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sldIdLst>
    <p:sldId id="267" r:id="rId2"/>
    <p:sldId id="631" r:id="rId3"/>
    <p:sldId id="639" r:id="rId4"/>
    <p:sldId id="533" r:id="rId5"/>
    <p:sldId id="599" r:id="rId6"/>
    <p:sldId id="627" r:id="rId7"/>
    <p:sldId id="628" r:id="rId8"/>
    <p:sldId id="642" r:id="rId9"/>
    <p:sldId id="645" r:id="rId10"/>
    <p:sldId id="646" r:id="rId11"/>
    <p:sldId id="527" r:id="rId12"/>
    <p:sldId id="643" r:id="rId13"/>
    <p:sldId id="635" r:id="rId14"/>
    <p:sldId id="637" r:id="rId15"/>
    <p:sldId id="606" r:id="rId16"/>
    <p:sldId id="334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391" autoAdjust="0"/>
  </p:normalViewPr>
  <p:slideViewPr>
    <p:cSldViewPr>
      <p:cViewPr varScale="1">
        <p:scale>
          <a:sx n="45" d="100"/>
          <a:sy n="45" d="100"/>
        </p:scale>
        <p:origin x="-102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9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B5235A-0394-4FD7-B862-F814505DDCBB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5BC1CE6-2A49-46D3-8869-4EDBEF46E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216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5E04A9-8920-45B1-A3E1-9D870DB192C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206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</a:p>
          <a:p>
            <a:r>
              <a:rPr lang="en-US" dirty="0" smtClean="0"/>
              <a:t>Not going to talk about agenda --</a:t>
            </a:r>
            <a:r>
              <a:rPr lang="en-US" baseline="0" dirty="0" smtClean="0"/>
              <a:t> </a:t>
            </a:r>
            <a:r>
              <a:rPr lang="en-US" dirty="0" smtClean="0"/>
              <a:t>you have that in your</a:t>
            </a:r>
            <a:r>
              <a:rPr lang="en-US" baseline="0" dirty="0" smtClean="0"/>
              <a:t> hands.</a:t>
            </a:r>
          </a:p>
          <a:p>
            <a:r>
              <a:rPr lang="en-US" baseline="0" dirty="0" smtClean="0"/>
              <a:t>Want to focus on what the day is really about.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C1CE6-2A49-46D3-8869-4EDBEF46E37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15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scale drivers of coastal change are not being effectively controlled by existing</a:t>
            </a:r>
            <a:r>
              <a:rPr lang="en-US" baseline="0" dirty="0" smtClean="0"/>
              <a:t> institutions.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C1CE6-2A49-46D3-8869-4EDBEF46E37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98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indicators on these changes, because until</a:t>
            </a:r>
            <a:r>
              <a:rPr lang="en-US" baseline="0" dirty="0" smtClean="0"/>
              <a:t> recently, no systematic data collection efforts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C1CE6-2A49-46D3-8869-4EDBEF46E37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84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 moving marine</a:t>
            </a:r>
            <a:r>
              <a:rPr lang="en-US" baseline="0" dirty="0" smtClean="0"/>
              <a:t> species around the globe, we </a:t>
            </a:r>
            <a:r>
              <a:rPr lang="en-US" dirty="0" smtClean="0"/>
              <a:t>are creating novel combinations of species, making it doubly hard to predict</a:t>
            </a:r>
            <a:r>
              <a:rPr lang="en-US" baseline="0" dirty="0" smtClean="0"/>
              <a:t> how marine ecosystems will adjust in the face of other changes.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C1CE6-2A49-46D3-8869-4EDBEF46E37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5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Hillary </a:t>
            </a:r>
            <a:r>
              <a:rPr lang="en-US" dirty="0" err="1" smtClean="0"/>
              <a:t>Neckles</a:t>
            </a:r>
            <a:endParaRPr lang="en-US" dirty="0" smtClean="0"/>
          </a:p>
          <a:p>
            <a:r>
              <a:rPr lang="en-US" dirty="0" smtClean="0"/>
              <a:t>Let me give one example of</a:t>
            </a:r>
            <a:r>
              <a:rPr lang="en-US" baseline="0" dirty="0" smtClean="0"/>
              <a:t> the difficulties we 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C1CE6-2A49-46D3-8869-4EDBEF46E37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28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87BEE7-BF8C-4B4D-95AD-5DBD6DB70BA3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5650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4"/>
            <a:ext cx="5469872" cy="40971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803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The future of the Bay will be shaped by our choices.</a:t>
            </a:r>
          </a:p>
          <a:p>
            <a:pPr lvl="1"/>
            <a:r>
              <a:rPr lang="en-US" dirty="0" smtClean="0"/>
              <a:t>We need those choices to be made with the best understanding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C1CE6-2A49-46D3-8869-4EDBEF46E37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5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9525" y="2819400"/>
            <a:ext cx="9144000" cy="1649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895600"/>
            <a:ext cx="2249488" cy="148113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68550" y="2895600"/>
            <a:ext cx="6784975" cy="14732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15" descr="ba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48288"/>
            <a:ext cx="80772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7620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71725" y="2895600"/>
            <a:ext cx="6705600" cy="1451049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362200" y="4572000"/>
            <a:ext cx="6705600" cy="609600"/>
          </a:xfrm>
        </p:spPr>
        <p:txBody>
          <a:bodyPr/>
          <a:lstStyle>
            <a:lvl1pPr>
              <a:buNone/>
              <a:defRPr/>
            </a:lvl1pPr>
            <a:lvl3pPr algn="l">
              <a:buNone/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4"/>
          </p:nvPr>
        </p:nvSpPr>
        <p:spPr>
          <a:xfrm>
            <a:off x="85725" y="2895600"/>
            <a:ext cx="2057400" cy="1470025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AD4CF41-1C79-4B15-A12E-1D6B10BB60C0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5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6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1430FAA-7207-4C97-B940-E69C39399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12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096DB94-27DC-4949-B79D-FBF32092E2D2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D74367ED-E309-4A73-8D08-13BFE3C67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43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CE6D2-5DE7-4DCE-B360-A0449B3ABD45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66AAF-54FF-41C4-9C7C-7D10B86DE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96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1C38A-48B5-4EDA-A457-FF84E594473B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19FCD-DFB0-4494-AB52-9C8568A1F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69342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76400"/>
            <a:ext cx="4114800" cy="2147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1000" y="3976688"/>
            <a:ext cx="4114800" cy="2149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76400"/>
            <a:ext cx="4114800" cy="4449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C48BB-8EE1-411F-901C-5CD948076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22057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46B9-AD6F-4B76-8D42-9A2B5809B387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AE4F3-6016-4AD6-83DC-71579DA90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43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86200" cy="2144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3"/>
          </p:nvPr>
        </p:nvSpPr>
        <p:spPr>
          <a:xfrm>
            <a:off x="4876800" y="3962400"/>
            <a:ext cx="3886200" cy="21442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FB31832-5334-4CF8-921B-B6C2C366F3DA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3D23376-19AD-4701-86D9-F5A782D41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24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DF58C-7282-49BC-BC11-B7FF5EBF7604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044A3-EB21-4B98-88AE-F3858E4B7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7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B7553-1185-40B6-9194-9810AB3CF324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6FA1DE-9F79-4314-A2D0-D6A482A48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00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1035BE7-B3C6-4285-9318-403EA7188B3E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896D9ED-7474-464D-BB24-372B1B193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25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599" y="1589567"/>
            <a:ext cx="8121501" cy="19156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599" y="3657599"/>
            <a:ext cx="8121502" cy="25039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1035BE7-B3C6-4285-9318-403EA7188B3E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896D9ED-7474-464D-BB24-372B1B193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3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824E151-26A7-48ED-A6E2-38FC8CF0EF61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A92C7FD-A6A9-46EB-AFF3-9C589CEDC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95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AADB-FA59-4312-896E-20D59B17AA3B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A48BD-61BC-4C0A-B359-B981E2FD1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2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383F7-8201-45E2-BEA8-8393C1E46E45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5490EC0-26F6-48E7-A6AD-4C4941E30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36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A48A3-F83C-4B4B-9164-83610AB52F39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1B7E7-CF0D-414E-9B21-93C67F305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23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79F016BB-1DEC-47AC-B47C-75E120E143A0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174AFC7-9697-4491-8E86-4EE0A4F65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46" r:id="rId2"/>
    <p:sldLayoutId id="2147483851" r:id="rId3"/>
    <p:sldLayoutId id="2147483852" r:id="rId4"/>
    <p:sldLayoutId id="2147483863" r:id="rId5"/>
    <p:sldLayoutId id="2147483853" r:id="rId6"/>
    <p:sldLayoutId id="2147483847" r:id="rId7"/>
    <p:sldLayoutId id="2147483854" r:id="rId8"/>
    <p:sldLayoutId id="2147483848" r:id="rId9"/>
    <p:sldLayoutId id="2147483855" r:id="rId10"/>
    <p:sldLayoutId id="2147483849" r:id="rId11"/>
    <p:sldLayoutId id="2147483856" r:id="rId12"/>
    <p:sldLayoutId id="2147483858" r:id="rId13"/>
    <p:sldLayoutId id="2147483860" r:id="rId14"/>
    <p:sldLayoutId id="2147483862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BD0D9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10CF9B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cbohlen@usm.maine.edu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u="sng" dirty="0" smtClean="0"/>
              <a:t>Living with a Changing Bay:</a:t>
            </a:r>
            <a:endParaRPr lang="en-US" b="1" u="sng" dirty="0"/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2371725" y="2895600"/>
            <a:ext cx="6705600" cy="1450975"/>
          </a:xfrm>
        </p:spPr>
        <p:txBody>
          <a:bodyPr/>
          <a:lstStyle/>
          <a:p>
            <a:pPr eaLnBrk="1" hangingPunct="1"/>
            <a:r>
              <a:rPr lang="en-US" b="1" u="sng" dirty="0" smtClean="0"/>
              <a:t>State of the Bay and the New </a:t>
            </a:r>
            <a:r>
              <a:rPr lang="en-US" b="1" i="1" u="sng" dirty="0" smtClean="0"/>
              <a:t>Casco Bay Plan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Curtis C. Bohlen</a:t>
            </a:r>
          </a:p>
          <a:p>
            <a:pPr eaLnBrk="1" hangingPunct="1">
              <a:defRPr/>
            </a:pPr>
            <a:r>
              <a:rPr lang="en-US" dirty="0" smtClean="0"/>
              <a:t>Director, Casco Bay Estuary Partnership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Interacting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sources of change make prediction and understanding harder</a:t>
            </a:r>
          </a:p>
          <a:p>
            <a:r>
              <a:rPr lang="en-US" dirty="0" smtClean="0"/>
              <a:t>We will be surprised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2417763"/>
            <a:ext cx="3886200" cy="2914650"/>
          </a:xfrm>
        </p:spPr>
      </p:pic>
    </p:spTree>
    <p:extLst>
      <p:ext uri="{BB962C8B-B14F-4D97-AF65-F5344CB8AC3E}">
        <p14:creationId xmlns:p14="http://schemas.microsoft.com/office/powerpoint/2010/main" val="19446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14400" y="609600"/>
            <a:ext cx="7290029" cy="5312228"/>
            <a:chOff x="914400" y="609600"/>
            <a:chExt cx="7290029" cy="5312228"/>
          </a:xfrm>
        </p:grpSpPr>
        <p:pic>
          <p:nvPicPr>
            <p:cNvPr id="4" name="Picture 2" descr="C:\DATA\PCDATA\myfilesnew\maquoit\photos\HN field photos\June 6-8, 2001\DCP_005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0"/>
            <a:stretch/>
          </p:blipFill>
          <p:spPr bwMode="auto">
            <a:xfrm>
              <a:off x="914400" y="609600"/>
              <a:ext cx="7290029" cy="5312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14400" y="609600"/>
              <a:ext cx="1018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2001</a:t>
              </a:r>
              <a:endParaRPr lang="en-US" sz="3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14400" y="407615"/>
            <a:ext cx="7337768" cy="5503327"/>
            <a:chOff x="5235232" y="407615"/>
            <a:chExt cx="7337768" cy="5503327"/>
          </a:xfrm>
        </p:grpSpPr>
        <p:pic>
          <p:nvPicPr>
            <p:cNvPr id="5" name="Picture 5" descr="C:\DATA\PCDATA\myfilesnew\coastal issues\Casco Bay\Maquoit dieoff 2013\Photos\2013-08-23 LFP exclosure installation\IMGP031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5232" y="407615"/>
              <a:ext cx="7337768" cy="5503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235232" y="419961"/>
              <a:ext cx="1018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2013</a:t>
              </a:r>
              <a:endParaRPr lang="en-US" sz="32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29200" y="59436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Photos:  </a:t>
            </a:r>
            <a:r>
              <a:rPr lang="en-US" dirty="0"/>
              <a:t>Hillary </a:t>
            </a:r>
            <a:r>
              <a:rPr lang="en-US" dirty="0" err="1" smtClean="0"/>
              <a:t>Neckles</a:t>
            </a:r>
            <a:r>
              <a:rPr lang="en-US" dirty="0" smtClean="0"/>
              <a:t> USGS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65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62" y="76201"/>
            <a:ext cx="6788870" cy="6788870"/>
          </a:xfrm>
          <a:prstGeom prst="rect">
            <a:avLst/>
          </a:prstGeom>
        </p:spPr>
      </p:pic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697" y="76200"/>
            <a:ext cx="8226286" cy="1141561"/>
          </a:xfrm>
          <a:ln/>
        </p:spPr>
        <p:txBody>
          <a:bodyPr>
            <a:normAutofit fontScale="90000"/>
          </a:bodyPr>
          <a:lstStyle/>
          <a:p>
            <a:r>
              <a:rPr lang="en-US" dirty="0" smtClean="0"/>
              <a:t>Eelgrass Coverage</a:t>
            </a:r>
            <a:br>
              <a:rPr lang="en-US" dirty="0" smtClean="0"/>
            </a:br>
            <a:r>
              <a:rPr lang="en-US" dirty="0" smtClean="0"/>
              <a:t>ca. 2002-2014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676400"/>
            <a:ext cx="40959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58% </a:t>
            </a:r>
            <a:r>
              <a:rPr lang="en-US" dirty="0" smtClean="0"/>
              <a:t>decline </a:t>
            </a:r>
            <a:r>
              <a:rPr lang="en-US" dirty="0" smtClean="0"/>
              <a:t>in </a:t>
            </a:r>
            <a:r>
              <a:rPr lang="en-US" dirty="0" smtClean="0"/>
              <a:t>eelgrass area</a:t>
            </a:r>
          </a:p>
          <a:p>
            <a:endParaRPr lang="en-US" dirty="0"/>
          </a:p>
          <a:p>
            <a:r>
              <a:rPr lang="en-US" dirty="0" smtClean="0"/>
              <a:t>75% decline in area of dense eelgrass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Most losses occurred </a:t>
            </a:r>
            <a:r>
              <a:rPr lang="en-US" dirty="0" smtClean="0"/>
              <a:t>in 2012-2013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1280160"/>
            <a:ext cx="5486400" cy="2300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559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New </a:t>
            </a:r>
            <a:r>
              <a:rPr lang="en-US" dirty="0" smtClean="0"/>
              <a:t>Casco Bay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world is changing</a:t>
            </a:r>
          </a:p>
          <a:p>
            <a:r>
              <a:rPr lang="en-US" dirty="0" smtClean="0"/>
              <a:t>The future is uncertain</a:t>
            </a:r>
          </a:p>
          <a:p>
            <a:r>
              <a:rPr lang="en-US" dirty="0" smtClean="0"/>
              <a:t>What can we </a:t>
            </a:r>
            <a:r>
              <a:rPr lang="en-US" dirty="0"/>
              <a:t>do today to build the Bay we want in 2050?  In 2100</a:t>
            </a:r>
            <a:r>
              <a:rPr lang="en-US" dirty="0" smtClean="0"/>
              <a:t>?</a:t>
            </a:r>
          </a:p>
        </p:txBody>
      </p:sp>
      <p:pic>
        <p:nvPicPr>
          <p:cNvPr id="66566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218967" cy="428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95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Thinking about 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Focus </a:t>
            </a:r>
            <a:r>
              <a:rPr lang="en-US" dirty="0"/>
              <a:t>on </a:t>
            </a:r>
            <a:r>
              <a:rPr lang="en-US" dirty="0" smtClean="0"/>
              <a:t>major </a:t>
            </a:r>
            <a:r>
              <a:rPr lang="en-US" dirty="0"/>
              <a:t>long-term threats to health of the Bay</a:t>
            </a:r>
          </a:p>
          <a:p>
            <a:r>
              <a:rPr lang="en-US" dirty="0" smtClean="0"/>
              <a:t>Increase resilience of the Bay and our communities</a:t>
            </a:r>
          </a:p>
          <a:p>
            <a:r>
              <a:rPr lang="en-US" dirty="0" smtClean="0"/>
              <a:t>Improve understanding of how the Bay provides benefits to local communities</a:t>
            </a:r>
          </a:p>
          <a:p>
            <a:r>
              <a:rPr lang="en-US" dirty="0" smtClean="0"/>
              <a:t>Develop </a:t>
            </a:r>
            <a:r>
              <a:rPr lang="en-US" dirty="0"/>
              <a:t>better science and more robust </a:t>
            </a:r>
            <a:r>
              <a:rPr lang="en-US" dirty="0" smtClean="0"/>
              <a:t>monitoring</a:t>
            </a:r>
          </a:p>
          <a:p>
            <a:pPr lvl="1"/>
            <a:r>
              <a:rPr lang="en-US" dirty="0" smtClean="0"/>
              <a:t>Detect change</a:t>
            </a:r>
          </a:p>
          <a:p>
            <a:pPr lvl="1"/>
            <a:r>
              <a:rPr lang="en-US" dirty="0" smtClean="0"/>
              <a:t>Understand change</a:t>
            </a:r>
            <a:endParaRPr lang="en-US" dirty="0"/>
          </a:p>
          <a:p>
            <a:r>
              <a:rPr lang="en-US" dirty="0" smtClean="0"/>
              <a:t>Engage </a:t>
            </a:r>
            <a:r>
              <a:rPr lang="en-US" dirty="0"/>
              <a:t>the public </a:t>
            </a:r>
            <a:r>
              <a:rPr lang="en-US" dirty="0" smtClean="0"/>
              <a:t>and communities with </a:t>
            </a:r>
            <a:r>
              <a:rPr lang="en-US" dirty="0"/>
              <a:t>the </a:t>
            </a:r>
            <a:r>
              <a:rPr lang="en-US" dirty="0" smtClean="0"/>
              <a:t>Bay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2417763"/>
            <a:ext cx="3886200" cy="2914650"/>
          </a:xfrm>
        </p:spPr>
      </p:pic>
      <p:sp>
        <p:nvSpPr>
          <p:cNvPr id="7" name="TextBox 6"/>
          <p:cNvSpPr txBox="1"/>
          <p:nvPr/>
        </p:nvSpPr>
        <p:spPr>
          <a:xfrm>
            <a:off x="4800600" y="5430071"/>
            <a:ext cx="3394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Portland Waterfront, “King Tide”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57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Casco Bay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Goal 1: </a:t>
            </a:r>
            <a:r>
              <a:rPr lang="en-US" dirty="0"/>
              <a:t>Protect, restore and enhance key habitats that sustain ecological </a:t>
            </a:r>
            <a:r>
              <a:rPr lang="en-US" dirty="0" smtClean="0"/>
              <a:t>health</a:t>
            </a:r>
          </a:p>
          <a:p>
            <a:r>
              <a:rPr lang="en-US" b="1" dirty="0" smtClean="0"/>
              <a:t>Goal 2: </a:t>
            </a:r>
            <a:r>
              <a:rPr lang="en-US" dirty="0" smtClean="0"/>
              <a:t>Reduce </a:t>
            </a:r>
            <a:r>
              <a:rPr lang="en-US" dirty="0"/>
              <a:t>nutrient pollution and its impacts, including coastal </a:t>
            </a:r>
            <a:r>
              <a:rPr lang="en-US" dirty="0" smtClean="0"/>
              <a:t>acidification</a:t>
            </a:r>
          </a:p>
          <a:p>
            <a:r>
              <a:rPr lang="en-US" b="1" dirty="0"/>
              <a:t>Goal 3: </a:t>
            </a:r>
            <a:r>
              <a:rPr lang="en-US" dirty="0"/>
              <a:t>Foster resilient communities and their connections to Casco Bay </a:t>
            </a:r>
            <a:endParaRPr lang="en-US" dirty="0" smtClean="0"/>
          </a:p>
          <a:p>
            <a:r>
              <a:rPr lang="en-US" b="1" dirty="0" smtClean="0"/>
              <a:t>Goal </a:t>
            </a:r>
            <a:r>
              <a:rPr lang="en-US" b="1" dirty="0"/>
              <a:t>4: </a:t>
            </a:r>
            <a:r>
              <a:rPr lang="en-US" dirty="0"/>
              <a:t>Mobilize collective knowledge and resources to support Casco </a:t>
            </a:r>
            <a:r>
              <a:rPr lang="en-US" dirty="0" smtClean="0"/>
              <a:t>Bay</a:t>
            </a:r>
          </a:p>
          <a:p>
            <a:endParaRPr lang="en-US" dirty="0"/>
          </a:p>
          <a:p>
            <a:r>
              <a:rPr lang="en-US" b="1" dirty="0"/>
              <a:t>Hear more and </a:t>
            </a:r>
            <a:r>
              <a:rPr lang="en-US" b="1" dirty="0" smtClean="0"/>
              <a:t>join the discussion 1:00</a:t>
            </a:r>
            <a:r>
              <a:rPr lang="en-US" b="1" dirty="0"/>
              <a:t>, Breakwater Room</a:t>
            </a:r>
          </a:p>
          <a:p>
            <a:pPr lvl="1"/>
            <a:endParaRPr lang="en-US" b="1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8" name="Picture 2" descr="C:\Users\cbohlen\Pictures\Work 2010\Long Island Sound eelgrass (2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2417763"/>
            <a:ext cx="3886200" cy="2914650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75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E:\China Lake Photos\China Lake Oct 10, 11 and 12\HPIM17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3075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Placeholder 6"/>
          <p:cNvSpPr>
            <a:spLocks noGrp="1"/>
          </p:cNvSpPr>
          <p:nvPr>
            <p:ph type="body" idx="1"/>
          </p:nvPr>
        </p:nvSpPr>
        <p:spPr>
          <a:xfrm>
            <a:off x="0" y="4800600"/>
            <a:ext cx="3886200" cy="2057400"/>
          </a:xfr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0000">
                <a:schemeClr val="tx1">
                  <a:lumMod val="85000"/>
                  <a:lumOff val="15000"/>
                  <a:alpha val="50000"/>
                </a:schemeClr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Curtis Bohlen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Director, Casco Bay Estuary Partnership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cascobayestuary.org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hlinkClick r:id="rId3"/>
              </a:rPr>
              <a:t>cbohlen@usm.maine.edu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5410200" cy="9906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Thank you.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568" y="1473724"/>
            <a:ext cx="4559431" cy="4495800"/>
          </a:xfrm>
        </p:spPr>
        <p:txBody>
          <a:bodyPr/>
          <a:lstStyle/>
          <a:p>
            <a:r>
              <a:rPr lang="en-US" dirty="0" smtClean="0"/>
              <a:t>State of the Bay </a:t>
            </a:r>
            <a:r>
              <a:rPr lang="en-US" dirty="0" smtClean="0"/>
              <a:t>2015</a:t>
            </a:r>
          </a:p>
          <a:p>
            <a:endParaRPr lang="en-US" dirty="0" smtClean="0"/>
          </a:p>
          <a:p>
            <a:pPr lvl="4"/>
            <a:endParaRPr lang="en-US" dirty="0" smtClean="0"/>
          </a:p>
          <a:p>
            <a:pPr lvl="4"/>
            <a:endParaRPr lang="en-US" dirty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4267200" y="4114800"/>
            <a:ext cx="457200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9088" indent="-319088"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sz="2900" dirty="0">
                <a:latin typeface="+mn-lt"/>
              </a:rPr>
              <a:t>What can we do today to build the Bay we </a:t>
            </a:r>
            <a:r>
              <a:rPr lang="en-US" sz="2900" dirty="0" smtClean="0">
                <a:latin typeface="+mn-lt"/>
              </a:rPr>
              <a:t>will want </a:t>
            </a:r>
            <a:r>
              <a:rPr lang="en-US" sz="2900" dirty="0">
                <a:latin typeface="+mn-lt"/>
              </a:rPr>
              <a:t>in 2050?  </a:t>
            </a:r>
            <a:r>
              <a:rPr lang="en-US" sz="2900" dirty="0">
                <a:latin typeface="+mn-lt"/>
              </a:rPr>
              <a:t>In 2100?</a:t>
            </a:r>
          </a:p>
        </p:txBody>
      </p:sp>
    </p:spTree>
    <p:extLst>
      <p:ext uri="{BB962C8B-B14F-4D97-AF65-F5344CB8AC3E}">
        <p14:creationId xmlns:p14="http://schemas.microsoft.com/office/powerpoint/2010/main" val="92673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Back, Looking Forward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382756"/>
            <a:ext cx="8153400" cy="2835685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609600" y="1589567"/>
            <a:ext cx="8153400" cy="1610834"/>
          </a:xfrm>
        </p:spPr>
        <p:txBody>
          <a:bodyPr>
            <a:normAutofit/>
          </a:bodyPr>
          <a:lstStyle/>
          <a:p>
            <a:r>
              <a:rPr lang="en-US" dirty="0" smtClean="0"/>
              <a:t>State of the Bay 2015</a:t>
            </a:r>
          </a:p>
          <a:p>
            <a:r>
              <a:rPr lang="en-US" dirty="0" smtClean="0"/>
              <a:t>Draft </a:t>
            </a:r>
            <a:r>
              <a:rPr lang="en-US" dirty="0" smtClean="0"/>
              <a:t>Casco Bay </a:t>
            </a:r>
            <a:r>
              <a:rPr lang="en-US" dirty="0" smtClean="0"/>
              <a:t>Plan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897736" y="6234442"/>
            <a:ext cx="3941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Portland Community Rowing Association </a:t>
            </a:r>
            <a:r>
              <a:rPr lang="en-US" sz="1200" dirty="0" smtClean="0"/>
              <a:t>Regatta, 2011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6518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Changing Bay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are in an unprecedented period of change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Climate</a:t>
            </a:r>
          </a:p>
          <a:p>
            <a:pPr lvl="1"/>
            <a:r>
              <a:rPr lang="en-US" dirty="0" smtClean="0"/>
              <a:t>Invasive species</a:t>
            </a:r>
          </a:p>
          <a:p>
            <a:pPr lvl="1"/>
            <a:r>
              <a:rPr lang="en-US" dirty="0" smtClean="0"/>
              <a:t>Coastal development</a:t>
            </a:r>
          </a:p>
          <a:p>
            <a:pPr lvl="1"/>
            <a:r>
              <a:rPr lang="en-US" dirty="0" smtClean="0"/>
              <a:t>Coastal Acidification</a:t>
            </a:r>
          </a:p>
          <a:p>
            <a:pPr lvl="1"/>
            <a:r>
              <a:rPr lang="en-US" dirty="0" smtClean="0"/>
              <a:t>Altered </a:t>
            </a:r>
            <a:r>
              <a:rPr lang="en-US" dirty="0" smtClean="0"/>
              <a:t>marine food </a:t>
            </a:r>
            <a:r>
              <a:rPr lang="en-US" dirty="0" smtClean="0"/>
              <a:t>webs</a:t>
            </a:r>
            <a:endParaRPr lang="en-US" dirty="0" smtClean="0"/>
          </a:p>
        </p:txBody>
      </p:sp>
      <p:pic>
        <p:nvPicPr>
          <p:cNvPr id="8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2576224"/>
            <a:ext cx="3886200" cy="2597727"/>
          </a:xfrm>
        </p:spPr>
      </p:pic>
    </p:spTree>
    <p:extLst>
      <p:ext uri="{BB962C8B-B14F-4D97-AF65-F5344CB8AC3E}">
        <p14:creationId xmlns:p14="http://schemas.microsoft.com/office/powerpoint/2010/main" val="121170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2564" y="228600"/>
            <a:ext cx="8240436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Shifting Abundance of Marine Species</a:t>
            </a:r>
            <a:endParaRPr lang="en-US" dirty="0"/>
          </a:p>
        </p:txBody>
      </p:sp>
      <p:pic>
        <p:nvPicPr>
          <p:cNvPr id="6246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06" y="1703553"/>
            <a:ext cx="392223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68991"/>
            <a:ext cx="327539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473534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2414587" cy="216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953" y="1447800"/>
            <a:ext cx="2146300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71850"/>
            <a:ext cx="2718442" cy="311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582" y="1676399"/>
            <a:ext cx="321945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" y="2554496"/>
            <a:ext cx="348802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928351"/>
            <a:ext cx="304934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8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Yes It’s Warmer….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04" y="1589087"/>
            <a:ext cx="7385165" cy="32004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609599" y="4876800"/>
            <a:ext cx="8121502" cy="1828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Climate has been warming for decades</a:t>
            </a:r>
          </a:p>
          <a:p>
            <a:r>
              <a:rPr lang="en-US" dirty="0"/>
              <a:t>Annual </a:t>
            </a:r>
            <a:r>
              <a:rPr lang="en-US" dirty="0" smtClean="0"/>
              <a:t>minimum temperatures up </a:t>
            </a:r>
            <a:r>
              <a:rPr lang="en-US" dirty="0"/>
              <a:t>more than 8°F In 65 years</a:t>
            </a:r>
          </a:p>
          <a:p>
            <a:r>
              <a:rPr lang="en-US" dirty="0"/>
              <a:t>Freezes less common in spring and fall</a:t>
            </a:r>
          </a:p>
          <a:p>
            <a:r>
              <a:rPr lang="en-US" dirty="0" smtClean="0"/>
              <a:t>Fewer days with snow, but more large rain storms</a:t>
            </a:r>
            <a:endParaRPr lang="en-US" dirty="0"/>
          </a:p>
          <a:p>
            <a:r>
              <a:rPr lang="en-US" dirty="0" smtClean="0"/>
              <a:t>Bay ~ 3.5°F warmer in 20 years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5" y="1600200"/>
            <a:ext cx="7540528" cy="3200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640119"/>
            <a:ext cx="7600312" cy="3200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28390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it’s not just climate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Climate </a:t>
            </a:r>
            <a:r>
              <a:rPr lang="en-US" dirty="0" smtClean="0"/>
              <a:t>will interact with </a:t>
            </a:r>
            <a:r>
              <a:rPr lang="en-US" dirty="0"/>
              <a:t>other </a:t>
            </a:r>
            <a:r>
              <a:rPr lang="en-US" dirty="0" smtClean="0"/>
              <a:t>forces</a:t>
            </a:r>
          </a:p>
          <a:p>
            <a:pPr lvl="1"/>
            <a:r>
              <a:rPr lang="en-US" dirty="0" smtClean="0"/>
              <a:t>Invasive species</a:t>
            </a:r>
          </a:p>
          <a:p>
            <a:pPr lvl="1"/>
            <a:r>
              <a:rPr lang="en-US" dirty="0" smtClean="0"/>
              <a:t>Demographic forces</a:t>
            </a:r>
            <a:endParaRPr lang="en-US" dirty="0"/>
          </a:p>
          <a:p>
            <a:pPr lvl="1"/>
            <a:r>
              <a:rPr lang="en-US" dirty="0" smtClean="0"/>
              <a:t>Nutrients and Water Quality</a:t>
            </a:r>
            <a:endParaRPr lang="en-US" dirty="0" smtClean="0"/>
          </a:p>
          <a:p>
            <a:pPr lvl="1"/>
            <a:r>
              <a:rPr lang="en-US" dirty="0" smtClean="0"/>
              <a:t>Acidification</a:t>
            </a:r>
          </a:p>
          <a:p>
            <a:pPr lvl="1"/>
            <a:r>
              <a:rPr lang="en-US" dirty="0" smtClean="0"/>
              <a:t>Habitat loss</a:t>
            </a:r>
          </a:p>
          <a:p>
            <a:pPr lvl="1"/>
            <a:endParaRPr lang="en-US" dirty="0"/>
          </a:p>
          <a:p>
            <a:pPr lvl="4"/>
            <a:r>
              <a:rPr lang="en-US" dirty="0" smtClean="0"/>
              <a:t>(See all 16 </a:t>
            </a:r>
            <a:r>
              <a:rPr lang="en-US" dirty="0" err="1" smtClean="0"/>
              <a:t>SotB</a:t>
            </a:r>
            <a:r>
              <a:rPr lang="en-US" dirty="0" smtClean="0"/>
              <a:t> Indicators)</a:t>
            </a:r>
          </a:p>
        </p:txBody>
      </p:sp>
      <p:sp>
        <p:nvSpPr>
          <p:cNvPr id="7" name="Rectangle 6"/>
          <p:cNvSpPr/>
          <p:nvPr/>
        </p:nvSpPr>
        <p:spPr>
          <a:xfrm rot="16200000">
            <a:off x="-1741650" y="3799049"/>
            <a:ext cx="4339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P. Erickson for MIT Sea Grant College </a:t>
            </a:r>
            <a:r>
              <a:rPr lang="en-US" sz="1000" dirty="0" smtClean="0"/>
              <a:t>Program  (from NEANS website)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6122143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Eurasian Green Crab</a:t>
            </a:r>
            <a:endParaRPr lang="en-US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1124" y="1647000"/>
            <a:ext cx="3883152" cy="445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4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Marine Invasives</a:t>
            </a:r>
            <a:endParaRPr lang="en-US" dirty="0"/>
          </a:p>
        </p:txBody>
      </p:sp>
      <p:pic>
        <p:nvPicPr>
          <p:cNvPr id="65538" name="Picture 2" descr="F:\SotB Graphics\invasives-figure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363" y="1600200"/>
            <a:ext cx="465913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ontent Placeholder 19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783" y="1600200"/>
            <a:ext cx="2858234" cy="2144713"/>
          </a:xfrm>
        </p:spPr>
      </p:pic>
      <p:sp>
        <p:nvSpPr>
          <p:cNvPr id="10" name="TextBox 9"/>
          <p:cNvSpPr txBox="1"/>
          <p:nvPr/>
        </p:nvSpPr>
        <p:spPr>
          <a:xfrm>
            <a:off x="5410200" y="6147196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Botryllus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schlosseri</a:t>
            </a:r>
            <a:endParaRPr lang="en-US" sz="14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4419600" y="603146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783" y="1676400"/>
            <a:ext cx="2862072" cy="2146880"/>
          </a:xfrm>
          <a:prstGeom prst="rect">
            <a:avLst/>
          </a:prstGeom>
        </p:spPr>
      </p:pic>
      <p:pic>
        <p:nvPicPr>
          <p:cNvPr id="13" name="Picture 3" descr="F:\SotB Graphics\invasives-graph1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4" y="1600200"/>
            <a:ext cx="4662316" cy="4114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Content Placeholder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0783" y="3962400"/>
            <a:ext cx="2858234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5892968"/>
            <a:ext cx="480131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About one sixth of species at two Casco Bay </a:t>
            </a:r>
          </a:p>
          <a:p>
            <a:r>
              <a:rPr lang="en-US" dirty="0" smtClean="0"/>
              <a:t>sites are introduced, with nearly as many of </a:t>
            </a:r>
          </a:p>
          <a:p>
            <a:r>
              <a:rPr lang="en-US" dirty="0" smtClean="0"/>
              <a:t>uncertain origin.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60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Cumberland County Population</a:t>
            </a:r>
          </a:p>
          <a:p>
            <a:pPr lvl="1"/>
            <a:r>
              <a:rPr lang="en-US" dirty="0" smtClean="0"/>
              <a:t>Up 8.5% since 2000</a:t>
            </a:r>
          </a:p>
          <a:p>
            <a:pPr lvl="1"/>
            <a:r>
              <a:rPr lang="en-US" dirty="0" smtClean="0"/>
              <a:t>Annual </a:t>
            </a:r>
            <a:r>
              <a:rPr lang="en-US" dirty="0"/>
              <a:t>G</a:t>
            </a:r>
            <a:r>
              <a:rPr lang="en-US" dirty="0" smtClean="0"/>
              <a:t>rowth ~ 0.5%</a:t>
            </a:r>
          </a:p>
          <a:p>
            <a:r>
              <a:rPr lang="en-US" dirty="0" smtClean="0"/>
              <a:t>~ </a:t>
            </a:r>
            <a:r>
              <a:rPr lang="en-US" dirty="0" smtClean="0"/>
              <a:t>22% more people in the watersheds by 2050</a:t>
            </a:r>
          </a:p>
          <a:p>
            <a:pPr lvl="1"/>
            <a:r>
              <a:rPr lang="en-US" dirty="0" smtClean="0"/>
              <a:t>22% more sewage</a:t>
            </a:r>
          </a:p>
          <a:p>
            <a:r>
              <a:rPr lang="en-US" dirty="0" smtClean="0"/>
              <a:t>Urban areas growing, but a majority of growth continues to be suburban</a:t>
            </a:r>
            <a:endParaRPr lang="en-US" dirty="0" smtClean="0"/>
          </a:p>
          <a:p>
            <a:pPr lvl="1"/>
            <a:r>
              <a:rPr lang="en-US" dirty="0" smtClean="0"/>
              <a:t>Increased construction</a:t>
            </a:r>
          </a:p>
          <a:p>
            <a:pPr lvl="1"/>
            <a:r>
              <a:rPr lang="en-US" dirty="0" smtClean="0"/>
              <a:t>Increased runoff</a:t>
            </a:r>
            <a:endParaRPr lang="en-US" dirty="0" smtClean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2579688"/>
            <a:ext cx="3886200" cy="2590800"/>
          </a:xfrm>
        </p:spPr>
      </p:pic>
    </p:spTree>
    <p:extLst>
      <p:ext uri="{BB962C8B-B14F-4D97-AF65-F5344CB8AC3E}">
        <p14:creationId xmlns:p14="http://schemas.microsoft.com/office/powerpoint/2010/main" val="234400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BEP Talk theme 1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CBEP Talk theme 1</Template>
  <TotalTime>3545</TotalTime>
  <Words>603</Words>
  <Application>Microsoft Office PowerPoint</Application>
  <PresentationFormat>On-screen Show (4:3)</PresentationFormat>
  <Paragraphs>110</Paragraphs>
  <Slides>16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CBEP Talk theme 1</vt:lpstr>
      <vt:lpstr>Living with a Changing Bay:</vt:lpstr>
      <vt:lpstr>Welcome</vt:lpstr>
      <vt:lpstr>Looking Back, Looking Forward</vt:lpstr>
      <vt:lpstr>A Changing Bay</vt:lpstr>
      <vt:lpstr>Shifting Abundance of Marine Species</vt:lpstr>
      <vt:lpstr>Yes It’s Warmer….</vt:lpstr>
      <vt:lpstr>But it’s not just climate</vt:lpstr>
      <vt:lpstr>Marine Invasives</vt:lpstr>
      <vt:lpstr>Demographics</vt:lpstr>
      <vt:lpstr>Interacting Changes</vt:lpstr>
      <vt:lpstr>PowerPoint Presentation</vt:lpstr>
      <vt:lpstr>Eelgrass Coverage ca. 2002-2014</vt:lpstr>
      <vt:lpstr>The New Casco Bay Plan</vt:lpstr>
      <vt:lpstr>Thinking about the Future</vt:lpstr>
      <vt:lpstr>The New Casco Bay Plan</vt:lpstr>
      <vt:lpstr>Thank you.</vt:lpstr>
    </vt:vector>
  </TitlesOfParts>
  <Company>University of Southern Maine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Looking Uphill</dc:title>
  <dc:creator>Tech Bench ID</dc:creator>
  <cp:lastModifiedBy>Curtis Bohlen</cp:lastModifiedBy>
  <cp:revision>142</cp:revision>
  <dcterms:created xsi:type="dcterms:W3CDTF">2011-11-07T15:44:30Z</dcterms:created>
  <dcterms:modified xsi:type="dcterms:W3CDTF">2015-10-13T01:17:44Z</dcterms:modified>
</cp:coreProperties>
</file>