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1" r:id="rId8"/>
    <p:sldId id="262" r:id="rId9"/>
    <p:sldId id="257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onearth.org/files/onearth/feature_oystershell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4E5F-12CF-4F01-BC16-3B53E888275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1050-9078-40D9-861F-71D9B110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4260" y="112143"/>
            <a:ext cx="10515600" cy="1325563"/>
          </a:xfrm>
        </p:spPr>
        <p:txBody>
          <a:bodyPr/>
          <a:lstStyle/>
          <a:p>
            <a:r>
              <a:rPr lang="en-US" dirty="0" smtClean="0"/>
              <a:t>Modeling and Monitoring Approach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91245" y="1825625"/>
            <a:ext cx="4600755" cy="4351338"/>
          </a:xfrm>
        </p:spPr>
        <p:txBody>
          <a:bodyPr/>
          <a:lstStyle/>
          <a:p>
            <a:r>
              <a:rPr lang="en-US" dirty="0" smtClean="0"/>
              <a:t>Place-Based and Idea-Based (organism-based)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" y="1552755"/>
            <a:ext cx="7357363" cy="5305245"/>
          </a:xfrm>
          <a:prstGeom prst="rect">
            <a:avLst/>
          </a:prstGeom>
        </p:spPr>
      </p:pic>
      <p:sp>
        <p:nvSpPr>
          <p:cNvPr id="9" name="Line Callout 1 (Border and Accent Bar) 8"/>
          <p:cNvSpPr/>
          <p:nvPr/>
        </p:nvSpPr>
        <p:spPr>
          <a:xfrm>
            <a:off x="3683479" y="6081622"/>
            <a:ext cx="5538159" cy="776378"/>
          </a:xfrm>
          <a:prstGeom prst="accentBorderCallout1">
            <a:avLst>
              <a:gd name="adj1" fmla="val 18750"/>
              <a:gd name="adj2" fmla="val -8333"/>
              <a:gd name="adj3" fmla="val -113929"/>
              <a:gd name="adj4" fmla="val -54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Sea weed: hydrodynamics, light, and nutrient dynamics</a:t>
            </a:r>
            <a:endParaRPr lang="en-US" sz="2400" dirty="0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5237482" y="5009071"/>
            <a:ext cx="4941687" cy="891397"/>
          </a:xfrm>
          <a:prstGeom prst="accentBorderCallout1">
            <a:avLst>
              <a:gd name="adj1" fmla="val 18750"/>
              <a:gd name="adj2" fmla="val -8333"/>
              <a:gd name="adj3" fmla="val -21440"/>
              <a:gd name="adj4" fmla="val -62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Oysters: hydrodynamics, nutrient, light, and productivity dynamics</a:t>
            </a:r>
            <a:endParaRPr lang="en-US" sz="2400" dirty="0"/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7126007" y="3828645"/>
            <a:ext cx="3725362" cy="891397"/>
          </a:xfrm>
          <a:prstGeom prst="accentBorderCallout1">
            <a:avLst>
              <a:gd name="adj1" fmla="val 18750"/>
              <a:gd name="adj2" fmla="val -8333"/>
              <a:gd name="adj3" fmla="val -104666"/>
              <a:gd name="adj4" fmla="val -20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Salmon: hydrodynamics (sea lice transport)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93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times (and estuaries) are a </a:t>
            </a:r>
            <a:r>
              <a:rPr lang="en-US" dirty="0" err="1" smtClean="0"/>
              <a:t>changin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45" y="1877385"/>
            <a:ext cx="9862808" cy="4351338"/>
          </a:xfrm>
        </p:spPr>
        <p:txBody>
          <a:bodyPr/>
          <a:lstStyle/>
          <a:p>
            <a:r>
              <a:rPr lang="en-US" dirty="0" smtClean="0"/>
              <a:t>Bernie </a:t>
            </a:r>
            <a:r>
              <a:rPr lang="en-US" dirty="0" err="1" smtClean="0"/>
              <a:t>McAlice</a:t>
            </a:r>
            <a:r>
              <a:rPr lang="en-US" dirty="0" smtClean="0"/>
              <a:t> took temperature (and other measurements) from the Darling Marine Center dock for approximately 10 years (1967-1977)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Mary Jane Perry (current Director) has been collecting CHL and temperature for the last 14 years </a:t>
            </a:r>
          </a:p>
          <a:p>
            <a:endParaRPr lang="en-US" dirty="0"/>
          </a:p>
        </p:txBody>
      </p:sp>
      <p:pic>
        <p:nvPicPr>
          <p:cNvPr id="5122" name="Picture 2" descr="http://www.dailybulldog.com/db/wp-content/uploads/2013/07/Bernie_McAli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71" y="1690688"/>
            <a:ext cx="1428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gmeet.com/osm2014/static/images/Mary-Jane-Perry---Color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71" y="3747549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7351"/>
            <a:ext cx="10515600" cy="1325563"/>
          </a:xfrm>
        </p:spPr>
        <p:txBody>
          <a:bodyPr/>
          <a:lstStyle/>
          <a:p>
            <a:r>
              <a:rPr lang="en-US" dirty="0" smtClean="0"/>
              <a:t>Lake Ice Out Dates in the Damariscotta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85" t="24908"/>
          <a:stretch/>
        </p:blipFill>
        <p:spPr>
          <a:xfrm>
            <a:off x="1202347" y="1209028"/>
            <a:ext cx="9787306" cy="5362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8619" y="1043658"/>
            <a:ext cx="181156" cy="4736352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10340" y="1043658"/>
            <a:ext cx="273108" cy="4736352"/>
          </a:xfrm>
          <a:prstGeom prst="rect">
            <a:avLst/>
          </a:prstGeom>
          <a:solidFill>
            <a:srgbClr val="ED7D31">
              <a:alpha val="1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37069" y="3495793"/>
            <a:ext cx="8346625" cy="2918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3548" y="350616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April 10th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08" y="140178"/>
            <a:ext cx="8737121" cy="65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93980"/>
            <a:ext cx="8741664" cy="65562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44800" y="3251200"/>
            <a:ext cx="67462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393440" y="3942080"/>
            <a:ext cx="1757680" cy="1798320"/>
          </a:xfrm>
          <a:prstGeom prst="ellipse">
            <a:avLst/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24752" y="1078706"/>
            <a:ext cx="3407434" cy="2130724"/>
          </a:xfrm>
          <a:custGeom>
            <a:avLst/>
            <a:gdLst>
              <a:gd name="connsiteX0" fmla="*/ 0 w 3407434"/>
              <a:gd name="connsiteY0" fmla="*/ 2130724 h 2130724"/>
              <a:gd name="connsiteX1" fmla="*/ 77638 w 3407434"/>
              <a:gd name="connsiteY1" fmla="*/ 1949570 h 2130724"/>
              <a:gd name="connsiteX2" fmla="*/ 664234 w 3407434"/>
              <a:gd name="connsiteY2" fmla="*/ 948906 h 2130724"/>
              <a:gd name="connsiteX3" fmla="*/ 1233577 w 3407434"/>
              <a:gd name="connsiteY3" fmla="*/ 198407 h 2130724"/>
              <a:gd name="connsiteX4" fmla="*/ 1785668 w 3407434"/>
              <a:gd name="connsiteY4" fmla="*/ 0 h 2130724"/>
              <a:gd name="connsiteX5" fmla="*/ 2372264 w 3407434"/>
              <a:gd name="connsiteY5" fmla="*/ 431321 h 2130724"/>
              <a:gd name="connsiteX6" fmla="*/ 2941608 w 3407434"/>
              <a:gd name="connsiteY6" fmla="*/ 1311215 h 2130724"/>
              <a:gd name="connsiteX7" fmla="*/ 3407434 w 3407434"/>
              <a:gd name="connsiteY7" fmla="*/ 2130724 h 2130724"/>
              <a:gd name="connsiteX8" fmla="*/ 0 w 3407434"/>
              <a:gd name="connsiteY8" fmla="*/ 2130724 h 213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7434" h="2130724">
                <a:moveTo>
                  <a:pt x="0" y="2130724"/>
                </a:moveTo>
                <a:lnTo>
                  <a:pt x="77638" y="1949570"/>
                </a:lnTo>
                <a:lnTo>
                  <a:pt x="664234" y="948906"/>
                </a:lnTo>
                <a:lnTo>
                  <a:pt x="1233577" y="198407"/>
                </a:lnTo>
                <a:lnTo>
                  <a:pt x="1785668" y="0"/>
                </a:lnTo>
                <a:lnTo>
                  <a:pt x="2372264" y="431321"/>
                </a:lnTo>
                <a:lnTo>
                  <a:pt x="2941608" y="1311215"/>
                </a:lnTo>
                <a:lnTo>
                  <a:pt x="3407434" y="2130724"/>
                </a:lnTo>
                <a:lnTo>
                  <a:pt x="0" y="2130724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97280" y="1310257"/>
            <a:ext cx="3062378" cy="1940943"/>
          </a:xfrm>
          <a:custGeom>
            <a:avLst/>
            <a:gdLst>
              <a:gd name="connsiteX0" fmla="*/ 43133 w 3062378"/>
              <a:gd name="connsiteY0" fmla="*/ 1889185 h 1940943"/>
              <a:gd name="connsiteX1" fmla="*/ 353683 w 3062378"/>
              <a:gd name="connsiteY1" fmla="*/ 1242204 h 1940943"/>
              <a:gd name="connsiteX2" fmla="*/ 560717 w 3062378"/>
              <a:gd name="connsiteY2" fmla="*/ 879894 h 1940943"/>
              <a:gd name="connsiteX3" fmla="*/ 819510 w 3062378"/>
              <a:gd name="connsiteY3" fmla="*/ 552091 h 1940943"/>
              <a:gd name="connsiteX4" fmla="*/ 1095555 w 3062378"/>
              <a:gd name="connsiteY4" fmla="*/ 276045 h 1940943"/>
              <a:gd name="connsiteX5" fmla="*/ 1621766 w 3062378"/>
              <a:gd name="connsiteY5" fmla="*/ 0 h 1940943"/>
              <a:gd name="connsiteX6" fmla="*/ 2208363 w 3062378"/>
              <a:gd name="connsiteY6" fmla="*/ 414068 h 1940943"/>
              <a:gd name="connsiteX7" fmla="*/ 2803585 w 3062378"/>
              <a:gd name="connsiteY7" fmla="*/ 1362974 h 1940943"/>
              <a:gd name="connsiteX8" fmla="*/ 3062378 w 3062378"/>
              <a:gd name="connsiteY8" fmla="*/ 1915064 h 1940943"/>
              <a:gd name="connsiteX9" fmla="*/ 0 w 3062378"/>
              <a:gd name="connsiteY9" fmla="*/ 1940943 h 19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2378" h="1940943">
                <a:moveTo>
                  <a:pt x="43133" y="1889185"/>
                </a:moveTo>
                <a:lnTo>
                  <a:pt x="353683" y="1242204"/>
                </a:lnTo>
                <a:lnTo>
                  <a:pt x="560717" y="879894"/>
                </a:lnTo>
                <a:lnTo>
                  <a:pt x="819510" y="552091"/>
                </a:lnTo>
                <a:lnTo>
                  <a:pt x="1095555" y="276045"/>
                </a:lnTo>
                <a:lnTo>
                  <a:pt x="1621766" y="0"/>
                </a:lnTo>
                <a:lnTo>
                  <a:pt x="2208363" y="414068"/>
                </a:lnTo>
                <a:lnTo>
                  <a:pt x="2803585" y="1362974"/>
                </a:lnTo>
                <a:lnTo>
                  <a:pt x="3062378" y="1915064"/>
                </a:lnTo>
                <a:lnTo>
                  <a:pt x="0" y="1940943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9377"/>
            <a:ext cx="10515600" cy="1325563"/>
          </a:xfrm>
        </p:spPr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4"/>
            <a:ext cx="2895600" cy="4798695"/>
          </a:xfrm>
        </p:spPr>
        <p:txBody>
          <a:bodyPr/>
          <a:lstStyle/>
          <a:p>
            <a:r>
              <a:rPr lang="en-US" dirty="0" smtClean="0"/>
              <a:t>Spring Bloom?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21" y="217682"/>
            <a:ext cx="9235936" cy="59301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98860" y="1955260"/>
            <a:ext cx="4163438" cy="4192621"/>
          </a:xfrm>
          <a:prstGeom prst="ellipse">
            <a:avLst/>
          </a:prstGeom>
          <a:solidFill>
            <a:srgbClr val="70AD47">
              <a:alpha val="2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04" y="500062"/>
            <a:ext cx="2206558" cy="1325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Bigger Fall Blooms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58" y="269395"/>
            <a:ext cx="9020438" cy="63286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39278" y="398617"/>
            <a:ext cx="5092325" cy="514725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Growing Areas – What do we want to know and what do we want to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2008"/>
            <a:ext cx="10515600" cy="715992"/>
          </a:xfrm>
        </p:spPr>
        <p:txBody>
          <a:bodyPr>
            <a:normAutofit/>
          </a:bodyPr>
          <a:lstStyle/>
          <a:p>
            <a:r>
              <a:rPr lang="en-US" dirty="0" smtClean="0"/>
              <a:t>Newell, Brady, and Mayer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84" y="1909588"/>
            <a:ext cx="9748742" cy="38701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405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40" y="56793"/>
            <a:ext cx="10515600" cy="1325563"/>
          </a:xfrm>
        </p:spPr>
        <p:txBody>
          <a:bodyPr/>
          <a:lstStyle/>
          <a:p>
            <a:r>
              <a:rPr lang="en-US" dirty="0" smtClean="0"/>
              <a:t>Compile Existing Data with the help of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3" y="1465951"/>
            <a:ext cx="6254636" cy="4869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46" y="1151420"/>
            <a:ext cx="4513247" cy="538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2963" y="2096219"/>
            <a:ext cx="115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Roessler</a:t>
            </a:r>
            <a:endParaRPr lang="en-US" dirty="0" smtClean="0"/>
          </a:p>
          <a:p>
            <a:r>
              <a:rPr lang="en-US" dirty="0" smtClean="0"/>
              <a:t>(Bowdoin)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83726" y="5168021"/>
            <a:ext cx="14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2017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4" y="365125"/>
            <a:ext cx="302187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Aquaculture will inform site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28" y="212135"/>
            <a:ext cx="81343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0"/>
            <a:ext cx="10949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Damariscotta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9720" cy="4351338"/>
          </a:xfrm>
        </p:spPr>
        <p:txBody>
          <a:bodyPr/>
          <a:lstStyle/>
          <a:p>
            <a:r>
              <a:rPr lang="en-US" dirty="0" smtClean="0"/>
              <a:t>Sampling along the Estuarine Gradient</a:t>
            </a:r>
          </a:p>
          <a:p>
            <a:r>
              <a:rPr lang="en-US" dirty="0" smtClean="0"/>
              <a:t>Growing Area</a:t>
            </a:r>
          </a:p>
          <a:p>
            <a:r>
              <a:rPr lang="en-US" dirty="0" smtClean="0"/>
              <a:t>Darling Center</a:t>
            </a:r>
          </a:p>
          <a:p>
            <a:r>
              <a:rPr lang="en-US" dirty="0" smtClean="0"/>
              <a:t>Boothbay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31" y="280851"/>
            <a:ext cx="5123906" cy="627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835" t="47227" r="50797" b="38616"/>
          <a:stretch/>
        </p:blipFill>
        <p:spPr>
          <a:xfrm>
            <a:off x="8804365" y="5024847"/>
            <a:ext cx="531223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5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be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852" y="165464"/>
            <a:ext cx="3121392" cy="6374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1" y="1462451"/>
            <a:ext cx="8028850" cy="45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in Late September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82" y="1690688"/>
            <a:ext cx="7650436" cy="45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70"/>
            <a:ext cx="12192000" cy="1325563"/>
          </a:xfrm>
        </p:spPr>
        <p:txBody>
          <a:bodyPr/>
          <a:lstStyle/>
          <a:p>
            <a:r>
              <a:rPr lang="en-US" dirty="0" smtClean="0"/>
              <a:t>Building Modeling Capacity –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40" y="1575458"/>
            <a:ext cx="3086818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Hydrodynamics</a:t>
            </a:r>
          </a:p>
          <a:p>
            <a:r>
              <a:rPr lang="en-US" dirty="0" smtClean="0"/>
              <a:t>Waves</a:t>
            </a:r>
          </a:p>
          <a:p>
            <a:r>
              <a:rPr lang="en-US" dirty="0" smtClean="0"/>
              <a:t>Biogeochemical</a:t>
            </a:r>
          </a:p>
          <a:p>
            <a:r>
              <a:rPr lang="en-US" dirty="0" smtClean="0"/>
              <a:t>Aquaculture Productivity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5 of 6 Regions with Existing Common Hydrodynamic Model Framework! (</a:t>
            </a:r>
            <a:r>
              <a:rPr lang="en-US" dirty="0" err="1" smtClean="0"/>
              <a:t>Xue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4" name="Picture 3" descr="Saco_Bay_new_me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r="26396" b="5648"/>
          <a:stretch/>
        </p:blipFill>
        <p:spPr>
          <a:xfrm>
            <a:off x="8877758" y="1451962"/>
            <a:ext cx="3220528" cy="3809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979" y="1451962"/>
            <a:ext cx="5533779" cy="4920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3979" y="1390793"/>
            <a:ext cx="12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COBSCOOK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77758" y="1449932"/>
            <a:ext cx="178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CASCO and SACO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4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199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Modeling and Monitoring Approach</vt:lpstr>
      <vt:lpstr>Theme 1: Growing Areas – What do we want to know and what do we want to model?</vt:lpstr>
      <vt:lpstr>Compile Existing Data with the help of Stakeholders</vt:lpstr>
      <vt:lpstr>Aquaculture will inform site selection</vt:lpstr>
      <vt:lpstr>PowerPoint Presentation</vt:lpstr>
      <vt:lpstr>Damariscotta</vt:lpstr>
      <vt:lpstr>What we will be monitoring</vt:lpstr>
      <vt:lpstr>Storm in Late September</vt:lpstr>
      <vt:lpstr>Building Modeling Capacity – INTEGRATION</vt:lpstr>
      <vt:lpstr>The times (and estuaries) are a changin’</vt:lpstr>
      <vt:lpstr>Lake Ice Out Dates in the Damariscotta River</vt:lpstr>
      <vt:lpstr>PowerPoint Presentation</vt:lpstr>
      <vt:lpstr>PowerPoint Presentation</vt:lpstr>
      <vt:lpstr>Spring</vt:lpstr>
      <vt:lpstr>Bigger Fall Blooms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Monitoring Approach</dc:title>
  <dc:creator>Damian Brady</dc:creator>
  <cp:lastModifiedBy>Damian</cp:lastModifiedBy>
  <cp:revision>8</cp:revision>
  <dcterms:created xsi:type="dcterms:W3CDTF">2014-08-25T19:30:58Z</dcterms:created>
  <dcterms:modified xsi:type="dcterms:W3CDTF">2015-10-13T12:17:44Z</dcterms:modified>
</cp:coreProperties>
</file>