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96" r:id="rId3"/>
    <p:sldId id="305" r:id="rId4"/>
    <p:sldId id="306" r:id="rId5"/>
    <p:sldId id="307" r:id="rId6"/>
    <p:sldId id="297" r:id="rId7"/>
    <p:sldId id="303" r:id="rId8"/>
    <p:sldId id="304" r:id="rId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C47C"/>
    <a:srgbClr val="66FF99"/>
    <a:srgbClr val="4EBE8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8632" autoAdjust="0"/>
  </p:normalViewPr>
  <p:slideViewPr>
    <p:cSldViewPr>
      <p:cViewPr varScale="1">
        <p:scale>
          <a:sx n="82" d="100"/>
          <a:sy n="82" d="100"/>
        </p:scale>
        <p:origin x="5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856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oit-isaefsemc01\dep-data\L&amp;W\WATERSHED\Monitoring%20&amp;%20Assessment\Waterbody%20Type\Marine\MU,%20MU-funded%20monitoring\2014\Casco%20Bay%20eelgrass\green%20crab%20files\crab%20trapping%20data%20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Mackworth Island Transect 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'per transect sel'!$B$2:$B$10</c:f>
              <c:numCache>
                <c:formatCode>m/d;@</c:formatCode>
                <c:ptCount val="9"/>
                <c:pt idx="0">
                  <c:v>41817</c:v>
                </c:pt>
                <c:pt idx="1">
                  <c:v>41830</c:v>
                </c:pt>
                <c:pt idx="2">
                  <c:v>41844</c:v>
                </c:pt>
                <c:pt idx="3">
                  <c:v>41858</c:v>
                </c:pt>
                <c:pt idx="4">
                  <c:v>41872</c:v>
                </c:pt>
                <c:pt idx="5">
                  <c:v>41887</c:v>
                </c:pt>
                <c:pt idx="6">
                  <c:v>41900</c:v>
                </c:pt>
                <c:pt idx="7">
                  <c:v>41915</c:v>
                </c:pt>
                <c:pt idx="8">
                  <c:v>41928</c:v>
                </c:pt>
              </c:numCache>
            </c:numRef>
          </c:cat>
          <c:val>
            <c:numRef>
              <c:f>'per transect sel'!$C$2:$C$10</c:f>
              <c:numCache>
                <c:formatCode>General</c:formatCode>
                <c:ptCount val="9"/>
                <c:pt idx="0" formatCode="0">
                  <c:v>381</c:v>
                </c:pt>
                <c:pt idx="1">
                  <c:v>421</c:v>
                </c:pt>
                <c:pt idx="2">
                  <c:v>606</c:v>
                </c:pt>
                <c:pt idx="3">
                  <c:v>879</c:v>
                </c:pt>
                <c:pt idx="4">
                  <c:v>687</c:v>
                </c:pt>
                <c:pt idx="5">
                  <c:v>643</c:v>
                </c:pt>
                <c:pt idx="6">
                  <c:v>517</c:v>
                </c:pt>
                <c:pt idx="7">
                  <c:v>595</c:v>
                </c:pt>
                <c:pt idx="8">
                  <c:v>380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62254776"/>
        <c:axId val="162329600"/>
      </c:barChart>
      <c:lineChart>
        <c:grouping val="standard"/>
        <c:varyColors val="0"/>
        <c:ser>
          <c:idx val="1"/>
          <c:order val="1"/>
          <c:tx>
            <c:v>temp</c:v>
          </c:tx>
          <c:marker>
            <c:symbol val="none"/>
          </c:marker>
          <c:val>
            <c:numRef>
              <c:f>'per transect sel'!$D$2:$D$10</c:f>
              <c:numCache>
                <c:formatCode>General</c:formatCode>
                <c:ptCount val="9"/>
                <c:pt idx="0">
                  <c:v>13.8</c:v>
                </c:pt>
                <c:pt idx="1">
                  <c:v>16.600000000000001</c:v>
                </c:pt>
                <c:pt idx="2">
                  <c:v>17.399999999999999</c:v>
                </c:pt>
                <c:pt idx="3">
                  <c:v>18.600000000000001</c:v>
                </c:pt>
                <c:pt idx="4">
                  <c:v>17.7</c:v>
                </c:pt>
                <c:pt idx="5">
                  <c:v>19.899999999999999</c:v>
                </c:pt>
                <c:pt idx="6">
                  <c:v>15.8</c:v>
                </c:pt>
                <c:pt idx="7">
                  <c:v>13.8</c:v>
                </c:pt>
                <c:pt idx="8">
                  <c:v>14.6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351112"/>
        <c:axId val="162346632"/>
      </c:lineChart>
      <c:catAx>
        <c:axId val="162254776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txPr>
          <a:bodyPr rot="-3300000" vert="horz"/>
          <a:lstStyle/>
          <a:p>
            <a:pPr>
              <a:defRPr/>
            </a:pPr>
            <a:endParaRPr lang="en-US"/>
          </a:p>
        </c:txPr>
        <c:crossAx val="162329600"/>
        <c:crosses val="autoZero"/>
        <c:auto val="0"/>
        <c:lblAlgn val="ctr"/>
        <c:lblOffset val="100"/>
        <c:noMultiLvlLbl val="1"/>
      </c:catAx>
      <c:valAx>
        <c:axId val="162329600"/>
        <c:scaling>
          <c:orientation val="minMax"/>
          <c:max val="9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Total Crab Abundance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27985250978575776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162254776"/>
        <c:crosses val="autoZero"/>
        <c:crossBetween val="between"/>
      </c:valAx>
      <c:valAx>
        <c:axId val="1623466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62351112"/>
        <c:crosses val="max"/>
        <c:crossBetween val="between"/>
      </c:valAx>
      <c:catAx>
        <c:axId val="162351112"/>
        <c:scaling>
          <c:orientation val="minMax"/>
        </c:scaling>
        <c:delete val="1"/>
        <c:axPos val="b"/>
        <c:majorTickMark val="out"/>
        <c:minorTickMark val="none"/>
        <c:tickLblPos val="nextTo"/>
        <c:crossAx val="16234663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063163E0-660C-48E3-9BE7-B4161993D067}" type="datetimeFigureOut">
              <a:rPr lang="en-US" smtClean="0"/>
              <a:t>10/23/2015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3D6D4FCD-9206-4CE3-A04B-115E6798F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2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3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5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r>
              <a:rPr lang="en-US" dirty="0"/>
              <a:t>Total Casco Bay eelgrass acreage declined from 8,789 acres in 2001/02 to 3,651 acres in 2013, or a 58% reduction.  Eelgrass distribution was similar to that observed in 1993/94 and 2001/02, with the exception of the area extending from mouth of the Royal River through Middle Bay, where 4,392 acres of dense </a:t>
            </a:r>
            <a:r>
              <a:rPr lang="en-US" dirty="0" err="1"/>
              <a:t>subtidal</a:t>
            </a:r>
            <a:r>
              <a:rPr lang="en-US" dirty="0"/>
              <a:t> beds (&gt;70 to 100% cover) were almost completely lost between 2001 and 2013.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20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57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3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3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D4FCD-9206-4CE3-A04B-115E6798F9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53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A627-044A-4BB2-BDC8-A5D5D72F0425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C3578-40A6-4C8C-9780-1E551FEE0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70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B188B-DDB4-4E13-84E6-BD71548ACCCF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CF289-DEBF-4144-845F-D389BA9D9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3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13B3-BC4E-4747-8D06-163DFF49808E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8BE63-772A-480D-B353-ABD2BC066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7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5BB7-299A-4E91-A75F-18D50864AA27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00E6-2B45-4DE2-8C3C-2F477120E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2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714F-F0B0-42D2-A448-3D2ECD13E093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8846-16C8-4724-BBFB-A864CC2D2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0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F614-E2D7-41E6-AE6D-09F8104CF273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F287-E200-4D99-AAF0-9B642612D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2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DF26-C451-4517-B228-C464B3982AB4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510FD-BB78-4DB0-B12F-868F5D0FE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12E1A-0318-4835-9D4E-E457FD00792C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68540-4AE6-473B-9043-FF03F72CF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6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F214F-7DB2-45FF-A56F-9A2107C13047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E4C67-4205-44A6-B1DC-E32867C50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7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F01B-0C1E-430F-B217-901E64AFCD61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BE4B0-BE20-4F0A-9F64-6142446B9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9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152B-19C0-41DB-96D6-72658FF670DD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D7E75-82E5-4227-A723-7DC309C4A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78C9E1-E06B-475E-B4ED-72161A64C19E}" type="datetimeFigureOut">
              <a:rPr lang="en-US"/>
              <a:pPr>
                <a:defRPr/>
              </a:pPr>
              <a:t>10/23/2015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02C29-6255-4BF1-8853-6D87703BE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1876425"/>
            <a:ext cx="5257800" cy="16287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I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rPr>
              <a:t>nterpreting water quality standards in light of ecosystem change</a:t>
            </a:r>
            <a:endParaRPr lang="en-US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457200" y="4572000"/>
            <a:ext cx="8458200" cy="592138"/>
          </a:xfrm>
        </p:spPr>
        <p:txBody>
          <a:bodyPr/>
          <a:lstStyle/>
          <a:p>
            <a:pPr algn="l" eaLnBrk="1" hangingPunct="1"/>
            <a:r>
              <a:rPr lang="en-US" altLang="en-US" sz="2800" b="1" dirty="0" smtClean="0">
                <a:solidFill>
                  <a:srgbClr val="7F7F7F"/>
                </a:solidFill>
              </a:rPr>
              <a:t>Angela Brewer, </a:t>
            </a:r>
            <a:r>
              <a:rPr lang="en-US" altLang="en-US" sz="2800" dirty="0" smtClean="0">
                <a:solidFill>
                  <a:srgbClr val="7F7F7F"/>
                </a:solidFill>
              </a:rPr>
              <a:t>Division of Environmental Assessment, Bureau of Water Quality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032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1113" y="6059488"/>
            <a:ext cx="91408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Arial" charset="0"/>
              </a:rPr>
              <a:t>MAINE DEPARTMENT OF ENVIRONMENTAL PROTECTION</a:t>
            </a:r>
          </a:p>
          <a:p>
            <a:pPr algn="ctr" eaLnBrk="1" hangingPunct="1"/>
            <a:endParaRPr lang="en-US" altLang="en-US" sz="800" i="1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1600" i="1">
                <a:solidFill>
                  <a:schemeClr val="bg1"/>
                </a:solidFill>
                <a:latin typeface="Arial" charset="0"/>
              </a:rPr>
              <a:t>Protecting Maine’s Air, Land and Water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181100" y="6427788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676400"/>
            <a:ext cx="5105400" cy="1752600"/>
          </a:xfrm>
        </p:spPr>
        <p:txBody>
          <a:bodyPr/>
          <a:lstStyle/>
          <a:p>
            <a:pPr marL="457200" indent="-457200">
              <a:buClr>
                <a:srgbClr val="0A017F"/>
              </a:buClr>
              <a:buFont typeface="Wingdings" panose="05000000000000000000" pitchFamily="2" charset="2"/>
              <a:buChar char="Ø"/>
            </a:pPr>
            <a:r>
              <a:rPr lang="en-US" altLang="en-US" sz="28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 Quality Standards (WQS) </a:t>
            </a:r>
            <a:r>
              <a:rPr lang="en-US" altLang="en-US" sz="28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lang="en-US" altLang="en-US" sz="28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 quality goals for a waterbody and provide a regulatory basis for pollution controls</a:t>
            </a:r>
          </a:p>
          <a:p>
            <a:pPr>
              <a:buClr>
                <a:srgbClr val="0A017F"/>
              </a:buClr>
            </a:pPr>
            <a:endParaRPr lang="en-US" altLang="en-US" sz="28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38600" y="2971800"/>
            <a:ext cx="5410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buClr>
                <a:srgbClr val="0A017F"/>
              </a:buClr>
            </a:pPr>
            <a:r>
              <a:rPr lang="en-US" altLang="en-US" sz="2800" b="1" dirty="0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WQS = </a:t>
            </a:r>
            <a:r>
              <a:rPr lang="en-US" altLang="en-US" sz="2800" dirty="0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designated uses + water quality criteria + </a:t>
            </a:r>
            <a:r>
              <a:rPr lang="en-US" altLang="en-US" sz="2800" dirty="0" err="1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antidegradation</a:t>
            </a:r>
            <a:r>
              <a:rPr lang="en-US" altLang="en-US" sz="2800" dirty="0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 policy </a:t>
            </a:r>
          </a:p>
        </p:txBody>
      </p:sp>
      <p:pic>
        <p:nvPicPr>
          <p:cNvPr id="1026" name="Picture 2" descr="M:\miscellaneous\MU photos\select RSP dive photos_DC_091415\DSCN375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4495800"/>
            <a:ext cx="4399546" cy="14478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M:\miscellaneous\MU photos\select RSP dive photos_DC_091415\DSCN377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539" y="3505200"/>
            <a:ext cx="3328261" cy="249647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352800" cy="25143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31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369341"/>
            <a:ext cx="5184613" cy="388845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800"/>
            <a:ext cx="9216918" cy="6553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5257800" cy="137160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2013 vs. 2001/02 coverage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44196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*58% reduction in area from 2001/02 (8,789 acres) to 2013 (3,651 acres)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4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144540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09599"/>
            <a:ext cx="8213214" cy="547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48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3807252"/>
              </p:ext>
            </p:extLst>
          </p:nvPr>
        </p:nvGraphicFramePr>
        <p:xfrm>
          <a:off x="2057400" y="1924050"/>
          <a:ext cx="4572000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6113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miscellaneous\MU photos\select RSP dive photos_DC_091415\DSCN37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38" cy="68733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2" name="Picture 4" descr="M:\monitoring\2014\Casco Bay eelgrass\green crab files\photos\P71004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704481" cy="277812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822215">
            <a:off x="6180209" y="1153871"/>
            <a:ext cx="2334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4" name="Picture 2" descr="M:\monitoring\2015\projects\Casco Bay eelgrass\photos\P61705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314133" cy="323532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monitoring\2015\projects\Sheepscot River\photos\Manta after deployment\P814057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239" y="613229"/>
            <a:ext cx="4309294" cy="323169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L&amp;W\WATERSHED\Monitoring &amp; Assessment\Waterbody Type\Marine\miscellaneous\MU photos\Casco Bay eelgrass 2015\P6170185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3592284"/>
            <a:ext cx="6171982" cy="242751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 DEP PPP-white background Styl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 DEP PPP-white background Style (2)</Template>
  <TotalTime>4537</TotalTime>
  <Words>228</Words>
  <Application>Microsoft Office PowerPoint</Application>
  <PresentationFormat>On-screen Show (4:3)</PresentationFormat>
  <Paragraphs>28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ME DEP PPP-white background Style (2)</vt:lpstr>
      <vt:lpstr>Interpreting water quality standards in light of ecosystem change</vt:lpstr>
      <vt:lpstr>PowerPoint Presentation</vt:lpstr>
      <vt:lpstr>PowerPoint Presentation</vt:lpstr>
      <vt:lpstr>2013 vs. 2001/02 coverage</vt:lpstr>
      <vt:lpstr>PowerPoint Presentation</vt:lpstr>
      <vt:lpstr>PowerPoint Presentation</vt:lpstr>
      <vt:lpstr>PowerPoint Presentation</vt:lpstr>
      <vt:lpstr>PowerPoint Presentation</vt:lpstr>
    </vt:vector>
  </TitlesOfParts>
  <Company>State of Maine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OIT</dc:creator>
  <cp:lastModifiedBy>Melissa Smith</cp:lastModifiedBy>
  <cp:revision>204</cp:revision>
  <cp:lastPrinted>2015-10-09T20:30:45Z</cp:lastPrinted>
  <dcterms:created xsi:type="dcterms:W3CDTF">2011-12-07T00:32:08Z</dcterms:created>
  <dcterms:modified xsi:type="dcterms:W3CDTF">2015-10-23T14:34:30Z</dcterms:modified>
</cp:coreProperties>
</file>