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1" r:id="rId2"/>
    <p:sldId id="260" r:id="rId3"/>
    <p:sldId id="266" r:id="rId4"/>
    <p:sldId id="261" r:id="rId5"/>
    <p:sldId id="267" r:id="rId6"/>
    <p:sldId id="258" r:id="rId7"/>
    <p:sldId id="259" r:id="rId8"/>
    <p:sldId id="256" r:id="rId9"/>
    <p:sldId id="278" r:id="rId10"/>
    <p:sldId id="279" r:id="rId11"/>
    <p:sldId id="274" r:id="rId12"/>
    <p:sldId id="271" r:id="rId13"/>
    <p:sldId id="275" r:id="rId14"/>
    <p:sldId id="276" r:id="rId15"/>
    <p:sldId id="280" r:id="rId16"/>
    <p:sldId id="285" r:id="rId17"/>
    <p:sldId id="286" r:id="rId18"/>
    <p:sldId id="265" r:id="rId19"/>
    <p:sldId id="264" r:id="rId20"/>
    <p:sldId id="272" r:id="rId21"/>
    <p:sldId id="273" r:id="rId22"/>
    <p:sldId id="262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Maine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Construction</c:v>
                </c:pt>
                <c:pt idx="1">
                  <c:v>Living Resources</c:v>
                </c:pt>
                <c:pt idx="2">
                  <c:v>Ship &amp; Boat Building</c:v>
                </c:pt>
                <c:pt idx="3">
                  <c:v>Tourism &amp; Recreation</c:v>
                </c:pt>
                <c:pt idx="4">
                  <c:v>Transportation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215</c:v>
                </c:pt>
                <c:pt idx="1">
                  <c:v>1670</c:v>
                </c:pt>
                <c:pt idx="2">
                  <c:v>10958</c:v>
                </c:pt>
                <c:pt idx="3">
                  <c:v>29785</c:v>
                </c:pt>
                <c:pt idx="4">
                  <c:v>2976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6" formatCode="&quot;$&quot;#,##0.0">
                  <c:v>42.503419000000001</c:v>
                </c:pt>
                <c:pt idx="7" formatCode="&quot;$&quot;#,##0.0">
                  <c:v>32.986046999999999</c:v>
                </c:pt>
                <c:pt idx="8" formatCode="&quot;$&quot;#,##0.0">
                  <c:v>57.196306999999997</c:v>
                </c:pt>
                <c:pt idx="9" formatCode="&quot;$&quot;#,##0.0">
                  <c:v>40.932386000000001</c:v>
                </c:pt>
                <c:pt idx="10" formatCode="&quot;$&quot;#,##0.0">
                  <c:v>22.879173000000002</c:v>
                </c:pt>
                <c:pt idx="11" formatCode="&quot;$&quot;#,##0.0">
                  <c:v>2.020448</c:v>
                </c:pt>
                <c:pt idx="12" formatCode="&quot;$&quot;#,##0.0">
                  <c:v>1.221643</c:v>
                </c:pt>
                <c:pt idx="13" formatCode="&quot;$&quot;#,##0.0">
                  <c:v>1.3948430000000001</c:v>
                </c:pt>
                <c:pt idx="14" formatCode="&quot;$&quot;#,##0.0">
                  <c:v>16.731923999999999</c:v>
                </c:pt>
                <c:pt idx="15" formatCode="&quot;$&quot;#,##0.0">
                  <c:v>17.823703999999999</c:v>
                </c:pt>
                <c:pt idx="16" formatCode="&quot;$&quot;#,##0.0">
                  <c:v>157.24835300000001</c:v>
                </c:pt>
                <c:pt idx="17" formatCode="&quot;$&quot;#,##0.0">
                  <c:v>242.48137500000001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Sheet1!$C$2:$C$19</c:f>
              <c:numCache>
                <c:formatCode>"$"#,##0.0</c:formatCode>
                <c:ptCount val="18"/>
                <c:pt idx="0">
                  <c:v>56.568426000000002</c:v>
                </c:pt>
                <c:pt idx="1">
                  <c:v>50.007966000000003</c:v>
                </c:pt>
                <c:pt idx="2">
                  <c:v>63.572341999999999</c:v>
                </c:pt>
                <c:pt idx="3">
                  <c:v>76.358370999999991</c:v>
                </c:pt>
                <c:pt idx="4">
                  <c:v>42.114060000000002</c:v>
                </c:pt>
                <c:pt idx="5">
                  <c:v>40.029772000000001</c:v>
                </c:pt>
                <c:pt idx="6">
                  <c:v>62.111116000000003</c:v>
                </c:pt>
                <c:pt idx="7">
                  <c:v>39.565511999999998</c:v>
                </c:pt>
                <c:pt idx="8">
                  <c:v>45.055649000000003</c:v>
                </c:pt>
                <c:pt idx="9">
                  <c:v>40.100748000000003</c:v>
                </c:pt>
                <c:pt idx="10">
                  <c:v>28.550075</c:v>
                </c:pt>
                <c:pt idx="11">
                  <c:v>16.070485000000001</c:v>
                </c:pt>
                <c:pt idx="12">
                  <c:v>2.4590040000000002</c:v>
                </c:pt>
                <c:pt idx="13">
                  <c:v>6.1557279999999999</c:v>
                </c:pt>
                <c:pt idx="14">
                  <c:v>9.2519069999999992</c:v>
                </c:pt>
                <c:pt idx="15">
                  <c:v>22.514631000000001</c:v>
                </c:pt>
                <c:pt idx="16">
                  <c:v>34.657120999999997</c:v>
                </c:pt>
                <c:pt idx="17">
                  <c:v>57.608282000000003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320144"/>
        <c:axId val="398320536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Sheet1!$D$2:$D$19</c:f>
              <c:numCache>
                <c:formatCode>"$"#,##0.0</c:formatCode>
                <c:ptCount val="18"/>
                <c:pt idx="0">
                  <c:v>56.568426000000002</c:v>
                </c:pt>
                <c:pt idx="1">
                  <c:v>50.007966000000003</c:v>
                </c:pt>
                <c:pt idx="2">
                  <c:v>63.572341999999999</c:v>
                </c:pt>
                <c:pt idx="3">
                  <c:v>76.358370999999991</c:v>
                </c:pt>
                <c:pt idx="4">
                  <c:v>42.114060000000002</c:v>
                </c:pt>
                <c:pt idx="5">
                  <c:v>40.029772000000001</c:v>
                </c:pt>
                <c:pt idx="6">
                  <c:v>104.614535</c:v>
                </c:pt>
                <c:pt idx="7">
                  <c:v>72.551558999999997</c:v>
                </c:pt>
                <c:pt idx="8">
                  <c:v>102.25195600000001</c:v>
                </c:pt>
                <c:pt idx="9">
                  <c:v>81.033134000000004</c:v>
                </c:pt>
                <c:pt idx="10">
                  <c:v>51.429248000000001</c:v>
                </c:pt>
                <c:pt idx="11">
                  <c:v>18.090933</c:v>
                </c:pt>
                <c:pt idx="12">
                  <c:v>3.680647</c:v>
                </c:pt>
                <c:pt idx="13">
                  <c:v>7.5505709999999997</c:v>
                </c:pt>
                <c:pt idx="14">
                  <c:v>25.983830999999999</c:v>
                </c:pt>
                <c:pt idx="15">
                  <c:v>40.338335000000001</c:v>
                </c:pt>
                <c:pt idx="16">
                  <c:v>191.905474</c:v>
                </c:pt>
                <c:pt idx="17">
                  <c:v>300.08965699999999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320144"/>
        <c:axId val="398320536"/>
      </c:lineChart>
      <c:catAx>
        <c:axId val="39832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8320536"/>
        <c:crosses val="autoZero"/>
        <c:auto val="1"/>
        <c:lblAlgn val="ctr"/>
        <c:lblOffset val="100"/>
        <c:noMultiLvlLbl val="0"/>
      </c:catAx>
      <c:valAx>
        <c:axId val="398320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83201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243.86500549316401</c:v>
                </c:pt>
                <c:pt idx="1">
                  <c:v>245.083984375</c:v>
                </c:pt>
                <c:pt idx="2">
                  <c:v>245.65499877929699</c:v>
                </c:pt>
                <c:pt idx="3">
                  <c:v>247.23498535156199</c:v>
                </c:pt>
                <c:pt idx="4">
                  <c:v>250.15597534179699</c:v>
                </c:pt>
                <c:pt idx="5">
                  <c:v>252.07800292968699</c:v>
                </c:pt>
                <c:pt idx="6">
                  <c:v>254.89401245117199</c:v>
                </c:pt>
                <c:pt idx="7">
                  <c:v>257.76501464843801</c:v>
                </c:pt>
                <c:pt idx="8">
                  <c:v>260.96499633789102</c:v>
                </c:pt>
                <c:pt idx="9">
                  <c:v>263.93099975585892</c:v>
                </c:pt>
                <c:pt idx="10">
                  <c:v>266.10900878906199</c:v>
                </c:pt>
                <c:pt idx="11">
                  <c:v>268.39099121093801</c:v>
                </c:pt>
                <c:pt idx="12">
                  <c:v>270.53295898437489</c:v>
                </c:pt>
                <c:pt idx="13">
                  <c:v>273.04098510742199</c:v>
                </c:pt>
                <c:pt idx="14">
                  <c:v>274.92001342773392</c:v>
                </c:pt>
                <c:pt idx="15">
                  <c:v>276.27499389648398</c:v>
                </c:pt>
                <c:pt idx="16">
                  <c:v>277.083984375</c:v>
                </c:pt>
                <c:pt idx="17">
                  <c:v>278.78100585937489</c:v>
                </c:pt>
                <c:pt idx="18">
                  <c:v>280.68099975585898</c:v>
                </c:pt>
                <c:pt idx="19">
                  <c:v>281.96899414062489</c:v>
                </c:pt>
                <c:pt idx="20">
                  <c:v>281.385986328125</c:v>
                </c:pt>
                <c:pt idx="21">
                  <c:v>282.4834289550779</c:v>
                </c:pt>
                <c:pt idx="22">
                  <c:v>283.60626220703102</c:v>
                </c:pt>
                <c:pt idx="23">
                  <c:v>285.05746459960898</c:v>
                </c:pt>
                <c:pt idx="24">
                  <c:v>286.68524169921898</c:v>
                </c:pt>
                <c:pt idx="25">
                  <c:v>288.589599609375</c:v>
                </c:pt>
                <c:pt idx="26">
                  <c:v>290.52075195312489</c:v>
                </c:pt>
                <c:pt idx="27">
                  <c:v>292.43823242187489</c:v>
                </c:pt>
                <c:pt idx="28">
                  <c:v>294.324462890625</c:v>
                </c:pt>
                <c:pt idx="29">
                  <c:v>296.163818359375</c:v>
                </c:pt>
                <c:pt idx="30">
                  <c:v>297.93521118164102</c:v>
                </c:pt>
                <c:pt idx="31">
                  <c:v>299.54992675781199</c:v>
                </c:pt>
                <c:pt idx="32">
                  <c:v>301.25091552734398</c:v>
                </c:pt>
                <c:pt idx="33">
                  <c:v>302.98443603515602</c:v>
                </c:pt>
                <c:pt idx="34">
                  <c:v>304.78366088867187</c:v>
                </c:pt>
                <c:pt idx="35">
                  <c:v>306.5967102050779</c:v>
                </c:pt>
                <c:pt idx="36">
                  <c:v>308.38488769531301</c:v>
                </c:pt>
                <c:pt idx="37">
                  <c:v>310.17169189453102</c:v>
                </c:pt>
                <c:pt idx="38">
                  <c:v>311.94244384765602</c:v>
                </c:pt>
                <c:pt idx="39">
                  <c:v>313.65808105468699</c:v>
                </c:pt>
                <c:pt idx="40">
                  <c:v>315.30993652343801</c:v>
                </c:pt>
                <c:pt idx="41">
                  <c:v>316.89984130859398</c:v>
                </c:pt>
                <c:pt idx="42">
                  <c:v>318.43350219726602</c:v>
                </c:pt>
                <c:pt idx="43">
                  <c:v>319.91680908203102</c:v>
                </c:pt>
                <c:pt idx="44">
                  <c:v>321.30740356445301</c:v>
                </c:pt>
                <c:pt idx="45">
                  <c:v>322.61962890625</c:v>
                </c:pt>
                <c:pt idx="46">
                  <c:v>323.85073852539102</c:v>
                </c:pt>
                <c:pt idx="47">
                  <c:v>324.98931884765591</c:v>
                </c:pt>
                <c:pt idx="48">
                  <c:v>326.03533935546892</c:v>
                </c:pt>
                <c:pt idx="49">
                  <c:v>326.98010253906301</c:v>
                </c:pt>
                <c:pt idx="50">
                  <c:v>327.81497192382801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320928"/>
        <c:axId val="39832132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Annual Change</c:v>
                </c:pt>
              </c:strCache>
            </c:strRef>
          </c:tx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1">
                  <c:v>1.2189788818359939</c:v>
                </c:pt>
                <c:pt idx="2">
                  <c:v>0.57101440429698902</c:v>
                </c:pt>
                <c:pt idx="3">
                  <c:v>1.5799865722649999</c:v>
                </c:pt>
                <c:pt idx="4">
                  <c:v>2.9209899902349998</c:v>
                </c:pt>
                <c:pt idx="5">
                  <c:v>1.9220275878899999</c:v>
                </c:pt>
                <c:pt idx="6">
                  <c:v>2.8160095214849989</c:v>
                </c:pt>
                <c:pt idx="7">
                  <c:v>2.871002197266022</c:v>
                </c:pt>
                <c:pt idx="8">
                  <c:v>3.1999816894530109</c:v>
                </c:pt>
                <c:pt idx="9">
                  <c:v>2.9660034179679542</c:v>
                </c:pt>
                <c:pt idx="10">
                  <c:v>2.17800903320301</c:v>
                </c:pt>
                <c:pt idx="11">
                  <c:v>2.2819824218760232</c:v>
                </c:pt>
                <c:pt idx="12">
                  <c:v>2.141967773436988</c:v>
                </c:pt>
                <c:pt idx="13">
                  <c:v>2.5080261230469891</c:v>
                </c:pt>
                <c:pt idx="14">
                  <c:v>1.879028320311988</c:v>
                </c:pt>
                <c:pt idx="15">
                  <c:v>1.35498046875</c:v>
                </c:pt>
                <c:pt idx="16">
                  <c:v>0.80899047851602301</c:v>
                </c:pt>
                <c:pt idx="17">
                  <c:v>1.697021484375</c:v>
                </c:pt>
                <c:pt idx="18">
                  <c:v>1.8999938964839771</c:v>
                </c:pt>
                <c:pt idx="19">
                  <c:v>1.2879943847660229</c:v>
                </c:pt>
                <c:pt idx="20">
                  <c:v>-0.5830078125</c:v>
                </c:pt>
                <c:pt idx="21">
                  <c:v>1.0974426269530111</c:v>
                </c:pt>
                <c:pt idx="22">
                  <c:v>1.1228332519530111</c:v>
                </c:pt>
                <c:pt idx="23">
                  <c:v>1.451202392577954</c:v>
                </c:pt>
                <c:pt idx="24">
                  <c:v>1.6277770996100001</c:v>
                </c:pt>
                <c:pt idx="25">
                  <c:v>1.9043579101560231</c:v>
                </c:pt>
                <c:pt idx="26">
                  <c:v>1.93115234375</c:v>
                </c:pt>
                <c:pt idx="27">
                  <c:v>1.91748046875</c:v>
                </c:pt>
                <c:pt idx="28">
                  <c:v>1.88623046875</c:v>
                </c:pt>
                <c:pt idx="29">
                  <c:v>1.83935546875</c:v>
                </c:pt>
                <c:pt idx="30">
                  <c:v>1.7713928222660229</c:v>
                </c:pt>
                <c:pt idx="31">
                  <c:v>1.6147155761709651</c:v>
                </c:pt>
                <c:pt idx="32">
                  <c:v>1.7009887695319901</c:v>
                </c:pt>
                <c:pt idx="33">
                  <c:v>1.733520507812045</c:v>
                </c:pt>
                <c:pt idx="34">
                  <c:v>1.7992248535159661</c:v>
                </c:pt>
                <c:pt idx="35">
                  <c:v>1.8130493164060231</c:v>
                </c:pt>
                <c:pt idx="36">
                  <c:v>1.7881774902350001</c:v>
                </c:pt>
                <c:pt idx="37">
                  <c:v>1.786804199218011</c:v>
                </c:pt>
                <c:pt idx="38">
                  <c:v>1.770751953125</c:v>
                </c:pt>
                <c:pt idx="39">
                  <c:v>1.715637207030966</c:v>
                </c:pt>
                <c:pt idx="40">
                  <c:v>1.651855468751023</c:v>
                </c:pt>
                <c:pt idx="41">
                  <c:v>1.589904785155966</c:v>
                </c:pt>
                <c:pt idx="42">
                  <c:v>1.533660888672046</c:v>
                </c:pt>
                <c:pt idx="43">
                  <c:v>1.4833068847649999</c:v>
                </c:pt>
                <c:pt idx="44">
                  <c:v>1.3905944824219889</c:v>
                </c:pt>
                <c:pt idx="45">
                  <c:v>1.31222534179699</c:v>
                </c:pt>
                <c:pt idx="46">
                  <c:v>1.2311096191410229</c:v>
                </c:pt>
                <c:pt idx="47">
                  <c:v>1.1385803222649999</c:v>
                </c:pt>
                <c:pt idx="48">
                  <c:v>1.046020507812955</c:v>
                </c:pt>
                <c:pt idx="49">
                  <c:v>0.944763183594034</c:v>
                </c:pt>
                <c:pt idx="50">
                  <c:v>0.83486938476500006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200200"/>
        <c:axId val="399199808"/>
      </c:lineChart>
      <c:catAx>
        <c:axId val="39832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8321320"/>
        <c:crosses val="autoZero"/>
        <c:auto val="1"/>
        <c:lblAlgn val="ctr"/>
        <c:lblOffset val="100"/>
        <c:noMultiLvlLbl val="0"/>
      </c:catAx>
      <c:valAx>
        <c:axId val="398321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8320928"/>
        <c:crosses val="autoZero"/>
        <c:crossBetween val="between"/>
      </c:valAx>
      <c:valAx>
        <c:axId val="3991998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399200200"/>
        <c:crosses val="max"/>
        <c:crossBetween val="between"/>
      </c:valAx>
      <c:catAx>
        <c:axId val="399200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9199808"/>
        <c:crosses val="autoZero"/>
        <c:auto val="1"/>
        <c:lblAlgn val="ctr"/>
        <c:lblOffset val="100"/>
        <c:noMultiLvlLbl val="0"/>
      </c:cat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Maine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Construction</c:v>
                </c:pt>
                <c:pt idx="1">
                  <c:v>Living Resources</c:v>
                </c:pt>
                <c:pt idx="2">
                  <c:v>Ship &amp; Boat Building</c:v>
                </c:pt>
                <c:pt idx="3">
                  <c:v>Tourism &amp; Recreation</c:v>
                </c:pt>
                <c:pt idx="4">
                  <c:v>Transportation</c:v>
                </c:pt>
              </c:strCache>
            </c:strRef>
          </c:cat>
          <c:val>
            <c:numRef>
              <c:f>Sheet1!$B$2:$B$6</c:f>
              <c:numCache>
                <c:formatCode>"$"#,##0.0</c:formatCode>
                <c:ptCount val="5"/>
                <c:pt idx="0">
                  <c:v>23.573243000000002</c:v>
                </c:pt>
                <c:pt idx="1">
                  <c:v>212.97947400000001</c:v>
                </c:pt>
                <c:pt idx="2">
                  <c:v>857.98188400000004</c:v>
                </c:pt>
                <c:pt idx="3">
                  <c:v>1176.551058</c:v>
                </c:pt>
                <c:pt idx="4">
                  <c:v>181.992051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Maine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Construction</c:v>
                </c:pt>
                <c:pt idx="1">
                  <c:v>Living Resources</c:v>
                </c:pt>
                <c:pt idx="2">
                  <c:v>Ship &amp; Boat Building</c:v>
                </c:pt>
                <c:pt idx="3">
                  <c:v>Tourism &amp; Recreation</c:v>
                </c:pt>
                <c:pt idx="4">
                  <c:v>Transportation</c:v>
                </c:pt>
              </c:strCache>
            </c:strRef>
          </c:cat>
          <c:val>
            <c:numRef>
              <c:f>Sheet1!$B$2:$B$6</c:f>
              <c:numCache>
                <c:formatCode>_(* #,##0_);_(* \(#,##0\);_(* "-"??_);_(@_)</c:formatCode>
                <c:ptCount val="5"/>
                <c:pt idx="0">
                  <c:v>98</c:v>
                </c:pt>
                <c:pt idx="1">
                  <c:v>440</c:v>
                </c:pt>
                <c:pt idx="2">
                  <c:v>152</c:v>
                </c:pt>
                <c:pt idx="3">
                  <c:v>13265</c:v>
                </c:pt>
                <c:pt idx="4">
                  <c:v>2295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Maine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Construction</c:v>
                </c:pt>
                <c:pt idx="1">
                  <c:v>Living Resources</c:v>
                </c:pt>
                <c:pt idx="2">
                  <c:v>Ship &amp; Boat Building</c:v>
                </c:pt>
                <c:pt idx="3">
                  <c:v>Tourism &amp; Recreation</c:v>
                </c:pt>
                <c:pt idx="4">
                  <c:v>Transportation</c:v>
                </c:pt>
              </c:strCache>
            </c:strRef>
          </c:cat>
          <c:val>
            <c:numRef>
              <c:f>Sheet1!$B$2:$B$6</c:f>
              <c:numCache>
                <c:formatCode>"$"#,##0.0</c:formatCode>
                <c:ptCount val="5"/>
                <c:pt idx="0">
                  <c:v>9.8581570000000003</c:v>
                </c:pt>
                <c:pt idx="1">
                  <c:v>39.706991000000002</c:v>
                </c:pt>
                <c:pt idx="2">
                  <c:v>6.2228219999999999</c:v>
                </c:pt>
                <c:pt idx="3">
                  <c:v>498.139613</c:v>
                </c:pt>
                <c:pt idx="4">
                  <c:v>134.60175899999999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Employment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Ocean Economy</c:v>
                </c:pt>
                <c:pt idx="1">
                  <c:v>Construction</c:v>
                </c:pt>
                <c:pt idx="2">
                  <c:v>Living Resources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0.35665315956631199</c:v>
                </c:pt>
                <c:pt idx="1">
                  <c:v>0.455813953488372</c:v>
                </c:pt>
                <c:pt idx="2">
                  <c:v>0.52694610778443096</c:v>
                </c:pt>
                <c:pt idx="3">
                  <c:v>1.3871144369410501E-2</c:v>
                </c:pt>
                <c:pt idx="4">
                  <c:v>0.44535840188014097</c:v>
                </c:pt>
                <c:pt idx="5">
                  <c:v>0.77116935483870996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of GDP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Ocean Economy</c:v>
                </c:pt>
                <c:pt idx="1">
                  <c:v>Construction</c:v>
                </c:pt>
                <c:pt idx="2">
                  <c:v>Living Resources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0.2821144469738</c:v>
                </c:pt>
                <c:pt idx="1">
                  <c:v>0.41819265172806303</c:v>
                </c:pt>
                <c:pt idx="2">
                  <c:v>0.37287152845536597</c:v>
                </c:pt>
                <c:pt idx="3">
                  <c:v>7.2528594321695497E-3</c:v>
                </c:pt>
                <c:pt idx="4">
                  <c:v>0.42338971149010701</c:v>
                </c:pt>
                <c:pt idx="5">
                  <c:v>0.73960240714029901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669000"/>
        <c:axId val="396669392"/>
      </c:barChart>
      <c:catAx>
        <c:axId val="396669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669392"/>
        <c:crosses val="autoZero"/>
        <c:auto val="1"/>
        <c:lblAlgn val="ctr"/>
        <c:lblOffset val="100"/>
        <c:noMultiLvlLbl val="0"/>
      </c:catAx>
      <c:valAx>
        <c:axId val="39666939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3966690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Maine Change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All Ocean Economy</c:v>
                </c:pt>
                <c:pt idx="1">
                  <c:v>Construction</c:v>
                </c:pt>
                <c:pt idx="2">
                  <c:v>Living Resources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7.6286569697541204E-2</c:v>
                </c:pt>
                <c:pt idx="1">
                  <c:v>0.113989637305699</c:v>
                </c:pt>
                <c:pt idx="2">
                  <c:v>-4.1331802525832302E-2</c:v>
                </c:pt>
                <c:pt idx="3">
                  <c:v>-3.76745411434092E-2</c:v>
                </c:pt>
                <c:pt idx="4">
                  <c:v>0.102821386255924</c:v>
                </c:pt>
                <c:pt idx="5">
                  <c:v>0.470355731225296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Cumberland Change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Ocean Economy</c:v>
                </c:pt>
                <c:pt idx="1">
                  <c:v>Construction</c:v>
                </c:pt>
                <c:pt idx="2">
                  <c:v>Living Resources</c:v>
                </c:pt>
                <c:pt idx="3">
                  <c:v>Ship &amp; Boat Building</c:v>
                </c:pt>
                <c:pt idx="4">
                  <c:v>Tourism &amp; Recreation</c:v>
                </c:pt>
                <c:pt idx="5">
                  <c:v>Transportation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0.271017094684256</c:v>
                </c:pt>
                <c:pt idx="1">
                  <c:v>-0.16239316239316201</c:v>
                </c:pt>
                <c:pt idx="2">
                  <c:v>1.1463414634146341</c:v>
                </c:pt>
                <c:pt idx="3">
                  <c:v>-0.28301886792452802</c:v>
                </c:pt>
                <c:pt idx="4">
                  <c:v>0.17006262679721301</c:v>
                </c:pt>
                <c:pt idx="5">
                  <c:v>0.91729323308270705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797096"/>
        <c:axId val="397797488"/>
      </c:barChart>
      <c:catAx>
        <c:axId val="397797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397797488"/>
        <c:crosses val="autoZero"/>
        <c:auto val="1"/>
        <c:lblAlgn val="ctr"/>
        <c:lblOffset val="100"/>
        <c:noMultiLvlLbl val="0"/>
      </c:catAx>
      <c:valAx>
        <c:axId val="39779748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77970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Sheet1!$B$2:$B$19</c:f>
              <c:numCache>
                <c:formatCode>"$"#,##0_);[Red]\("$"#,##0\)</c:formatCode>
                <c:ptCount val="18"/>
                <c:pt idx="0">
                  <c:v>698.12101199999995</c:v>
                </c:pt>
                <c:pt idx="1">
                  <c:v>495.86873600000001</c:v>
                </c:pt>
                <c:pt idx="2">
                  <c:v>516.02897099999996</c:v>
                </c:pt>
                <c:pt idx="3">
                  <c:v>751.83310499999982</c:v>
                </c:pt>
                <c:pt idx="4">
                  <c:v>752.31721299999958</c:v>
                </c:pt>
                <c:pt idx="5">
                  <c:v>717.27698999999996</c:v>
                </c:pt>
                <c:pt idx="6">
                  <c:v>892.581141</c:v>
                </c:pt>
                <c:pt idx="7">
                  <c:v>1125.956312</c:v>
                </c:pt>
                <c:pt idx="8">
                  <c:v>1882.3682429999999</c:v>
                </c:pt>
                <c:pt idx="9">
                  <c:v>2189.6863490000001</c:v>
                </c:pt>
                <c:pt idx="10">
                  <c:v>1996.5401710000001</c:v>
                </c:pt>
                <c:pt idx="11">
                  <c:v>2025.8501759999999</c:v>
                </c:pt>
                <c:pt idx="12">
                  <c:v>1353.6043179999999</c:v>
                </c:pt>
                <c:pt idx="13">
                  <c:v>1529.2452519999999</c:v>
                </c:pt>
                <c:pt idx="14">
                  <c:v>1979.075634</c:v>
                </c:pt>
                <c:pt idx="15">
                  <c:v>2437.8761749999999</c:v>
                </c:pt>
                <c:pt idx="16">
                  <c:v>2733.1817529999998</c:v>
                </c:pt>
                <c:pt idx="17">
                  <c:v>2689.2734799999998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Sheet1!$C$2:$C$19</c:f>
              <c:numCache>
                <c:formatCode>"$"#,##0_);[Red]\("$"#,##0\)</c:formatCode>
                <c:ptCount val="18"/>
                <c:pt idx="0">
                  <c:v>73.619489999999999</c:v>
                </c:pt>
                <c:pt idx="1">
                  <c:v>57.917985999999999</c:v>
                </c:pt>
                <c:pt idx="2">
                  <c:v>83.899699999999996</c:v>
                </c:pt>
                <c:pt idx="3">
                  <c:v>120.15070900000001</c:v>
                </c:pt>
                <c:pt idx="4">
                  <c:v>82.214965000000007</c:v>
                </c:pt>
                <c:pt idx="5">
                  <c:v>77.444388000000004</c:v>
                </c:pt>
                <c:pt idx="6">
                  <c:v>122.841375</c:v>
                </c:pt>
                <c:pt idx="7">
                  <c:v>339.14272199999999</c:v>
                </c:pt>
                <c:pt idx="8">
                  <c:v>84.430369999999996</c:v>
                </c:pt>
                <c:pt idx="9">
                  <c:v>83.280247000000003</c:v>
                </c:pt>
                <c:pt idx="10">
                  <c:v>54.623108999999999</c:v>
                </c:pt>
                <c:pt idx="11">
                  <c:v>49.018918999999997</c:v>
                </c:pt>
                <c:pt idx="12">
                  <c:v>7.9520270000000002</c:v>
                </c:pt>
                <c:pt idx="13">
                  <c:v>35.014102999999999</c:v>
                </c:pt>
                <c:pt idx="14">
                  <c:v>25.855734000000002</c:v>
                </c:pt>
                <c:pt idx="15">
                  <c:v>52.016958000000002</c:v>
                </c:pt>
                <c:pt idx="16">
                  <c:v>67.522972999999936</c:v>
                </c:pt>
                <c:pt idx="17">
                  <c:v>79.909180000000006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798272"/>
        <c:axId val="397798664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Sheet1!$D$2:$D$19</c:f>
              <c:numCache>
                <c:formatCode>"$"#,##0_);[Red]\("$"#,##0\)</c:formatCode>
                <c:ptCount val="18"/>
                <c:pt idx="0">
                  <c:v>771.74050199999999</c:v>
                </c:pt>
                <c:pt idx="1">
                  <c:v>553.78672200000005</c:v>
                </c:pt>
                <c:pt idx="2">
                  <c:v>599.92867099999989</c:v>
                </c:pt>
                <c:pt idx="3">
                  <c:v>871.98381400000005</c:v>
                </c:pt>
                <c:pt idx="4">
                  <c:v>834.53217799999982</c:v>
                </c:pt>
                <c:pt idx="5">
                  <c:v>794.72137799999996</c:v>
                </c:pt>
                <c:pt idx="6">
                  <c:v>1015.422516</c:v>
                </c:pt>
                <c:pt idx="7">
                  <c:v>1465.0990340000001</c:v>
                </c:pt>
                <c:pt idx="8">
                  <c:v>1966.7986129999999</c:v>
                </c:pt>
                <c:pt idx="9">
                  <c:v>2272.9665960000002</c:v>
                </c:pt>
                <c:pt idx="10">
                  <c:v>2051.1632800000002</c:v>
                </c:pt>
                <c:pt idx="11">
                  <c:v>2074.869095</c:v>
                </c:pt>
                <c:pt idx="12">
                  <c:v>1361.556345</c:v>
                </c:pt>
                <c:pt idx="13">
                  <c:v>1564.2593549999999</c:v>
                </c:pt>
                <c:pt idx="14">
                  <c:v>2004.931368</c:v>
                </c:pt>
                <c:pt idx="15">
                  <c:v>2489.893133</c:v>
                </c:pt>
                <c:pt idx="16">
                  <c:v>2800.7047259999999</c:v>
                </c:pt>
                <c:pt idx="17">
                  <c:v>2769.182659999999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798272"/>
        <c:axId val="397798664"/>
      </c:lineChart>
      <c:catAx>
        <c:axId val="3977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798664"/>
        <c:crosses val="autoZero"/>
        <c:auto val="1"/>
        <c:lblAlgn val="ctr"/>
        <c:lblOffset val="100"/>
        <c:noMultiLvlLbl val="0"/>
      </c:catAx>
      <c:valAx>
        <c:axId val="397798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$ Thousands</a:t>
                </a:r>
                <a:endParaRPr lang="en-US" sz="1400" dirty="0"/>
              </a:p>
            </c:rich>
          </c:tx>
          <c:overlay val="0"/>
        </c:title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77982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Sheet1!$B$2:$B$19</c:f>
              <c:numCache>
                <c:formatCode>_(* #,##0_);_(* \(#,##0\);_(* "-"??_);_(@_)</c:formatCode>
                <c:ptCount val="18"/>
                <c:pt idx="0">
                  <c:v>3302172.3939999999</c:v>
                </c:pt>
                <c:pt idx="1">
                  <c:v>3218697.1549999998</c:v>
                </c:pt>
                <c:pt idx="2">
                  <c:v>2863277.4640000002</c:v>
                </c:pt>
                <c:pt idx="3">
                  <c:v>2618244.0490000001</c:v>
                </c:pt>
                <c:pt idx="4">
                  <c:v>2939131.5550000002</c:v>
                </c:pt>
                <c:pt idx="5">
                  <c:v>2844847.7740000002</c:v>
                </c:pt>
                <c:pt idx="6">
                  <c:v>3330435.327</c:v>
                </c:pt>
                <c:pt idx="7">
                  <c:v>3331688.5780000002</c:v>
                </c:pt>
                <c:pt idx="8">
                  <c:v>4377219.24</c:v>
                </c:pt>
                <c:pt idx="9">
                  <c:v>4142031.4040000001</c:v>
                </c:pt>
                <c:pt idx="10">
                  <c:v>3396584.3939999999</c:v>
                </c:pt>
                <c:pt idx="11">
                  <c:v>2833391.6129999999</c:v>
                </c:pt>
                <c:pt idx="12">
                  <c:v>2812847.645</c:v>
                </c:pt>
                <c:pt idx="13">
                  <c:v>2598646.8199999998</c:v>
                </c:pt>
                <c:pt idx="14">
                  <c:v>2911407.6540000001</c:v>
                </c:pt>
                <c:pt idx="15">
                  <c:v>3230581.196</c:v>
                </c:pt>
                <c:pt idx="16">
                  <c:v>3277358.5320000001</c:v>
                </c:pt>
                <c:pt idx="17">
                  <c:v>3469154.199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Sheet1!$C$2:$C$19</c:f>
              <c:numCache>
                <c:formatCode>_(* #,##0_);_(* \(#,##0\);_(* "-"??_);_(@_)</c:formatCode>
                <c:ptCount val="18"/>
                <c:pt idx="0">
                  <c:v>66360.839000000007</c:v>
                </c:pt>
                <c:pt idx="1">
                  <c:v>48589.451999999997</c:v>
                </c:pt>
                <c:pt idx="2">
                  <c:v>148242.25200000001</c:v>
                </c:pt>
                <c:pt idx="3">
                  <c:v>171473.375</c:v>
                </c:pt>
                <c:pt idx="4">
                  <c:v>182172.53099999999</c:v>
                </c:pt>
                <c:pt idx="5">
                  <c:v>134377.81899999999</c:v>
                </c:pt>
                <c:pt idx="6">
                  <c:v>187342.48199999999</c:v>
                </c:pt>
                <c:pt idx="7">
                  <c:v>177621.02499999999</c:v>
                </c:pt>
                <c:pt idx="8">
                  <c:v>112068.378</c:v>
                </c:pt>
                <c:pt idx="9">
                  <c:v>129596.93799999999</c:v>
                </c:pt>
                <c:pt idx="10">
                  <c:v>73687.631999999998</c:v>
                </c:pt>
                <c:pt idx="11">
                  <c:v>42508.525000000001</c:v>
                </c:pt>
                <c:pt idx="12">
                  <c:v>10123.985000000001</c:v>
                </c:pt>
                <c:pt idx="13">
                  <c:v>80955.229000000007</c:v>
                </c:pt>
                <c:pt idx="14">
                  <c:v>56489.807999999997</c:v>
                </c:pt>
                <c:pt idx="15">
                  <c:v>56530.576000000001</c:v>
                </c:pt>
                <c:pt idx="16">
                  <c:v>53419.561000000002</c:v>
                </c:pt>
                <c:pt idx="17">
                  <c:v>31147.864000000001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799448"/>
        <c:axId val="397799840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Sheet1!$D$2:$D$19</c:f>
              <c:numCache>
                <c:formatCode>_(* #,##0_);_(* \(#,##0\);_(* "-"??_);_(@_)</c:formatCode>
                <c:ptCount val="18"/>
                <c:pt idx="0">
                  <c:v>3368533.233</c:v>
                </c:pt>
                <c:pt idx="1">
                  <c:v>3267286.6069999998</c:v>
                </c:pt>
                <c:pt idx="2">
                  <c:v>3011519.716</c:v>
                </c:pt>
                <c:pt idx="3">
                  <c:v>2789717.4240000001</c:v>
                </c:pt>
                <c:pt idx="4">
                  <c:v>3121304.0860000001</c:v>
                </c:pt>
                <c:pt idx="5">
                  <c:v>2979225.5929999999</c:v>
                </c:pt>
                <c:pt idx="6">
                  <c:v>3517777.8089999999</c:v>
                </c:pt>
                <c:pt idx="7">
                  <c:v>3509309.6030000001</c:v>
                </c:pt>
                <c:pt idx="8">
                  <c:v>4489287.6179999998</c:v>
                </c:pt>
                <c:pt idx="9">
                  <c:v>4271628.3420000002</c:v>
                </c:pt>
                <c:pt idx="10">
                  <c:v>3470272.0260000001</c:v>
                </c:pt>
                <c:pt idx="11">
                  <c:v>2875900.1379999998</c:v>
                </c:pt>
                <c:pt idx="12">
                  <c:v>2822971.63</c:v>
                </c:pt>
                <c:pt idx="13">
                  <c:v>2679602.0490000001</c:v>
                </c:pt>
                <c:pt idx="14">
                  <c:v>2967897.4619999998</c:v>
                </c:pt>
                <c:pt idx="15">
                  <c:v>3287111.7719999999</c:v>
                </c:pt>
                <c:pt idx="16">
                  <c:v>3330778.0929999999</c:v>
                </c:pt>
                <c:pt idx="17">
                  <c:v>3500302.0630000001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799448"/>
        <c:axId val="397799840"/>
      </c:lineChart>
      <c:catAx>
        <c:axId val="397799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799840"/>
        <c:crosses val="autoZero"/>
        <c:auto val="1"/>
        <c:lblAlgn val="ctr"/>
        <c:lblOffset val="100"/>
        <c:noMultiLvlLbl val="0"/>
      </c:catAx>
      <c:valAx>
        <c:axId val="397799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$ Thousands</a:t>
                </a:r>
                <a:endParaRPr lang="en-US" sz="1400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77994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Petroleum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Sheet1!$B$2:$B$19</c:f>
              <c:numCache>
                <c:formatCode>_(* #,##0_);_(* \(#,##0\);_(* "-"??_);_(@_)</c:formatCode>
                <c:ptCount val="18"/>
                <c:pt idx="0">
                  <c:v>3021574.5559999999</c:v>
                </c:pt>
                <c:pt idx="1">
                  <c:v>2976284.077</c:v>
                </c:pt>
                <c:pt idx="2">
                  <c:v>2524089.5649999999</c:v>
                </c:pt>
                <c:pt idx="3">
                  <c:v>2410130.5649999999</c:v>
                </c:pt>
                <c:pt idx="4">
                  <c:v>2581338.0780000002</c:v>
                </c:pt>
                <c:pt idx="5">
                  <c:v>2397583.0040000002</c:v>
                </c:pt>
                <c:pt idx="6">
                  <c:v>2937933.3560000001</c:v>
                </c:pt>
                <c:pt idx="7">
                  <c:v>3047796.415</c:v>
                </c:pt>
                <c:pt idx="8">
                  <c:v>3948288.5389999999</c:v>
                </c:pt>
                <c:pt idx="9">
                  <c:v>3829071.267</c:v>
                </c:pt>
                <c:pt idx="10">
                  <c:v>3111104.8629999999</c:v>
                </c:pt>
                <c:pt idx="11">
                  <c:v>2546815.5269999998</c:v>
                </c:pt>
                <c:pt idx="12">
                  <c:v>2594799.4550000001</c:v>
                </c:pt>
                <c:pt idx="13">
                  <c:v>2321180.1880000001</c:v>
                </c:pt>
                <c:pt idx="14">
                  <c:v>2364174.2549999999</c:v>
                </c:pt>
                <c:pt idx="15">
                  <c:v>2742286.7059999998</c:v>
                </c:pt>
                <c:pt idx="16">
                  <c:v>2977062.6690000002</c:v>
                </c:pt>
                <c:pt idx="17">
                  <c:v>2938303.3339999998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</c:v>
                </c:pt>
              </c:strCache>
            </c:strRef>
          </c:tx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Sheet1!$C$2:$C$19</c:f>
              <c:numCache>
                <c:formatCode>_(* #,##0_);_(* \(#,##0\);_(* "-"??_);_(@_)</c:formatCode>
                <c:ptCount val="18"/>
                <c:pt idx="0">
                  <c:v>346958.67700000008</c:v>
                </c:pt>
                <c:pt idx="1">
                  <c:v>291002.5299999998</c:v>
                </c:pt>
                <c:pt idx="2">
                  <c:v>483282.11400000012</c:v>
                </c:pt>
                <c:pt idx="3">
                  <c:v>379586.85900000017</c:v>
                </c:pt>
                <c:pt idx="4">
                  <c:v>532959.80599999987</c:v>
                </c:pt>
                <c:pt idx="5">
                  <c:v>581624.0700000003</c:v>
                </c:pt>
                <c:pt idx="6">
                  <c:v>579694.06799999997</c:v>
                </c:pt>
                <c:pt idx="7">
                  <c:v>450683.44900000002</c:v>
                </c:pt>
                <c:pt idx="8">
                  <c:v>540972.26799999946</c:v>
                </c:pt>
                <c:pt idx="9">
                  <c:v>442557.07500000019</c:v>
                </c:pt>
                <c:pt idx="10">
                  <c:v>359167.16300000018</c:v>
                </c:pt>
                <c:pt idx="11">
                  <c:v>329084.61099999998</c:v>
                </c:pt>
                <c:pt idx="12">
                  <c:v>228172.17499999981</c:v>
                </c:pt>
                <c:pt idx="13">
                  <c:v>358421.86099999963</c:v>
                </c:pt>
                <c:pt idx="14">
                  <c:v>603723.20700000029</c:v>
                </c:pt>
                <c:pt idx="15">
                  <c:v>544825.06599999999</c:v>
                </c:pt>
                <c:pt idx="16">
                  <c:v>353682.92800000031</c:v>
                </c:pt>
                <c:pt idx="17">
                  <c:v>561908.97300000023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317792"/>
        <c:axId val="398318184"/>
      </c:area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Percent</c:v>
                </c:pt>
              </c:strCache>
            </c:strRef>
          </c:tx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</c:numCache>
            </c:numRef>
          </c:cat>
          <c:val>
            <c:numRef>
              <c:f>Sheet1!$D$2:$D$19</c:f>
              <c:numCache>
                <c:formatCode>0%</c:formatCode>
                <c:ptCount val="18"/>
                <c:pt idx="0">
                  <c:v>0.89700007302852103</c:v>
                </c:pt>
                <c:pt idx="1">
                  <c:v>0.91093449549955596</c:v>
                </c:pt>
                <c:pt idx="2">
                  <c:v>0.83930083621699203</c:v>
                </c:pt>
                <c:pt idx="3">
                  <c:v>0.86393358132461495</c:v>
                </c:pt>
                <c:pt idx="4">
                  <c:v>0.82886678607780895</c:v>
                </c:pt>
                <c:pt idx="5">
                  <c:v>0.80477219087054297</c:v>
                </c:pt>
                <c:pt idx="6">
                  <c:v>0.83520310762735295</c:v>
                </c:pt>
                <c:pt idx="7">
                  <c:v>0.87117734944322101</c:v>
                </c:pt>
                <c:pt idx="8">
                  <c:v>0.87949636003404497</c:v>
                </c:pt>
                <c:pt idx="9">
                  <c:v>0.89639616568495895</c:v>
                </c:pt>
                <c:pt idx="10">
                  <c:v>0.89650172657675098</c:v>
                </c:pt>
                <c:pt idx="11">
                  <c:v>0.885571614030779</c:v>
                </c:pt>
                <c:pt idx="12">
                  <c:v>0.91917305417624795</c:v>
                </c:pt>
                <c:pt idx="13">
                  <c:v>0.86624063780897598</c:v>
                </c:pt>
                <c:pt idx="14">
                  <c:v>0.79658218832359395</c:v>
                </c:pt>
                <c:pt idx="15">
                  <c:v>0.83425417089832998</c:v>
                </c:pt>
                <c:pt idx="16">
                  <c:v>0.89381268616895804</c:v>
                </c:pt>
                <c:pt idx="17">
                  <c:v>0.83946431709977998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318968"/>
        <c:axId val="398318576"/>
      </c:lineChart>
      <c:catAx>
        <c:axId val="39831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8318184"/>
        <c:crosses val="autoZero"/>
        <c:auto val="1"/>
        <c:lblAlgn val="ctr"/>
        <c:lblOffset val="100"/>
        <c:noMultiLvlLbl val="0"/>
      </c:catAx>
      <c:valAx>
        <c:axId val="398318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Metric Tons</a:t>
                </a:r>
                <a:endParaRPr lang="en-US" dirty="0"/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8317792"/>
        <c:crosses val="autoZero"/>
        <c:crossBetween val="between"/>
      </c:valAx>
      <c:valAx>
        <c:axId val="39831857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98318968"/>
        <c:crosses val="max"/>
        <c:crossBetween val="between"/>
      </c:valAx>
      <c:catAx>
        <c:axId val="398318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8318576"/>
        <c:crosses val="autoZero"/>
        <c:auto val="1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8EB2F-AD86-6641-91AC-43C5729864DF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F9B91-E86D-9E42-87A6-0A521070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F9B91-E86D-9E42-87A6-0A521070C2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7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9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68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4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8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8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4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AE90-8B29-7A43-BB27-E49E21D678D7}" type="datetimeFigureOut">
              <a:rPr lang="en-US" smtClean="0"/>
              <a:t>10/23/2015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5AE9E-8D7F-024F-A934-E94668588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5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_0026_edit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64" y="187037"/>
            <a:ext cx="5337190" cy="3545419"/>
          </a:xfrm>
          <a:prstGeom prst="rect">
            <a:avLst/>
          </a:prstGeom>
        </p:spPr>
      </p:pic>
      <p:pic>
        <p:nvPicPr>
          <p:cNvPr id="5" name="Picture 4" descr="Portland Headligh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377" y="3732456"/>
            <a:ext cx="5571622" cy="3125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6754" y="505656"/>
            <a:ext cx="37596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A Changing Casco Bay:</a:t>
            </a:r>
          </a:p>
          <a:p>
            <a:endParaRPr lang="en-US" sz="3000" b="1" dirty="0">
              <a:solidFill>
                <a:srgbClr val="FF0000"/>
              </a:solidFill>
            </a:endParaRPr>
          </a:p>
          <a:p>
            <a:r>
              <a:rPr lang="en-US" sz="3000" b="1" dirty="0" smtClean="0">
                <a:solidFill>
                  <a:srgbClr val="FF0000"/>
                </a:solidFill>
              </a:rPr>
              <a:t>Onshore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Offshore</a:t>
            </a:r>
          </a:p>
          <a:p>
            <a:r>
              <a:rPr lang="en-US" sz="3000" b="1" dirty="0" smtClean="0">
                <a:solidFill>
                  <a:srgbClr val="FF0000"/>
                </a:solidFill>
              </a:rPr>
              <a:t>New Shores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944" y="3975766"/>
            <a:ext cx="301078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Charles S. Colgan PhD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Center for the Blue Economy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Middlebury Institute of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International Studies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Professor Emeritus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Muskie School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University of Southern Maine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Bulk/Brea Bulk Metric Tons</a:t>
            </a:r>
            <a:br>
              <a:rPr lang="en-US" dirty="0" smtClean="0"/>
            </a:br>
            <a:r>
              <a:rPr lang="en-US" dirty="0" smtClean="0"/>
              <a:t>in Portland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9393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774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Casco Bay and Petroleum</a:t>
            </a:r>
            <a:endParaRPr lang="en-US" sz="2800" dirty="0"/>
          </a:p>
        </p:txBody>
      </p:sp>
      <p:pic>
        <p:nvPicPr>
          <p:cNvPr id="4" name="Content Placeholder 3" descr="Screen Shot 2015-10-11 at 12.35.44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743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Changing Role of Petroleum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397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776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2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0238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86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 Value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77778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206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long time coming…</a:t>
            </a:r>
            <a:endParaRPr lang="en-US" dirty="0"/>
          </a:p>
        </p:txBody>
      </p:sp>
      <p:pic>
        <p:nvPicPr>
          <p:cNvPr id="4" name="Picture 3" descr="DSC0228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2910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2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105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 Changing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762000"/>
            <a:ext cx="2633448" cy="1736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371600"/>
            <a:ext cx="1905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4419600"/>
            <a:ext cx="9906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114800"/>
            <a:ext cx="2786223" cy="13513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343400"/>
            <a:ext cx="2661879" cy="2002275"/>
          </a:xfrm>
          <a:prstGeom prst="rect">
            <a:avLst/>
          </a:prstGeom>
        </p:spPr>
      </p:pic>
      <p:pic>
        <p:nvPicPr>
          <p:cNvPr id="11" name="Picture 10" descr="2008 09 01_0725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381000"/>
            <a:ext cx="2644321" cy="177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Slowing population growth in Cumberland County- and it all depends on in-migration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416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819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721" y="762000"/>
            <a:ext cx="4739683" cy="5901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" y="762000"/>
            <a:ext cx="4775410" cy="58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22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" y="1069200"/>
            <a:ext cx="4473164" cy="578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1099" y="1069200"/>
            <a:ext cx="4473164" cy="57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91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Maine 2012 Ocean Economy Employment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792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458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p152010_035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600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2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9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imate Central Portlan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0"/>
            <a:ext cx="819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87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action</a:t>
            </a:r>
          </a:p>
          <a:p>
            <a:r>
              <a:rPr lang="en-US" dirty="0" smtClean="0"/>
              <a:t>Fortify</a:t>
            </a:r>
          </a:p>
          <a:p>
            <a:pPr lvl="1"/>
            <a:r>
              <a:rPr lang="en-US" dirty="0" smtClean="0"/>
              <a:t>Hard v. Soft Armoring</a:t>
            </a:r>
          </a:p>
          <a:p>
            <a:r>
              <a:rPr lang="en-US" dirty="0" smtClean="0"/>
              <a:t>Accommodate</a:t>
            </a:r>
          </a:p>
          <a:p>
            <a:pPr lvl="1"/>
            <a:r>
              <a:rPr lang="en-US" dirty="0" smtClean="0"/>
              <a:t>Elevate – flood proof</a:t>
            </a:r>
          </a:p>
          <a:p>
            <a:pPr lvl="1"/>
            <a:r>
              <a:rPr lang="en-US" dirty="0" smtClean="0"/>
              <a:t>Changing Temperatures and Chemistry</a:t>
            </a:r>
          </a:p>
          <a:p>
            <a:r>
              <a:rPr lang="en-US" dirty="0" smtClean="0"/>
              <a:t>Retreat</a:t>
            </a:r>
          </a:p>
          <a:p>
            <a:pPr lvl="1"/>
            <a:r>
              <a:rPr lang="en-US" dirty="0" smtClean="0"/>
              <a:t>Anticipate v. respond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8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will pay?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Adaptation in existing investment streams</a:t>
            </a:r>
          </a:p>
          <a:p>
            <a:r>
              <a:rPr lang="en-US" dirty="0" smtClean="0"/>
              <a:t>Insurance</a:t>
            </a:r>
          </a:p>
          <a:p>
            <a:pPr lvl="1"/>
            <a:r>
              <a:rPr lang="en-US" dirty="0" smtClean="0"/>
              <a:t>Self insurance</a:t>
            </a:r>
          </a:p>
          <a:p>
            <a:pPr lvl="1"/>
            <a:r>
              <a:rPr lang="en-US" dirty="0" smtClean="0"/>
              <a:t>Flood Insurance</a:t>
            </a:r>
          </a:p>
          <a:p>
            <a:pPr lvl="1"/>
            <a:r>
              <a:rPr lang="en-US" dirty="0" smtClean="0"/>
              <a:t>Disaster Relief</a:t>
            </a:r>
          </a:p>
          <a:p>
            <a:r>
              <a:rPr lang="en-US" dirty="0" smtClean="0"/>
              <a:t>Innovative Approaches</a:t>
            </a:r>
          </a:p>
          <a:p>
            <a:pPr lvl="1"/>
            <a:r>
              <a:rPr lang="en-US" dirty="0" smtClean="0"/>
              <a:t>TIF’s</a:t>
            </a:r>
          </a:p>
          <a:p>
            <a:pPr lvl="1"/>
            <a:r>
              <a:rPr lang="en-US" dirty="0" smtClean="0"/>
              <a:t>Green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7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for CBEP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Restoration = soft armoring</a:t>
            </a:r>
          </a:p>
          <a:p>
            <a:r>
              <a:rPr lang="en-US" dirty="0" smtClean="0"/>
              <a:t>Conserving shoreland for buffer, upland for retreat</a:t>
            </a:r>
          </a:p>
          <a:p>
            <a:r>
              <a:rPr lang="en-US" dirty="0" smtClean="0"/>
              <a:t>Managing a wetter environment in the urban core</a:t>
            </a:r>
          </a:p>
          <a:p>
            <a:r>
              <a:rPr lang="en-US" dirty="0" smtClean="0"/>
              <a:t>Continuing demand for recreation </a:t>
            </a:r>
          </a:p>
          <a:p>
            <a:r>
              <a:rPr lang="en-US" dirty="0" smtClean="0"/>
              <a:t>Define “health” in the context of a changing bay- and a changing population and economy that depends on the bay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86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Maine Ocean Economy GDP ($Millions)</a:t>
            </a:r>
            <a:br>
              <a:rPr lang="en-US" sz="3200" dirty="0" smtClean="0"/>
            </a:br>
            <a:r>
              <a:rPr lang="en-US" sz="3200" dirty="0" smtClean="0"/>
              <a:t>2012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6771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67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Cumberland County Ocean Economy Employment 2012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902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51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Cumberland County Ocean Economy GDP ($ Millions) 2012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1932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35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Casco Bay Accounts for about a third</a:t>
            </a:r>
            <a:br>
              <a:rPr lang="en-US" sz="3100" dirty="0" smtClean="0"/>
            </a:br>
            <a:r>
              <a:rPr lang="en-US" sz="3100" dirty="0" smtClean="0"/>
              <a:t> of Maine’s Ocean Economy, but nearly half or more in most of the sectors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5158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935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Except in Marine Construction, Cumberland County’s Ocean Economy Outperformed Maine in employment growth 2005-2012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6996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618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022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7847"/>
            <a:ext cx="9144000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4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Bulk/Break Bulk Value in Portland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342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056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3076</TotalTime>
  <Words>222</Words>
  <Application>Microsoft Office PowerPoint</Application>
  <PresentationFormat>On-screen Show (4:3)</PresentationFormat>
  <Paragraphs>56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Maine 2012 Ocean Economy Employment</vt:lpstr>
      <vt:lpstr>Maine Ocean Economy GDP ($Millions) 2012</vt:lpstr>
      <vt:lpstr>Cumberland County Ocean Economy Employment 2012</vt:lpstr>
      <vt:lpstr>Cumberland County Ocean Economy GDP ($ Millions) 2012</vt:lpstr>
      <vt:lpstr>Casco Bay Accounts for about a third  of Maine’s Ocean Economy, but nearly half or more in most of the sectors</vt:lpstr>
      <vt:lpstr>Except in Marine Construction, Cumberland County’s Ocean Economy Outperformed Maine in employment growth 2005-2012</vt:lpstr>
      <vt:lpstr>PowerPoint Presentation</vt:lpstr>
      <vt:lpstr>Bulk/Break Bulk Value in Portland</vt:lpstr>
      <vt:lpstr>Bulk/Brea Bulk Metric Tons in Portland</vt:lpstr>
      <vt:lpstr>Casco Bay and Petroleum</vt:lpstr>
      <vt:lpstr>The Changing Role of Petroleum</vt:lpstr>
      <vt:lpstr>PowerPoint Presentation</vt:lpstr>
      <vt:lpstr>Container Value</vt:lpstr>
      <vt:lpstr>A long time coming…</vt:lpstr>
      <vt:lpstr>A Changing Population</vt:lpstr>
      <vt:lpstr>Slowing population growth in Cumberland County- and it all depends on in-migration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Choices</vt:lpstr>
      <vt:lpstr>Who will pay?</vt:lpstr>
      <vt:lpstr>Next Steps for CBEP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Colgan</dc:creator>
  <cp:lastModifiedBy>Melissa Smith</cp:lastModifiedBy>
  <cp:revision>33</cp:revision>
  <dcterms:created xsi:type="dcterms:W3CDTF">2015-10-10T15:07:32Z</dcterms:created>
  <dcterms:modified xsi:type="dcterms:W3CDTF">2015-10-23T14:27:08Z</dcterms:modified>
</cp:coreProperties>
</file>