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6" r:id="rId3"/>
  </p:sldMasterIdLst>
  <p:notesMasterIdLst>
    <p:notesMasterId r:id="rId27"/>
  </p:notesMasterIdLst>
  <p:handoutMasterIdLst>
    <p:handoutMasterId r:id="rId28"/>
  </p:handoutMasterIdLst>
  <p:sldIdLst>
    <p:sldId id="1529" r:id="rId4"/>
    <p:sldId id="1549" r:id="rId5"/>
    <p:sldId id="1534" r:id="rId6"/>
    <p:sldId id="1055" r:id="rId7"/>
    <p:sldId id="1541" r:id="rId8"/>
    <p:sldId id="1251" r:id="rId9"/>
    <p:sldId id="1314" r:id="rId10"/>
    <p:sldId id="1316" r:id="rId11"/>
    <p:sldId id="1252" r:id="rId12"/>
    <p:sldId id="1243" r:id="rId13"/>
    <p:sldId id="1196" r:id="rId14"/>
    <p:sldId id="1197" r:id="rId15"/>
    <p:sldId id="1198" r:id="rId16"/>
    <p:sldId id="1199" r:id="rId17"/>
    <p:sldId id="1200" r:id="rId18"/>
    <p:sldId id="1545" r:id="rId19"/>
    <p:sldId id="1546" r:id="rId20"/>
    <p:sldId id="1547" r:id="rId21"/>
    <p:sldId id="1548" r:id="rId22"/>
    <p:sldId id="1550" r:id="rId23"/>
    <p:sldId id="1555" r:id="rId24"/>
    <p:sldId id="1553" r:id="rId25"/>
    <p:sldId id="1554" r:id="rId26"/>
  </p:sldIdLst>
  <p:sldSz cx="9144000" cy="6858000" type="screen4x3"/>
  <p:notesSz cx="7010400" cy="9296400"/>
  <p:custDataLst>
    <p:tags r:id="rId29"/>
  </p:custDataLst>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lores Leonard" initials="C" lastIdx="1" clrIdx="0"/>
  <p:cmAuthor id="1" name="Paige"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FFCC"/>
    <a:srgbClr val="C4D9F8"/>
    <a:srgbClr val="E6EFFC"/>
    <a:srgbClr val="694496"/>
    <a:srgbClr val="9674C0"/>
    <a:srgbClr val="5B6E97"/>
    <a:srgbClr val="5667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8" autoAdjust="0"/>
    <p:restoredTop sz="75486" autoAdjust="0"/>
  </p:normalViewPr>
  <p:slideViewPr>
    <p:cSldViewPr>
      <p:cViewPr>
        <p:scale>
          <a:sx n="60" d="100"/>
          <a:sy n="60" d="100"/>
        </p:scale>
        <p:origin x="-1644" y="-210"/>
      </p:cViewPr>
      <p:guideLst>
        <p:guide orient="horz" pos="2160"/>
        <p:guide pos="2880"/>
      </p:guideLst>
    </p:cSldViewPr>
  </p:slideViewPr>
  <p:outlineViewPr>
    <p:cViewPr>
      <p:scale>
        <a:sx n="33" d="100"/>
        <a:sy n="33" d="100"/>
      </p:scale>
      <p:origin x="0" y="40146"/>
    </p:cViewPr>
  </p:outlineViewPr>
  <p:notesTextViewPr>
    <p:cViewPr>
      <p:scale>
        <a:sx n="100" d="100"/>
        <a:sy n="100" d="100"/>
      </p:scale>
      <p:origin x="0" y="0"/>
    </p:cViewPr>
  </p:notesTextViewPr>
  <p:sorterViewPr>
    <p:cViewPr>
      <p:scale>
        <a:sx n="80" d="100"/>
        <a:sy n="80" d="100"/>
      </p:scale>
      <p:origin x="0" y="336"/>
    </p:cViewPr>
  </p:sorterViewPr>
  <p:notesViewPr>
    <p:cSldViewPr>
      <p:cViewPr varScale="1">
        <p:scale>
          <a:sx n="79" d="100"/>
          <a:sy n="79" d="100"/>
        </p:scale>
        <p:origin x="-201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40" tIns="46571" rIns="93140" bIns="46571" numCol="1" anchor="t" anchorCtr="0" compatLnSpc="1">
            <a:prstTxWarp prst="textNoShape">
              <a:avLst/>
            </a:prstTxWarp>
          </a:bodyPr>
          <a:lstStyle>
            <a:lvl1pPr defTabSz="932157">
              <a:defRPr sz="1200"/>
            </a:lvl1pPr>
          </a:lstStyle>
          <a:p>
            <a:pPr>
              <a:defRPr/>
            </a:pPr>
            <a:endParaRPr lang="en-US"/>
          </a:p>
        </p:txBody>
      </p:sp>
      <p:sp>
        <p:nvSpPr>
          <p:cNvPr id="45059"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40" tIns="46571" rIns="93140" bIns="46571" numCol="1" anchor="t" anchorCtr="0" compatLnSpc="1">
            <a:prstTxWarp prst="textNoShape">
              <a:avLst/>
            </a:prstTxWarp>
          </a:bodyPr>
          <a:lstStyle>
            <a:lvl1pPr algn="r" defTabSz="932157">
              <a:defRPr sz="1200"/>
            </a:lvl1pPr>
          </a:lstStyle>
          <a:p>
            <a:pPr>
              <a:defRPr/>
            </a:pPr>
            <a:endParaRPr lang="en-US"/>
          </a:p>
        </p:txBody>
      </p:sp>
      <p:sp>
        <p:nvSpPr>
          <p:cNvPr id="45060"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40" tIns="46571" rIns="93140" bIns="46571" numCol="1" anchor="b" anchorCtr="0" compatLnSpc="1">
            <a:prstTxWarp prst="textNoShape">
              <a:avLst/>
            </a:prstTxWarp>
          </a:bodyPr>
          <a:lstStyle>
            <a:lvl1pPr defTabSz="932157">
              <a:defRPr sz="1200"/>
            </a:lvl1pPr>
          </a:lstStyle>
          <a:p>
            <a:pPr>
              <a:defRPr/>
            </a:pPr>
            <a:endParaRPr lang="en-US"/>
          </a:p>
        </p:txBody>
      </p:sp>
      <p:sp>
        <p:nvSpPr>
          <p:cNvPr id="45061"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40" tIns="46571" rIns="93140" bIns="46571" numCol="1" anchor="b" anchorCtr="0" compatLnSpc="1">
            <a:prstTxWarp prst="textNoShape">
              <a:avLst/>
            </a:prstTxWarp>
          </a:bodyPr>
          <a:lstStyle>
            <a:lvl1pPr algn="r" defTabSz="932157">
              <a:defRPr sz="1200"/>
            </a:lvl1pPr>
          </a:lstStyle>
          <a:p>
            <a:pPr>
              <a:defRPr/>
            </a:pPr>
            <a:fld id="{3ECC512F-674E-4053-8332-7A1C645947C6}" type="slidenum">
              <a:rPr lang="en-US"/>
              <a:pPr>
                <a:defRPr/>
              </a:pPr>
              <a:t>‹#›</a:t>
            </a:fld>
            <a:endParaRPr lang="en-US"/>
          </a:p>
        </p:txBody>
      </p:sp>
    </p:spTree>
    <p:extLst>
      <p:ext uri="{BB962C8B-B14F-4D97-AF65-F5344CB8AC3E}">
        <p14:creationId xmlns:p14="http://schemas.microsoft.com/office/powerpoint/2010/main" val="3694444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40" tIns="46571" rIns="93140" bIns="46571" numCol="1" anchor="t" anchorCtr="0" compatLnSpc="1">
            <a:prstTxWarp prst="textNoShape">
              <a:avLst/>
            </a:prstTxWarp>
          </a:bodyPr>
          <a:lstStyle>
            <a:lvl1pPr defTabSz="932157">
              <a:defRPr sz="1200"/>
            </a:lvl1pPr>
          </a:lstStyle>
          <a:p>
            <a:pPr>
              <a:defRPr/>
            </a:pPr>
            <a:endParaRPr lang="en-US"/>
          </a:p>
        </p:txBody>
      </p:sp>
      <p:sp>
        <p:nvSpPr>
          <p:cNvPr id="24579"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40" tIns="46571" rIns="93140" bIns="46571" numCol="1" anchor="t" anchorCtr="0" compatLnSpc="1">
            <a:prstTxWarp prst="textNoShape">
              <a:avLst/>
            </a:prstTxWarp>
          </a:bodyPr>
          <a:lstStyle>
            <a:lvl1pPr algn="r" defTabSz="932157">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01676" y="4418014"/>
            <a:ext cx="5607050" cy="4181475"/>
          </a:xfrm>
          <a:prstGeom prst="rect">
            <a:avLst/>
          </a:prstGeom>
          <a:noFill/>
          <a:ln w="9525">
            <a:noFill/>
            <a:miter lim="800000"/>
            <a:headEnd/>
            <a:tailEnd/>
          </a:ln>
          <a:effectLst/>
        </p:spPr>
        <p:txBody>
          <a:bodyPr vert="horz" wrap="square" lIns="93140" tIns="46571" rIns="93140" bIns="465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40" tIns="46571" rIns="93140" bIns="46571" numCol="1" anchor="b" anchorCtr="0" compatLnSpc="1">
            <a:prstTxWarp prst="textNoShape">
              <a:avLst/>
            </a:prstTxWarp>
          </a:bodyPr>
          <a:lstStyle>
            <a:lvl1pPr defTabSz="932157">
              <a:defRPr sz="1200"/>
            </a:lvl1pPr>
          </a:lstStyle>
          <a:p>
            <a:pPr>
              <a:defRPr/>
            </a:pPr>
            <a:endParaRPr lang="en-US"/>
          </a:p>
        </p:txBody>
      </p:sp>
      <p:sp>
        <p:nvSpPr>
          <p:cNvPr id="24583"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140" tIns="46571" rIns="93140" bIns="46571" numCol="1" anchor="b" anchorCtr="0" compatLnSpc="1">
            <a:prstTxWarp prst="textNoShape">
              <a:avLst/>
            </a:prstTxWarp>
          </a:bodyPr>
          <a:lstStyle>
            <a:lvl1pPr algn="r" defTabSz="932157">
              <a:defRPr sz="1200"/>
            </a:lvl1pPr>
          </a:lstStyle>
          <a:p>
            <a:pPr>
              <a:defRPr/>
            </a:pPr>
            <a:fld id="{954E1511-E6E8-43E5-B77F-32696A8B5DF3}" type="slidenum">
              <a:rPr lang="en-US"/>
              <a:pPr>
                <a:defRPr/>
              </a:pPr>
              <a:t>‹#›</a:t>
            </a:fld>
            <a:endParaRPr lang="en-US"/>
          </a:p>
        </p:txBody>
      </p:sp>
    </p:spTree>
    <p:extLst>
      <p:ext uri="{BB962C8B-B14F-4D97-AF65-F5344CB8AC3E}">
        <p14:creationId xmlns:p14="http://schemas.microsoft.com/office/powerpoint/2010/main" val="3863993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Complexity"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en.wikipedia.org/wiki/Simplicit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Complexity"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en.wikipedia.org/wiki/Simplicity"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We are all faced with unprecedented challenges in our work</a:t>
            </a:r>
            <a:endParaRPr lang="en-US" dirty="0" smtClean="0">
              <a:latin typeface="+mn-lt"/>
            </a:endParaRPr>
          </a:p>
          <a:p>
            <a:endParaRPr lang="en-US" dirty="0" smtClean="0">
              <a:latin typeface="+mn-lt"/>
            </a:endParaRPr>
          </a:p>
          <a:p>
            <a:r>
              <a:rPr lang="en-US" dirty="0" smtClean="0">
                <a:latin typeface="+mn-lt"/>
              </a:rPr>
              <a:t>Listening</a:t>
            </a:r>
            <a:r>
              <a:rPr lang="en-US" baseline="0" dirty="0" smtClean="0">
                <a:latin typeface="+mn-lt"/>
              </a:rPr>
              <a:t> to your ideas and responses this morning I came to one conclusion</a:t>
            </a:r>
          </a:p>
          <a:p>
            <a:r>
              <a:rPr lang="en-US" baseline="0" dirty="0" smtClean="0">
                <a:latin typeface="+mn-lt"/>
              </a:rPr>
              <a:t>We care deeply about our work</a:t>
            </a:r>
          </a:p>
          <a:p>
            <a:r>
              <a:rPr lang="en-US" baseline="0" dirty="0" smtClean="0">
                <a:latin typeface="+mn-lt"/>
              </a:rPr>
              <a:t>We care deeply about the people we serve and who are touched by our work</a:t>
            </a:r>
          </a:p>
          <a:p>
            <a:r>
              <a:rPr lang="en-US" baseline="0" dirty="0" smtClean="0">
                <a:latin typeface="+mn-lt"/>
              </a:rPr>
              <a:t>We care deeply about the natural resources affected by our actions</a:t>
            </a:r>
          </a:p>
          <a:p>
            <a:endParaRPr lang="en-US" baseline="0" dirty="0" smtClean="0">
              <a:latin typeface="+mn-lt"/>
            </a:endParaRPr>
          </a:p>
          <a:p>
            <a:pPr defTabSz="914266">
              <a:defRPr/>
            </a:pPr>
            <a:r>
              <a:rPr lang="en-US" dirty="0" smtClean="0"/>
              <a:t>"We're All in the Same Boat" </a:t>
            </a:r>
          </a:p>
          <a:p>
            <a:endParaRPr lang="en-US" dirty="0" smtClean="0">
              <a:latin typeface="+mn-lt"/>
            </a:endParaRPr>
          </a:p>
          <a:p>
            <a:r>
              <a:rPr lang="en-US" dirty="0" smtClean="0">
                <a:latin typeface="+mn-lt"/>
              </a:rPr>
              <a:t>Topic(s): - Sustaining ecosystem services through research, planning, conservation and restoration</a:t>
            </a:r>
          </a:p>
          <a:p>
            <a:pPr defTabSz="914266">
              <a:defRPr/>
            </a:pPr>
            <a:r>
              <a:rPr lang="en-US" baseline="0" dirty="0" smtClean="0"/>
              <a:t>Kirsten at ESNEER, end of interview about what she has learned that her old way of thinking  has been changed.</a:t>
            </a:r>
            <a:r>
              <a:rPr lang="en-US" sz="800" dirty="0">
                <a:solidFill>
                  <a:schemeClr val="bg1"/>
                </a:solidFill>
              </a:rPr>
              <a:t> And with unprecedented opportunities to meet those challenges</a:t>
            </a:r>
          </a:p>
          <a:p>
            <a:endParaRPr lang="en-US" baseline="0" dirty="0" smtClean="0"/>
          </a:p>
          <a:p>
            <a:endParaRPr lang="en-US" dirty="0" smtClean="0"/>
          </a:p>
          <a:p>
            <a:r>
              <a:rPr lang="en-US" dirty="0" smtClean="0"/>
              <a:t>Most challenges are characterized by change</a:t>
            </a:r>
          </a:p>
          <a:p>
            <a:endParaRPr lang="en-US" dirty="0" smtClean="0"/>
          </a:p>
          <a:p>
            <a:r>
              <a:rPr lang="en-US" dirty="0" smtClean="0"/>
              <a:t>We find more and more that what</a:t>
            </a:r>
            <a:r>
              <a:rPr lang="en-US" baseline="0" dirty="0" smtClean="0"/>
              <a:t> we may have prepared for in school is not what we are faced with</a:t>
            </a:r>
            <a:endParaRPr lang="en-US" dirty="0" smtClean="0"/>
          </a:p>
          <a:p>
            <a:r>
              <a:rPr lang="en-US" dirty="0" smtClean="0"/>
              <a:t>Changing climates create challenges in our work</a:t>
            </a:r>
          </a:p>
          <a:p>
            <a:r>
              <a:rPr lang="en-US" dirty="0" smtClean="0"/>
              <a:t>Economic climate</a:t>
            </a:r>
          </a:p>
          <a:p>
            <a:r>
              <a:rPr lang="en-US" dirty="0" smtClean="0"/>
              <a:t>Political</a:t>
            </a:r>
            <a:r>
              <a:rPr lang="en-US" baseline="0" dirty="0" smtClean="0"/>
              <a:t> climate</a:t>
            </a:r>
          </a:p>
          <a:p>
            <a:r>
              <a:rPr lang="en-US" baseline="0" dirty="0" smtClean="0"/>
              <a:t>Governance climate</a:t>
            </a:r>
          </a:p>
          <a:p>
            <a:r>
              <a:rPr lang="en-US" baseline="0" dirty="0" smtClean="0"/>
              <a:t>CLIMATE</a:t>
            </a:r>
          </a:p>
          <a:p>
            <a:endParaRPr lang="en-US" baseline="0" dirty="0" smtClean="0"/>
          </a:p>
          <a:p>
            <a:r>
              <a:rPr lang="en-US" baseline="0" dirty="0" smtClean="0"/>
              <a:t>Missing link is Values</a:t>
            </a:r>
            <a:endParaRPr lang="en-US" dirty="0" smtClean="0"/>
          </a:p>
          <a:p>
            <a:endParaRPr lang="en-US" dirty="0"/>
          </a:p>
        </p:txBody>
      </p:sp>
      <p:sp>
        <p:nvSpPr>
          <p:cNvPr id="4" name="Slide Number Placeholder 3"/>
          <p:cNvSpPr>
            <a:spLocks noGrp="1"/>
          </p:cNvSpPr>
          <p:nvPr>
            <p:ph type="sldNum" sz="quarter" idx="10"/>
          </p:nvPr>
        </p:nvSpPr>
        <p:spPr/>
        <p:txBody>
          <a:bodyPr/>
          <a:lstStyle/>
          <a:p>
            <a:fld id="{6E4D45A7-26D2-4966-94E9-84F04E06CCB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r>
              <a:rPr lang="en-US" b="1" dirty="0" smtClean="0"/>
              <a:t>March 10, 1876: 'Mr. Watson, Come Here ... ‘  2015  139 years almost 140!</a:t>
            </a:r>
          </a:p>
          <a:p>
            <a:pPr defTabSz="914266">
              <a:defRPr/>
            </a:pPr>
            <a:r>
              <a:rPr lang="en-US" b="1" dirty="0" smtClean="0"/>
              <a:t>Evaluate</a:t>
            </a:r>
            <a:r>
              <a:rPr lang="en-US" b="1" baseline="0" dirty="0" smtClean="0"/>
              <a:t> these qualities for your idea</a:t>
            </a:r>
            <a:endParaRPr lang="en-US" b="1" dirty="0" smtClean="0"/>
          </a:p>
          <a:p>
            <a:pPr defTabSz="881390">
              <a:defRPr/>
            </a:pPr>
            <a:r>
              <a:rPr lang="en-US" dirty="0">
                <a:solidFill>
                  <a:srgbClr val="000000"/>
                </a:solidFill>
              </a:rPr>
              <a:t>Relative Advantage How improved an innovation is over the previous generation. </a:t>
            </a:r>
          </a:p>
          <a:p>
            <a:pPr defTabSz="881390">
              <a:defRPr/>
            </a:pPr>
            <a:r>
              <a:rPr lang="en-US" dirty="0">
                <a:solidFill>
                  <a:srgbClr val="000000"/>
                </a:solidFill>
              </a:rPr>
              <a:t>Compatibility The level of compatibility that an innovation has to be assimilated into an individual’s life. </a:t>
            </a:r>
          </a:p>
          <a:p>
            <a:pPr defTabSz="881390">
              <a:defRPr/>
            </a:pPr>
            <a:r>
              <a:rPr lang="en-US" u="sng" dirty="0">
                <a:solidFill>
                  <a:srgbClr val="000000"/>
                </a:solidFill>
                <a:hlinkClick r:id="rId3" tooltip="Complexity"/>
              </a:rPr>
              <a:t>Complexity</a:t>
            </a:r>
            <a:r>
              <a:rPr lang="en-US" dirty="0">
                <a:solidFill>
                  <a:srgbClr val="000000"/>
                </a:solidFill>
              </a:rPr>
              <a:t> or </a:t>
            </a:r>
            <a:r>
              <a:rPr lang="en-US" u="sng" dirty="0">
                <a:solidFill>
                  <a:srgbClr val="000000"/>
                </a:solidFill>
                <a:hlinkClick r:id="rId4" tooltip="Simplicity"/>
              </a:rPr>
              <a:t>Simplicity</a:t>
            </a:r>
            <a:r>
              <a:rPr lang="en-US" dirty="0">
                <a:solidFill>
                  <a:srgbClr val="000000"/>
                </a:solidFill>
              </a:rPr>
              <a:t> If the innovation is perceived as complicated or difficult to use, an individual is unlikely to adopt it. </a:t>
            </a:r>
          </a:p>
          <a:p>
            <a:pPr defTabSz="881390">
              <a:defRPr/>
            </a:pPr>
            <a:r>
              <a:rPr lang="en-US" dirty="0" err="1">
                <a:solidFill>
                  <a:srgbClr val="000000"/>
                </a:solidFill>
              </a:rPr>
              <a:t>Trialability</a:t>
            </a:r>
            <a:r>
              <a:rPr lang="en-US" dirty="0">
                <a:solidFill>
                  <a:srgbClr val="000000"/>
                </a:solidFill>
              </a:rPr>
              <a:t> How easily an innovation may be experimented. If a user is able to test an innovation, the individual will be more likely to adopt it. </a:t>
            </a:r>
          </a:p>
          <a:p>
            <a:pPr defTabSz="881390">
              <a:defRPr/>
            </a:pPr>
            <a:r>
              <a:rPr lang="en-US" dirty="0">
                <a:solidFill>
                  <a:srgbClr val="000000"/>
                </a:solidFill>
              </a:rPr>
              <a:t>Observability The extent that an innovation is visible to others. An innovation that is more visible will drive communication among the individual’s peers and personal networks and will in turn create more positive or negative reactions.</a:t>
            </a:r>
          </a:p>
          <a:p>
            <a:pPr defTabSz="881390">
              <a:defRPr/>
            </a:pPr>
            <a:r>
              <a:rPr lang="en-US" dirty="0">
                <a:solidFill>
                  <a:srgbClr val="000000"/>
                </a:solidFill>
              </a:rPr>
              <a:t>Will I be better off</a:t>
            </a:r>
          </a:p>
          <a:p>
            <a:pPr defTabSz="881390">
              <a:defRPr/>
            </a:pPr>
            <a:r>
              <a:rPr lang="en-US" dirty="0">
                <a:solidFill>
                  <a:srgbClr val="000000"/>
                </a:solidFill>
              </a:rPr>
              <a:t>Does this fit my life</a:t>
            </a:r>
          </a:p>
          <a:p>
            <a:pPr defTabSz="881390">
              <a:defRPr/>
            </a:pPr>
            <a:r>
              <a:rPr lang="en-US" dirty="0">
                <a:solidFill>
                  <a:srgbClr val="000000"/>
                </a:solidFill>
              </a:rPr>
              <a:t>Can I figure out how to use this</a:t>
            </a:r>
          </a:p>
          <a:p>
            <a:pPr defTabSz="881390">
              <a:defRPr/>
            </a:pPr>
            <a:r>
              <a:rPr lang="en-US" dirty="0">
                <a:solidFill>
                  <a:srgbClr val="000000"/>
                </a:solidFill>
              </a:rPr>
              <a:t>Can I try this out</a:t>
            </a:r>
          </a:p>
          <a:p>
            <a:pPr defTabSz="881390">
              <a:defRPr/>
            </a:pPr>
            <a:r>
              <a:rPr lang="en-US" dirty="0">
                <a:solidFill>
                  <a:srgbClr val="000000"/>
                </a:solidFill>
              </a:rPr>
              <a:t>Are others doing this</a:t>
            </a:r>
          </a:p>
          <a:p>
            <a:endParaRPr lang="en-US" dirty="0"/>
          </a:p>
        </p:txBody>
      </p:sp>
      <p:sp>
        <p:nvSpPr>
          <p:cNvPr id="4" name="Slide Number Placeholder 3"/>
          <p:cNvSpPr>
            <a:spLocks noGrp="1"/>
          </p:cNvSpPr>
          <p:nvPr>
            <p:ph type="sldNum" sz="quarter" idx="10"/>
          </p:nvPr>
        </p:nvSpPr>
        <p:spPr/>
        <p:txBody>
          <a:bodyPr/>
          <a:lstStyle/>
          <a:p>
            <a:pPr>
              <a:defRPr/>
            </a:pPr>
            <a:fld id="{954E1511-E6E8-43E5-B77F-32696A8B5DF3}"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Includes technology and cost</a:t>
            </a:r>
          </a:p>
          <a:p>
            <a:r>
              <a:rPr lang="en-US" dirty="0"/>
              <a:t>Does this fit my life</a:t>
            </a:r>
          </a:p>
          <a:p>
            <a:r>
              <a:rPr lang="en-US" dirty="0"/>
              <a:t>Compatibility - The level of compatibility that an innovation has to be assimilated into an individual’s life. </a:t>
            </a:r>
          </a:p>
          <a:p>
            <a:endParaRPr lang="en-US" dirty="0"/>
          </a:p>
        </p:txBody>
      </p:sp>
      <p:sp>
        <p:nvSpPr>
          <p:cNvPr id="4" name="Slide Number Placeholder 3"/>
          <p:cNvSpPr>
            <a:spLocks noGrp="1"/>
          </p:cNvSpPr>
          <p:nvPr>
            <p:ph type="sldNum" sz="quarter" idx="10"/>
          </p:nvPr>
        </p:nvSpPr>
        <p:spPr/>
        <p:txBody>
          <a:bodyPr/>
          <a:lstStyle/>
          <a:p>
            <a:pPr>
              <a:defRPr/>
            </a:pPr>
            <a:fld id="{954E1511-E6E8-43E5-B77F-32696A8B5DF3}"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 I figure out how to use this</a:t>
            </a:r>
          </a:p>
          <a:p>
            <a:r>
              <a:rPr lang="en-US" u="sng" dirty="0">
                <a:hlinkClick r:id="rId3"/>
              </a:rPr>
              <a:t>Complexity</a:t>
            </a:r>
            <a:r>
              <a:rPr lang="en-US" dirty="0"/>
              <a:t> or </a:t>
            </a:r>
            <a:r>
              <a:rPr lang="en-US" u="sng" dirty="0">
                <a:hlinkClick r:id="rId4"/>
              </a:rPr>
              <a:t>Simplicity</a:t>
            </a:r>
            <a:r>
              <a:rPr lang="en-US" dirty="0"/>
              <a:t> If the innovation is perceived as complicated or difficult to use, an individual is unlikely to adopt it. </a:t>
            </a:r>
          </a:p>
          <a:p>
            <a:endParaRPr lang="en-US" dirty="0"/>
          </a:p>
        </p:txBody>
      </p:sp>
      <p:sp>
        <p:nvSpPr>
          <p:cNvPr id="4" name="Slide Number Placeholder 3"/>
          <p:cNvSpPr>
            <a:spLocks noGrp="1"/>
          </p:cNvSpPr>
          <p:nvPr>
            <p:ph type="sldNum" sz="quarter" idx="10"/>
          </p:nvPr>
        </p:nvSpPr>
        <p:spPr/>
        <p:txBody>
          <a:bodyPr/>
          <a:lstStyle/>
          <a:p>
            <a:pPr>
              <a:defRPr/>
            </a:pPr>
            <a:fld id="{954E1511-E6E8-43E5-B77F-32696A8B5DF3}"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defRPr/>
            </a:pPr>
            <a:r>
              <a:rPr lang="en-US" dirty="0" err="1"/>
              <a:t>Trialability</a:t>
            </a:r>
            <a:r>
              <a:rPr lang="en-US" dirty="0"/>
              <a:t>  - How easily an innovation may be experimented with. If a user is able to test an innovation, the individual will be more likely to adopt it. </a:t>
            </a:r>
          </a:p>
          <a:p>
            <a:endParaRPr lang="en-US" dirty="0"/>
          </a:p>
        </p:txBody>
      </p:sp>
      <p:sp>
        <p:nvSpPr>
          <p:cNvPr id="4" name="Slide Number Placeholder 3"/>
          <p:cNvSpPr>
            <a:spLocks noGrp="1"/>
          </p:cNvSpPr>
          <p:nvPr>
            <p:ph type="sldNum" sz="quarter" idx="10"/>
          </p:nvPr>
        </p:nvSpPr>
        <p:spPr/>
        <p:txBody>
          <a:bodyPr/>
          <a:lstStyle/>
          <a:p>
            <a:pPr>
              <a:defRPr/>
            </a:pPr>
            <a:fld id="{954E1511-E6E8-43E5-B77F-32696A8B5DF3}"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defRPr/>
            </a:pPr>
            <a:r>
              <a:rPr lang="en-US" dirty="0"/>
              <a:t>Observability - The extent that an innovation is visible to others. An innovation that is more visible will drive communication among the individual’s peers and personal networks and will in turn create more positive or negative reactions.</a:t>
            </a:r>
          </a:p>
          <a:p>
            <a:endParaRPr lang="en-US" dirty="0"/>
          </a:p>
        </p:txBody>
      </p:sp>
      <p:sp>
        <p:nvSpPr>
          <p:cNvPr id="4" name="Slide Number Placeholder 3"/>
          <p:cNvSpPr>
            <a:spLocks noGrp="1"/>
          </p:cNvSpPr>
          <p:nvPr>
            <p:ph type="sldNum" sz="quarter" idx="10"/>
          </p:nvPr>
        </p:nvSpPr>
        <p:spPr/>
        <p:txBody>
          <a:bodyPr/>
          <a:lstStyle/>
          <a:p>
            <a:pPr>
              <a:defRPr/>
            </a:pPr>
            <a:fld id="{954E1511-E6E8-43E5-B77F-32696A8B5DF3}"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29, 2012 Mid Atlantic</a:t>
            </a:r>
            <a:endParaRPr lang="en-US" dirty="0"/>
          </a:p>
        </p:txBody>
      </p:sp>
      <p:sp>
        <p:nvSpPr>
          <p:cNvPr id="4" name="Slide Number Placeholder 3"/>
          <p:cNvSpPr>
            <a:spLocks noGrp="1"/>
          </p:cNvSpPr>
          <p:nvPr>
            <p:ph type="sldNum" sz="quarter" idx="10"/>
          </p:nvPr>
        </p:nvSpPr>
        <p:spPr/>
        <p:txBody>
          <a:bodyPr/>
          <a:lstStyle/>
          <a:p>
            <a:pPr>
              <a:defRPr/>
            </a:pPr>
            <a:fld id="{954E1511-E6E8-43E5-B77F-32696A8B5DF3}" type="slidenum">
              <a:rPr lang="en-US" smtClean="0"/>
              <a:pPr>
                <a:defRPr/>
              </a:pPr>
              <a:t>16</a:t>
            </a:fld>
            <a:endParaRPr lang="en-US"/>
          </a:p>
        </p:txBody>
      </p:sp>
    </p:spTree>
    <p:extLst>
      <p:ext uri="{BB962C8B-B14F-4D97-AF65-F5344CB8AC3E}">
        <p14:creationId xmlns:p14="http://schemas.microsoft.com/office/powerpoint/2010/main" val="1331441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29, 2012</a:t>
            </a:r>
          </a:p>
          <a:p>
            <a:r>
              <a:rPr lang="en-US" dirty="0" smtClean="0"/>
              <a:t>June</a:t>
            </a:r>
            <a:r>
              <a:rPr lang="en-US" baseline="0" dirty="0" smtClean="0"/>
              <a:t> 2014</a:t>
            </a:r>
          </a:p>
          <a:p>
            <a:r>
              <a:rPr lang="en-US" baseline="0" dirty="0" smtClean="0"/>
              <a:t>Sept 2014</a:t>
            </a:r>
            <a:endParaRPr lang="en-US" dirty="0"/>
          </a:p>
        </p:txBody>
      </p:sp>
      <p:sp>
        <p:nvSpPr>
          <p:cNvPr id="4" name="Slide Number Placeholder 3"/>
          <p:cNvSpPr>
            <a:spLocks noGrp="1"/>
          </p:cNvSpPr>
          <p:nvPr>
            <p:ph type="sldNum" sz="quarter" idx="10"/>
          </p:nvPr>
        </p:nvSpPr>
        <p:spPr/>
        <p:txBody>
          <a:bodyPr/>
          <a:lstStyle/>
          <a:p>
            <a:pPr>
              <a:defRPr/>
            </a:pPr>
            <a:fld id="{954E1511-E6E8-43E5-B77F-32696A8B5DF3}" type="slidenum">
              <a:rPr lang="en-US" smtClean="0"/>
              <a:pPr>
                <a:defRPr/>
              </a:pPr>
              <a:t>19</a:t>
            </a:fld>
            <a:endParaRPr lang="en-US"/>
          </a:p>
        </p:txBody>
      </p:sp>
    </p:spTree>
    <p:extLst>
      <p:ext uri="{BB962C8B-B14F-4D97-AF65-F5344CB8AC3E}">
        <p14:creationId xmlns:p14="http://schemas.microsoft.com/office/powerpoint/2010/main" val="693138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29, 2012</a:t>
            </a:r>
          </a:p>
          <a:p>
            <a:r>
              <a:rPr lang="en-US" dirty="0" smtClean="0"/>
              <a:t>June</a:t>
            </a:r>
            <a:r>
              <a:rPr lang="en-US" baseline="0" dirty="0" smtClean="0"/>
              <a:t> 2014</a:t>
            </a:r>
          </a:p>
          <a:p>
            <a:r>
              <a:rPr lang="en-US" baseline="0" dirty="0" smtClean="0"/>
              <a:t>Sept 2014</a:t>
            </a:r>
            <a:endParaRPr lang="en-US" dirty="0"/>
          </a:p>
        </p:txBody>
      </p:sp>
      <p:sp>
        <p:nvSpPr>
          <p:cNvPr id="4" name="Slide Number Placeholder 3"/>
          <p:cNvSpPr>
            <a:spLocks noGrp="1"/>
          </p:cNvSpPr>
          <p:nvPr>
            <p:ph type="sldNum" sz="quarter" idx="10"/>
          </p:nvPr>
        </p:nvSpPr>
        <p:spPr/>
        <p:txBody>
          <a:bodyPr/>
          <a:lstStyle/>
          <a:p>
            <a:pPr>
              <a:defRPr/>
            </a:pPr>
            <a:fld id="{954E1511-E6E8-43E5-B77F-32696A8B5DF3}" type="slidenum">
              <a:rPr lang="en-US" smtClean="0"/>
              <a:pPr>
                <a:defRPr/>
              </a:pPr>
              <a:t>20</a:t>
            </a:fld>
            <a:endParaRPr lang="en-US"/>
          </a:p>
        </p:txBody>
      </p:sp>
    </p:spTree>
    <p:extLst>
      <p:ext uri="{BB962C8B-B14F-4D97-AF65-F5344CB8AC3E}">
        <p14:creationId xmlns:p14="http://schemas.microsoft.com/office/powerpoint/2010/main" val="69313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http://en.wikipedia.org/wiki/Diffusion_of_innovations</a:t>
            </a:r>
          </a:p>
          <a:p>
            <a:endParaRPr lang="en-US" dirty="0" smtClean="0"/>
          </a:p>
          <a:p>
            <a:endParaRPr lang="en-US" dirty="0" smtClean="0"/>
          </a:p>
          <a:p>
            <a:endParaRPr lang="en-US" dirty="0" smtClean="0"/>
          </a:p>
          <a:p>
            <a:r>
              <a:rPr lang="en-US" dirty="0" smtClean="0"/>
              <a:t>https://www.indiana.edu/~simed/istdemo/dsgaect/dsg.phtml?member=13411</a:t>
            </a:r>
          </a:p>
          <a:p>
            <a:endParaRPr lang="en-US" dirty="0" smtClean="0"/>
          </a:p>
          <a:p>
            <a:r>
              <a:rPr lang="en-US" dirty="0" smtClean="0"/>
              <a:t>Diffusion Simulation Game</a:t>
            </a:r>
            <a:endParaRPr lang="en-US" dirty="0"/>
          </a:p>
        </p:txBody>
      </p:sp>
      <p:sp>
        <p:nvSpPr>
          <p:cNvPr id="4" name="Slide Number Placeholder 3"/>
          <p:cNvSpPr>
            <a:spLocks noGrp="1"/>
          </p:cNvSpPr>
          <p:nvPr>
            <p:ph type="sldNum" sz="quarter" idx="10"/>
          </p:nvPr>
        </p:nvSpPr>
        <p:spPr/>
        <p:txBody>
          <a:bodyPr/>
          <a:lstStyle/>
          <a:p>
            <a:pPr>
              <a:defRPr/>
            </a:pPr>
            <a:fld id="{954E1511-E6E8-43E5-B77F-32696A8B5DF3}"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http://headrush.typepad.com/creating_passionate_users/2006/03/how_to_be_an_ex.html</a:t>
            </a:r>
          </a:p>
          <a:p>
            <a:r>
              <a:rPr lang="en-US" dirty="0" smtClean="0"/>
              <a:t>This two days as CL 101 to introduce you to CL and tempt</a:t>
            </a:r>
            <a:r>
              <a:rPr lang="en-US" baseline="0" dirty="0" smtClean="0"/>
              <a:t> you to try it during the next 6  months.</a:t>
            </a:r>
          </a:p>
          <a:p>
            <a:r>
              <a:rPr lang="en-US" baseline="0" dirty="0" smtClean="0"/>
              <a:t>If it works for you, you can go deeper</a:t>
            </a:r>
            <a:endParaRPr lang="en-US" dirty="0"/>
          </a:p>
        </p:txBody>
      </p:sp>
      <p:sp>
        <p:nvSpPr>
          <p:cNvPr id="4" name="Slide Number Placeholder 3"/>
          <p:cNvSpPr>
            <a:spLocks noGrp="1"/>
          </p:cNvSpPr>
          <p:nvPr>
            <p:ph type="sldNum" sz="quarter" idx="10"/>
          </p:nvPr>
        </p:nvSpPr>
        <p:spPr/>
        <p:txBody>
          <a:bodyPr/>
          <a:lstStyle/>
          <a:p>
            <a:pPr>
              <a:defRPr/>
            </a:pPr>
            <a:fld id="{954E1511-E6E8-43E5-B77F-32696A8B5DF3}"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Recognizing what you are already doing, building on that</a:t>
            </a:r>
          </a:p>
          <a:p>
            <a:endParaRPr lang="en-US" sz="1400" dirty="0"/>
          </a:p>
          <a:p>
            <a:r>
              <a:rPr lang="en-US" dirty="0" smtClean="0"/>
              <a:t>http://www.maweb.org/en/index.aspx</a:t>
            </a:r>
          </a:p>
          <a:p>
            <a:endParaRPr lang="en-US" dirty="0" smtClean="0"/>
          </a:p>
          <a:p>
            <a:r>
              <a:rPr lang="en-US" dirty="0" smtClean="0"/>
              <a:t>Ivory Tower</a:t>
            </a:r>
            <a:r>
              <a:rPr lang="en-US" baseline="0" dirty="0" smtClean="0"/>
              <a:t> High Level discussions easy to talk about these ideas </a:t>
            </a:r>
          </a:p>
          <a:p>
            <a:r>
              <a:rPr lang="en-US" baseline="0" dirty="0" smtClean="0"/>
              <a:t>What does it feel like to be involved in making these ideas reality</a:t>
            </a:r>
          </a:p>
          <a:p>
            <a:r>
              <a:rPr lang="en-US" baseline="0" dirty="0" smtClean="0"/>
              <a:t>This is about how we all work to bring these ideas into practice in our work</a:t>
            </a:r>
          </a:p>
          <a:p>
            <a:endParaRPr lang="en-US" baseline="0" dirty="0" smtClean="0"/>
          </a:p>
          <a:p>
            <a:r>
              <a:rPr lang="en-US" baseline="0" dirty="0" smtClean="0"/>
              <a:t>Use an example from my work to show you how similar the elements of the collaborative process are to what you are doing here</a:t>
            </a:r>
            <a:endParaRPr lang="en-US" dirty="0"/>
          </a:p>
        </p:txBody>
      </p:sp>
      <p:sp>
        <p:nvSpPr>
          <p:cNvPr id="4" name="Slide Number Placeholder 3"/>
          <p:cNvSpPr>
            <a:spLocks noGrp="1"/>
          </p:cNvSpPr>
          <p:nvPr>
            <p:ph type="sldNum" sz="quarter" idx="10"/>
          </p:nvPr>
        </p:nvSpPr>
        <p:spPr/>
        <p:txBody>
          <a:bodyPr/>
          <a:lstStyle/>
          <a:p>
            <a:pPr>
              <a:defRPr/>
            </a:pPr>
            <a:fld id="{954E1511-E6E8-43E5-B77F-32696A8B5DF3}"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Spreading</a:t>
            </a:r>
            <a:r>
              <a:rPr lang="en-US" baseline="0" dirty="0" smtClean="0"/>
              <a:t> the ideas to those who are not in the room.</a:t>
            </a:r>
          </a:p>
          <a:p>
            <a:endParaRPr lang="en-US" dirty="0" smtClean="0"/>
          </a:p>
          <a:p>
            <a:r>
              <a:rPr lang="en-US" dirty="0" smtClean="0"/>
              <a:t>One day Alice came to a fork in the road and saw a Cheshire cat in a tree. "Which road do I take?" she asked. "Where do you want to go?" was his response. "I don't know," Alice answered. "Then," said the cat, "it doesn't matter." </a:t>
            </a:r>
          </a:p>
          <a:p>
            <a:endParaRPr lang="en-US" dirty="0" smtClean="0"/>
          </a:p>
          <a:p>
            <a:r>
              <a:rPr lang="en-US" dirty="0" smtClean="0"/>
              <a:t>My career has been punctuated by a series</a:t>
            </a:r>
            <a:r>
              <a:rPr lang="en-US" baseline="0" dirty="0" smtClean="0"/>
              <a:t> of what I call Alice in Wonderland moments. </a:t>
            </a:r>
          </a:p>
          <a:p>
            <a:r>
              <a:rPr lang="en-US" baseline="0" dirty="0" smtClean="0"/>
              <a:t>One of those decisions led me to take the path of graduate school to learn how social science could be combined with natural science to foster actions that protected the qualities of the natural world that people care about. </a:t>
            </a:r>
          </a:p>
          <a:p>
            <a:r>
              <a:rPr lang="en-US" baseline="0" dirty="0" smtClean="0"/>
              <a:t>Learned about Collaborative Learning and a suite of other social science based approaches that have the ability to increase the impact that science can have on decisions, management and policy. I hope to share what I found in Wonderland with you</a:t>
            </a:r>
            <a:endParaRPr lang="en-US" dirty="0"/>
          </a:p>
        </p:txBody>
      </p:sp>
      <p:sp>
        <p:nvSpPr>
          <p:cNvPr id="4" name="Slide Number Placeholder 3"/>
          <p:cNvSpPr>
            <a:spLocks noGrp="1"/>
          </p:cNvSpPr>
          <p:nvPr>
            <p:ph type="sldNum" sz="quarter" idx="10"/>
          </p:nvPr>
        </p:nvSpPr>
        <p:spPr/>
        <p:txBody>
          <a:bodyPr/>
          <a:lstStyle/>
          <a:p>
            <a:pPr>
              <a:defRPr/>
            </a:pPr>
            <a:fld id="{7BB6C97E-D6FB-45C1-B106-0002D43F91AE}"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4E1511-E6E8-43E5-B77F-32696A8B5DF3}" type="slidenum">
              <a:rPr lang="en-US" smtClean="0"/>
              <a:pPr>
                <a:defRPr/>
              </a:pPr>
              <a:t>5</a:t>
            </a:fld>
            <a:endParaRPr lang="en-US"/>
          </a:p>
        </p:txBody>
      </p:sp>
    </p:spTree>
    <p:extLst>
      <p:ext uri="{BB962C8B-B14F-4D97-AF65-F5344CB8AC3E}">
        <p14:creationId xmlns:p14="http://schemas.microsoft.com/office/powerpoint/2010/main" val="128917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of an idea</a:t>
            </a:r>
            <a:r>
              <a:rPr lang="en-US" baseline="0" dirty="0" smtClean="0"/>
              <a:t> you would like to spread</a:t>
            </a:r>
            <a:endParaRPr lang="en-US" dirty="0"/>
          </a:p>
        </p:txBody>
      </p:sp>
      <p:sp>
        <p:nvSpPr>
          <p:cNvPr id="4" name="Slide Number Placeholder 3"/>
          <p:cNvSpPr>
            <a:spLocks noGrp="1"/>
          </p:cNvSpPr>
          <p:nvPr>
            <p:ph type="sldNum" sz="quarter" idx="10"/>
          </p:nvPr>
        </p:nvSpPr>
        <p:spPr/>
        <p:txBody>
          <a:bodyPr/>
          <a:lstStyle/>
          <a:p>
            <a:pPr>
              <a:defRPr/>
            </a:pPr>
            <a:fld id="{954E1511-E6E8-43E5-B77F-32696A8B5DF3}" type="slidenum">
              <a:rPr lang="en-US" smtClean="0"/>
              <a:pPr>
                <a:defRPr/>
              </a:pPr>
              <a:t>6</a:t>
            </a:fld>
            <a:endParaRPr lang="en-US"/>
          </a:p>
        </p:txBody>
      </p:sp>
    </p:spTree>
    <p:extLst>
      <p:ext uri="{BB962C8B-B14F-4D97-AF65-F5344CB8AC3E}">
        <p14:creationId xmlns:p14="http://schemas.microsoft.com/office/powerpoint/2010/main" val="400575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31750"/>
            <a:fld id="{AECF986F-0570-47F6-AA67-672EBB2A78E2}" type="slidenum">
              <a:rPr lang="en-US" smtClean="0"/>
              <a:pPr defTabSz="931750"/>
              <a:t>7</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t>This system is not the receptacle</a:t>
            </a:r>
            <a:r>
              <a:rPr lang="en-US" baseline="0" dirty="0" smtClean="0"/>
              <a:t> for our science these are our partners in developing solutions.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social</a:t>
            </a:r>
            <a:r>
              <a:rPr lang="en-US" baseline="0" dirty="0" smtClean="0"/>
              <a:t> landscape is what this story is about new mental model of watershed protection</a:t>
            </a:r>
            <a:endParaRPr lang="en-US" dirty="0"/>
          </a:p>
        </p:txBody>
      </p:sp>
      <p:sp>
        <p:nvSpPr>
          <p:cNvPr id="4" name="Slide Number Placeholder 3"/>
          <p:cNvSpPr>
            <a:spLocks noGrp="1"/>
          </p:cNvSpPr>
          <p:nvPr>
            <p:ph type="sldNum" sz="quarter" idx="10"/>
          </p:nvPr>
        </p:nvSpPr>
        <p:spPr/>
        <p:txBody>
          <a:bodyPr/>
          <a:lstStyle/>
          <a:p>
            <a:pPr>
              <a:defRPr/>
            </a:pPr>
            <a:fld id="{E9A4301C-5EA8-40E5-B02E-7B4D820FE2A0}"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 decisions and time to adopt</a:t>
            </a:r>
            <a:endParaRPr lang="en-US" dirty="0"/>
          </a:p>
        </p:txBody>
      </p:sp>
      <p:sp>
        <p:nvSpPr>
          <p:cNvPr id="4" name="Slide Number Placeholder 3"/>
          <p:cNvSpPr>
            <a:spLocks noGrp="1"/>
          </p:cNvSpPr>
          <p:nvPr>
            <p:ph type="sldNum" sz="quarter" idx="10"/>
          </p:nvPr>
        </p:nvSpPr>
        <p:spPr/>
        <p:txBody>
          <a:bodyPr/>
          <a:lstStyle/>
          <a:p>
            <a:pPr>
              <a:defRPr/>
            </a:pPr>
            <a:fld id="{954E1511-E6E8-43E5-B77F-32696A8B5DF3}"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 acceptance of idea</a:t>
            </a:r>
            <a:endParaRPr lang="en-US" dirty="0"/>
          </a:p>
        </p:txBody>
      </p:sp>
      <p:sp>
        <p:nvSpPr>
          <p:cNvPr id="4" name="Slide Number Placeholder 3"/>
          <p:cNvSpPr>
            <a:spLocks noGrp="1"/>
          </p:cNvSpPr>
          <p:nvPr>
            <p:ph type="sldNum" sz="quarter" idx="10"/>
          </p:nvPr>
        </p:nvSpPr>
        <p:spPr/>
        <p:txBody>
          <a:bodyPr/>
          <a:lstStyle/>
          <a:p>
            <a:pPr>
              <a:defRPr/>
            </a:pPr>
            <a:fld id="{954E1511-E6E8-43E5-B77F-32696A8B5DF3}" type="slidenum">
              <a:rPr lang="en-US" smtClean="0"/>
              <a:pPr>
                <a:defRPr/>
              </a:pPr>
              <a:t>10</a:t>
            </a:fld>
            <a:endParaRPr lang="en-US"/>
          </a:p>
        </p:txBody>
      </p:sp>
    </p:spTree>
    <p:extLst>
      <p:ext uri="{BB962C8B-B14F-4D97-AF65-F5344CB8AC3E}">
        <p14:creationId xmlns:p14="http://schemas.microsoft.com/office/powerpoint/2010/main" val="405879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C2C47D-A6DB-44EF-A61E-0DDE9D28DC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329088-89FE-455C-8BDE-15AEE0D52F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2860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67056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83EF53-8344-4677-98CC-F73A306BB6D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657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81200"/>
            <a:ext cx="3657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4B4E8A6-CF43-7541-8D73-36370DE7852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E2C387-2531-47DC-9DC5-4DF2FCE0EEA6}" type="datetimeFigureOut">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7EE8DF-C647-41C7-96B3-56B0E9AA6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381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2C387-2531-47DC-9DC5-4DF2FCE0EEA6}" type="datetimeFigureOut">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7EE8DF-C647-41C7-96B3-56B0E9AA6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25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E2C387-2531-47DC-9DC5-4DF2FCE0EEA6}" type="datetimeFigureOut">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7EE8DF-C647-41C7-96B3-56B0E9AA6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624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E2C387-2531-47DC-9DC5-4DF2FCE0EEA6}" type="datetimeFigureOut">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7EE8DF-C647-41C7-96B3-56B0E9AA6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636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E2C387-2531-47DC-9DC5-4DF2FCE0EEA6}" type="datetimeFigureOut">
              <a:rPr lang="en-US" smtClean="0">
                <a:solidFill>
                  <a:prstClr val="black">
                    <a:tint val="75000"/>
                  </a:prstClr>
                </a:solidFill>
              </a:rPr>
              <a:pPr/>
              <a:t>10/13/2015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7EE8DF-C647-41C7-96B3-56B0E9AA6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61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E2C387-2531-47DC-9DC5-4DF2FCE0EEA6}" type="datetimeFigureOut">
              <a:rPr lang="en-US" smtClean="0">
                <a:solidFill>
                  <a:prstClr val="black">
                    <a:tint val="75000"/>
                  </a:prstClr>
                </a:solidFill>
              </a:rPr>
              <a:pPr/>
              <a:t>10/13/2015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7EE8DF-C647-41C7-96B3-56B0E9AA6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046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2C387-2531-47DC-9DC5-4DF2FCE0EEA6}" type="datetimeFigureOut">
              <a:rPr lang="en-US" smtClean="0">
                <a:solidFill>
                  <a:prstClr val="black">
                    <a:tint val="75000"/>
                  </a:prstClr>
                </a:solidFill>
              </a:rPr>
              <a:pPr/>
              <a:t>10/13/2015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7EE8DF-C647-41C7-96B3-56B0E9AA6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43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3A02B3-2B12-4E63-A076-D3421A32A76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2C387-2531-47DC-9DC5-4DF2FCE0EEA6}" type="datetimeFigureOut">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7EE8DF-C647-41C7-96B3-56B0E9AA6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939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2C387-2531-47DC-9DC5-4DF2FCE0EEA6}" type="datetimeFigureOut">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7EE8DF-C647-41C7-96B3-56B0E9AA6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186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2C387-2531-47DC-9DC5-4DF2FCE0EEA6}" type="datetimeFigureOut">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7EE8DF-C647-41C7-96B3-56B0E9AA6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412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2C387-2531-47DC-9DC5-4DF2FCE0EEA6}" type="datetimeFigureOut">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7EE8DF-C647-41C7-96B3-56B0E9AA68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496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prstClr val="white"/>
                </a:solidFill>
              </a:rPr>
              <a:pPr algn="r"/>
              <a:t>10/13/2015</a:t>
            </a:fld>
            <a:endParaRPr lang="en-US" dirty="0">
              <a:solidFill>
                <a:prstClr val="black">
                  <a:tint val="75000"/>
                </a:prstClr>
              </a:solidFill>
            </a:endParaRPr>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solidFill>
                <a:prstClr val="black">
                  <a:tint val="75000"/>
                </a:prstClr>
              </a:solidFill>
            </a:endParaRPr>
          </a:p>
        </p:txBody>
      </p:sp>
      <p:sp>
        <p:nvSpPr>
          <p:cNvPr id="9" name="Rectangle 8"/>
          <p:cNvSpPr>
            <a:spLocks noGrp="1"/>
          </p:cNvSpPr>
          <p:nvPr>
            <p:ph type="ftr" sz="quarter" idx="14"/>
          </p:nvPr>
        </p:nvSpPr>
        <p:spPr/>
        <p:txBody>
          <a:bodyPr/>
          <a:lstStyle>
            <a:extLst/>
          </a:lstStyle>
          <a:p>
            <a:endParaRPr lang="en-US" dirty="0">
              <a:solidFill>
                <a:prstClr val="black">
                  <a:tint val="75000"/>
                </a:prstClr>
              </a:solidFill>
            </a:endParaRPr>
          </a:p>
        </p:txBody>
      </p:sp>
    </p:spTree>
    <p:extLst>
      <p:ext uri="{BB962C8B-B14F-4D97-AF65-F5344CB8AC3E}">
        <p14:creationId xmlns:p14="http://schemas.microsoft.com/office/powerpoint/2010/main" val="360829029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C2C47D-A6DB-44EF-A61E-0DDE9D28DC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1896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3A02B3-2B12-4E63-A076-D3421A32A7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233949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2D24E-1859-46F3-B462-F16D909ADC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5995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812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85AA79-AF89-4EA1-B7BC-A1CF63EE7C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3719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DF92C88-FA31-4C4D-BEDC-D2F74AF5B2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145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02D24E-1859-46F3-B462-F16D909ADCD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A6A2C8-67FC-4056-B429-C589F85DC9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5138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BE89C52-26FA-4626-9BCA-49D1CA46A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2857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F60DB3-3FB8-42A5-B32E-9D24BDD49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4304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4FAC00-B92B-4339-9ACD-E9DEB6B349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4490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329088-89FE-455C-8BDE-15AEE0D52F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8873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2860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67056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83EF53-8344-4677-98CC-F73A306BB6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2715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657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81200"/>
            <a:ext cx="3657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4B4E8A6-CF43-7541-8D73-36370DE785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225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812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85AA79-AF89-4EA1-B7BC-A1CF63EE7C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F92C88-FA31-4C4D-BEDC-D2F74AF5B2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A6A2C8-67FC-4056-B429-C589F85DC9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E89C52-26FA-4626-9BCA-49D1CA46A2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F60DB3-3FB8-42A5-B32E-9D24BDD493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4FAC00-B92B-4339-9ACD-E9DEB6B349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4" descr="Master_revised"/>
          <p:cNvPicPr>
            <a:picLocks noChangeAspect="1" noChangeArrowheads="1"/>
          </p:cNvPicPr>
          <p:nvPr/>
        </p:nvPicPr>
        <p:blipFill>
          <a:blip r:embed="rId14" cstate="email"/>
          <a:srcRect/>
          <a:stretch>
            <a:fillRect/>
          </a:stretch>
        </p:blipFill>
        <p:spPr bwMode="auto">
          <a:xfrm>
            <a:off x="-3175" y="-9525"/>
            <a:ext cx="9150350" cy="6877050"/>
          </a:xfrm>
          <a:prstGeom prst="rect">
            <a:avLst/>
          </a:prstGeom>
          <a:noFill/>
          <a:ln w="9525">
            <a:noFill/>
            <a:miter lim="800000"/>
            <a:headEnd/>
            <a:tailEnd/>
          </a:ln>
        </p:spPr>
      </p:pic>
      <p:sp>
        <p:nvSpPr>
          <p:cNvPr id="6147" name="Rectangle 2"/>
          <p:cNvSpPr>
            <a:spLocks noGrp="1" noChangeArrowheads="1"/>
          </p:cNvSpPr>
          <p:nvPr>
            <p:ph type="title"/>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3"/>
          <p:cNvSpPr>
            <a:spLocks noGrp="1" noChangeArrowheads="1"/>
          </p:cNvSpPr>
          <p:nvPr>
            <p:ph type="body" idx="1"/>
          </p:nvPr>
        </p:nvSpPr>
        <p:spPr bwMode="auto">
          <a:xfrm>
            <a:off x="990600" y="1981200"/>
            <a:ext cx="7467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C86A72E-E39A-4BAD-916F-71A1D327E3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rtl="0" eaLnBrk="0" fontAlgn="base" hangingPunct="0">
        <a:spcBef>
          <a:spcPct val="0"/>
        </a:spcBef>
        <a:spcAft>
          <a:spcPct val="0"/>
        </a:spcAft>
        <a:defRPr sz="4800">
          <a:solidFill>
            <a:schemeClr val="bg1"/>
          </a:solidFill>
          <a:latin typeface="+mj-lt"/>
          <a:ea typeface="+mj-ea"/>
          <a:cs typeface="+mj-cs"/>
        </a:defRPr>
      </a:lvl1pPr>
      <a:lvl2pPr algn="ctr" rtl="0" eaLnBrk="0" fontAlgn="base" hangingPunct="0">
        <a:spcBef>
          <a:spcPct val="0"/>
        </a:spcBef>
        <a:spcAft>
          <a:spcPct val="0"/>
        </a:spcAft>
        <a:defRPr sz="4800">
          <a:solidFill>
            <a:schemeClr val="bg1"/>
          </a:solidFill>
          <a:latin typeface="Futura LtCn BT" pitchFamily="34" charset="0"/>
        </a:defRPr>
      </a:lvl2pPr>
      <a:lvl3pPr algn="ctr" rtl="0" eaLnBrk="0" fontAlgn="base" hangingPunct="0">
        <a:spcBef>
          <a:spcPct val="0"/>
        </a:spcBef>
        <a:spcAft>
          <a:spcPct val="0"/>
        </a:spcAft>
        <a:defRPr sz="4800">
          <a:solidFill>
            <a:schemeClr val="bg1"/>
          </a:solidFill>
          <a:latin typeface="Futura LtCn BT" pitchFamily="34" charset="0"/>
        </a:defRPr>
      </a:lvl3pPr>
      <a:lvl4pPr algn="ctr" rtl="0" eaLnBrk="0" fontAlgn="base" hangingPunct="0">
        <a:spcBef>
          <a:spcPct val="0"/>
        </a:spcBef>
        <a:spcAft>
          <a:spcPct val="0"/>
        </a:spcAft>
        <a:defRPr sz="4800">
          <a:solidFill>
            <a:schemeClr val="bg1"/>
          </a:solidFill>
          <a:latin typeface="Futura LtCn BT" pitchFamily="34" charset="0"/>
        </a:defRPr>
      </a:lvl4pPr>
      <a:lvl5pPr algn="ctr" rtl="0" eaLnBrk="0" fontAlgn="base" hangingPunct="0">
        <a:spcBef>
          <a:spcPct val="0"/>
        </a:spcBef>
        <a:spcAft>
          <a:spcPct val="0"/>
        </a:spcAft>
        <a:defRPr sz="4800">
          <a:solidFill>
            <a:schemeClr val="bg1"/>
          </a:solidFill>
          <a:latin typeface="Futura LtCn BT" pitchFamily="34" charset="0"/>
        </a:defRPr>
      </a:lvl5pPr>
      <a:lvl6pPr marL="457200" algn="ctr" rtl="0" fontAlgn="base">
        <a:spcBef>
          <a:spcPct val="0"/>
        </a:spcBef>
        <a:spcAft>
          <a:spcPct val="0"/>
        </a:spcAft>
        <a:defRPr sz="4800">
          <a:solidFill>
            <a:schemeClr val="bg1"/>
          </a:solidFill>
          <a:latin typeface="Futura LtCn BT" pitchFamily="34" charset="0"/>
        </a:defRPr>
      </a:lvl6pPr>
      <a:lvl7pPr marL="914400" algn="ctr" rtl="0" fontAlgn="base">
        <a:spcBef>
          <a:spcPct val="0"/>
        </a:spcBef>
        <a:spcAft>
          <a:spcPct val="0"/>
        </a:spcAft>
        <a:defRPr sz="4800">
          <a:solidFill>
            <a:schemeClr val="bg1"/>
          </a:solidFill>
          <a:latin typeface="Futura LtCn BT" pitchFamily="34" charset="0"/>
        </a:defRPr>
      </a:lvl7pPr>
      <a:lvl8pPr marL="1371600" algn="ctr" rtl="0" fontAlgn="base">
        <a:spcBef>
          <a:spcPct val="0"/>
        </a:spcBef>
        <a:spcAft>
          <a:spcPct val="0"/>
        </a:spcAft>
        <a:defRPr sz="4800">
          <a:solidFill>
            <a:schemeClr val="bg1"/>
          </a:solidFill>
          <a:latin typeface="Futura LtCn BT" pitchFamily="34" charset="0"/>
        </a:defRPr>
      </a:lvl8pPr>
      <a:lvl9pPr marL="1828800" algn="ctr" rtl="0" fontAlgn="base">
        <a:spcBef>
          <a:spcPct val="0"/>
        </a:spcBef>
        <a:spcAft>
          <a:spcPct val="0"/>
        </a:spcAft>
        <a:defRPr sz="4800">
          <a:solidFill>
            <a:schemeClr val="bg1"/>
          </a:solidFill>
          <a:latin typeface="Futura LtCn BT" pitchFamily="34" charset="0"/>
        </a:defRPr>
      </a:lvl9pPr>
    </p:titleStyle>
    <p:bodyStyle>
      <a:lvl1pPr marL="342900" indent="-342900" algn="l" rtl="0" eaLnBrk="0" fontAlgn="base" hangingPunct="0">
        <a:spcBef>
          <a:spcPct val="20000"/>
        </a:spcBef>
        <a:spcAft>
          <a:spcPct val="0"/>
        </a:spcAft>
        <a:buClr>
          <a:srgbClr val="C4D9F8"/>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4D9F8"/>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1"/>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5E2C387-2531-47DC-9DC5-4DF2FCE0EEA6}" type="datetimeFigureOut">
              <a:rPr lang="en-US" smtClean="0">
                <a:solidFill>
                  <a:prstClr val="black">
                    <a:tint val="75000"/>
                  </a:prstClr>
                </a:solidFill>
                <a:latin typeface="Calibri"/>
              </a:rPr>
              <a:pPr fontAlgn="auto">
                <a:spcBef>
                  <a:spcPts val="0"/>
                </a:spcBef>
                <a:spcAft>
                  <a:spcPts val="0"/>
                </a:spcAft>
              </a:pPr>
              <a:t>10/13/2015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A7EE8DF-C647-41C7-96B3-56B0E9AA681E}"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123975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4" descr="Master_revised"/>
          <p:cNvPicPr>
            <a:picLocks noChangeAspect="1" noChangeArrowheads="1"/>
          </p:cNvPicPr>
          <p:nvPr/>
        </p:nvPicPr>
        <p:blipFill>
          <a:blip r:embed="rId14" cstate="email"/>
          <a:srcRect/>
          <a:stretch>
            <a:fillRect/>
          </a:stretch>
        </p:blipFill>
        <p:spPr bwMode="auto">
          <a:xfrm>
            <a:off x="-3175" y="-9525"/>
            <a:ext cx="9150350" cy="6877050"/>
          </a:xfrm>
          <a:prstGeom prst="rect">
            <a:avLst/>
          </a:prstGeom>
          <a:noFill/>
          <a:ln w="9525">
            <a:noFill/>
            <a:miter lim="800000"/>
            <a:headEnd/>
            <a:tailEnd/>
          </a:ln>
        </p:spPr>
      </p:pic>
      <p:sp>
        <p:nvSpPr>
          <p:cNvPr id="6147" name="Rectangle 2"/>
          <p:cNvSpPr>
            <a:spLocks noGrp="1" noChangeArrowheads="1"/>
          </p:cNvSpPr>
          <p:nvPr>
            <p:ph type="title"/>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3"/>
          <p:cNvSpPr>
            <a:spLocks noGrp="1" noChangeArrowheads="1"/>
          </p:cNvSpPr>
          <p:nvPr>
            <p:ph type="body" idx="1"/>
          </p:nvPr>
        </p:nvSpPr>
        <p:spPr bwMode="auto">
          <a:xfrm>
            <a:off x="990600" y="1981200"/>
            <a:ext cx="7467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C86A72E-E39A-4BAD-916F-71A1D327E3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47409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800">
          <a:solidFill>
            <a:schemeClr val="bg1"/>
          </a:solidFill>
          <a:latin typeface="+mj-lt"/>
          <a:ea typeface="+mj-ea"/>
          <a:cs typeface="+mj-cs"/>
        </a:defRPr>
      </a:lvl1pPr>
      <a:lvl2pPr algn="ctr" rtl="0" eaLnBrk="0" fontAlgn="base" hangingPunct="0">
        <a:spcBef>
          <a:spcPct val="0"/>
        </a:spcBef>
        <a:spcAft>
          <a:spcPct val="0"/>
        </a:spcAft>
        <a:defRPr sz="4800">
          <a:solidFill>
            <a:schemeClr val="bg1"/>
          </a:solidFill>
          <a:latin typeface="Futura LtCn BT" pitchFamily="34" charset="0"/>
        </a:defRPr>
      </a:lvl2pPr>
      <a:lvl3pPr algn="ctr" rtl="0" eaLnBrk="0" fontAlgn="base" hangingPunct="0">
        <a:spcBef>
          <a:spcPct val="0"/>
        </a:spcBef>
        <a:spcAft>
          <a:spcPct val="0"/>
        </a:spcAft>
        <a:defRPr sz="4800">
          <a:solidFill>
            <a:schemeClr val="bg1"/>
          </a:solidFill>
          <a:latin typeface="Futura LtCn BT" pitchFamily="34" charset="0"/>
        </a:defRPr>
      </a:lvl3pPr>
      <a:lvl4pPr algn="ctr" rtl="0" eaLnBrk="0" fontAlgn="base" hangingPunct="0">
        <a:spcBef>
          <a:spcPct val="0"/>
        </a:spcBef>
        <a:spcAft>
          <a:spcPct val="0"/>
        </a:spcAft>
        <a:defRPr sz="4800">
          <a:solidFill>
            <a:schemeClr val="bg1"/>
          </a:solidFill>
          <a:latin typeface="Futura LtCn BT" pitchFamily="34" charset="0"/>
        </a:defRPr>
      </a:lvl4pPr>
      <a:lvl5pPr algn="ctr" rtl="0" eaLnBrk="0" fontAlgn="base" hangingPunct="0">
        <a:spcBef>
          <a:spcPct val="0"/>
        </a:spcBef>
        <a:spcAft>
          <a:spcPct val="0"/>
        </a:spcAft>
        <a:defRPr sz="4800">
          <a:solidFill>
            <a:schemeClr val="bg1"/>
          </a:solidFill>
          <a:latin typeface="Futura LtCn BT" pitchFamily="34" charset="0"/>
        </a:defRPr>
      </a:lvl5pPr>
      <a:lvl6pPr marL="457200" algn="ctr" rtl="0" fontAlgn="base">
        <a:spcBef>
          <a:spcPct val="0"/>
        </a:spcBef>
        <a:spcAft>
          <a:spcPct val="0"/>
        </a:spcAft>
        <a:defRPr sz="4800">
          <a:solidFill>
            <a:schemeClr val="bg1"/>
          </a:solidFill>
          <a:latin typeface="Futura LtCn BT" pitchFamily="34" charset="0"/>
        </a:defRPr>
      </a:lvl6pPr>
      <a:lvl7pPr marL="914400" algn="ctr" rtl="0" fontAlgn="base">
        <a:spcBef>
          <a:spcPct val="0"/>
        </a:spcBef>
        <a:spcAft>
          <a:spcPct val="0"/>
        </a:spcAft>
        <a:defRPr sz="4800">
          <a:solidFill>
            <a:schemeClr val="bg1"/>
          </a:solidFill>
          <a:latin typeface="Futura LtCn BT" pitchFamily="34" charset="0"/>
        </a:defRPr>
      </a:lvl7pPr>
      <a:lvl8pPr marL="1371600" algn="ctr" rtl="0" fontAlgn="base">
        <a:spcBef>
          <a:spcPct val="0"/>
        </a:spcBef>
        <a:spcAft>
          <a:spcPct val="0"/>
        </a:spcAft>
        <a:defRPr sz="4800">
          <a:solidFill>
            <a:schemeClr val="bg1"/>
          </a:solidFill>
          <a:latin typeface="Futura LtCn BT" pitchFamily="34" charset="0"/>
        </a:defRPr>
      </a:lvl8pPr>
      <a:lvl9pPr marL="1828800" algn="ctr" rtl="0" fontAlgn="base">
        <a:spcBef>
          <a:spcPct val="0"/>
        </a:spcBef>
        <a:spcAft>
          <a:spcPct val="0"/>
        </a:spcAft>
        <a:defRPr sz="4800">
          <a:solidFill>
            <a:schemeClr val="bg1"/>
          </a:solidFill>
          <a:latin typeface="Futura LtCn BT" pitchFamily="34" charset="0"/>
        </a:defRPr>
      </a:lvl9pPr>
    </p:titleStyle>
    <p:bodyStyle>
      <a:lvl1pPr marL="342900" indent="-342900" algn="l" rtl="0" eaLnBrk="0" fontAlgn="base" hangingPunct="0">
        <a:spcBef>
          <a:spcPct val="20000"/>
        </a:spcBef>
        <a:spcAft>
          <a:spcPct val="0"/>
        </a:spcAft>
        <a:buClr>
          <a:srgbClr val="C4D9F8"/>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4D9F8"/>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1"/>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18.xml"/><Relationship Id="rId7" Type="http://schemas.openxmlformats.org/officeDocument/2006/relationships/image" Target="../media/image32.jpeg"/><Relationship Id="rId2" Type="http://schemas.openxmlformats.org/officeDocument/2006/relationships/slideLayout" Target="../slideLayouts/slideLayout31.xml"/><Relationship Id="rId1" Type="http://schemas.openxmlformats.org/officeDocument/2006/relationships/tags" Target="../tags/tag1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Saco River-Epscor\Saco River photos\6-24-10\P6240003.JPG"/>
          <p:cNvPicPr>
            <a:picLocks noChangeAspect="1" noChangeArrowheads="1"/>
          </p:cNvPicPr>
          <p:nvPr/>
        </p:nvPicPr>
        <p:blipFill>
          <a:blip r:embed="rId2" cstate="print"/>
          <a:srcRect/>
          <a:stretch>
            <a:fillRect/>
          </a:stretch>
        </p:blipFill>
        <p:spPr bwMode="auto">
          <a:xfrm>
            <a:off x="0" y="1388324"/>
            <a:ext cx="3251201" cy="2438401"/>
          </a:xfrm>
          <a:prstGeom prst="rect">
            <a:avLst/>
          </a:prstGeom>
          <a:noFill/>
          <a:ln w="9525">
            <a:noFill/>
            <a:miter lim="800000"/>
            <a:headEnd/>
            <a:tailEnd/>
          </a:ln>
        </p:spPr>
      </p:pic>
      <p:sp>
        <p:nvSpPr>
          <p:cNvPr id="3" name="Title 3"/>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3600" dirty="0">
                <a:solidFill>
                  <a:schemeClr val="bg1"/>
                </a:solidFill>
                <a:latin typeface="+mj-lt"/>
              </a:rPr>
              <a:t>Successful Approaches to Change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bg1"/>
                </a:solidFill>
                <a:effectLst/>
                <a:uLnTx/>
                <a:uFillTx/>
                <a:latin typeface="+mj-lt"/>
                <a:ea typeface="+mj-ea"/>
                <a:cs typeface="+mj-cs"/>
              </a:rPr>
              <a:t>Working Together to Get Things Done</a:t>
            </a:r>
          </a:p>
        </p:txBody>
      </p:sp>
      <p:sp>
        <p:nvSpPr>
          <p:cNvPr id="5" name="TextBox 4"/>
          <p:cNvSpPr txBox="1"/>
          <p:nvPr/>
        </p:nvSpPr>
        <p:spPr>
          <a:xfrm>
            <a:off x="143087" y="4447909"/>
            <a:ext cx="5343314" cy="1631216"/>
          </a:xfrm>
          <a:prstGeom prst="rect">
            <a:avLst/>
          </a:prstGeom>
          <a:noFill/>
        </p:spPr>
        <p:txBody>
          <a:bodyPr wrap="square" rtlCol="0">
            <a:spAutoFit/>
          </a:bodyPr>
          <a:lstStyle/>
          <a:p>
            <a:r>
              <a:rPr lang="en-US" sz="2000" dirty="0" smtClean="0">
                <a:solidFill>
                  <a:schemeClr val="bg1"/>
                </a:solidFill>
                <a:latin typeface="Arial" pitchFamily="34" charset="0"/>
                <a:cs typeface="Arial" pitchFamily="34" charset="0"/>
              </a:rPr>
              <a:t>Dr. Christine Feurt</a:t>
            </a:r>
          </a:p>
          <a:p>
            <a:r>
              <a:rPr lang="en-US" sz="1600" dirty="0" smtClean="0">
                <a:solidFill>
                  <a:schemeClr val="bg1"/>
                </a:solidFill>
                <a:latin typeface="Arial" pitchFamily="34" charset="0"/>
                <a:cs typeface="Arial" pitchFamily="34" charset="0"/>
              </a:rPr>
              <a:t>Wells National Estuarine Research Reserve</a:t>
            </a:r>
          </a:p>
          <a:p>
            <a:r>
              <a:rPr lang="en-US" sz="1600" dirty="0" smtClean="0">
                <a:solidFill>
                  <a:schemeClr val="bg1"/>
                </a:solidFill>
                <a:latin typeface="Arial" pitchFamily="34" charset="0"/>
                <a:cs typeface="Arial" pitchFamily="34" charset="0"/>
              </a:rPr>
              <a:t>Coastal </a:t>
            </a:r>
            <a:r>
              <a:rPr lang="en-US" sz="1600" dirty="0">
                <a:solidFill>
                  <a:schemeClr val="bg1"/>
                </a:solidFill>
                <a:latin typeface="Arial" pitchFamily="34" charset="0"/>
                <a:cs typeface="Arial" pitchFamily="34" charset="0"/>
              </a:rPr>
              <a:t>Training Program </a:t>
            </a:r>
            <a:r>
              <a:rPr lang="en-US" sz="1600" dirty="0" smtClean="0">
                <a:solidFill>
                  <a:schemeClr val="bg1"/>
                </a:solidFill>
                <a:latin typeface="Arial" pitchFamily="34" charset="0"/>
                <a:cs typeface="Arial" pitchFamily="34" charset="0"/>
              </a:rPr>
              <a:t>Director</a:t>
            </a:r>
            <a:endParaRPr lang="en-US" sz="1600" dirty="0">
              <a:solidFill>
                <a:schemeClr val="bg1"/>
              </a:solidFill>
              <a:latin typeface="Arial" pitchFamily="34" charset="0"/>
              <a:cs typeface="Arial" pitchFamily="34" charset="0"/>
            </a:endParaRPr>
          </a:p>
          <a:p>
            <a:r>
              <a:rPr lang="en-US" sz="1600" dirty="0" smtClean="0">
                <a:solidFill>
                  <a:schemeClr val="bg1"/>
                </a:solidFill>
                <a:latin typeface="Arial" pitchFamily="34" charset="0"/>
                <a:cs typeface="Arial" pitchFamily="34" charset="0"/>
              </a:rPr>
              <a:t>UNE, Department </a:t>
            </a:r>
            <a:r>
              <a:rPr lang="en-US" sz="1600" dirty="0">
                <a:solidFill>
                  <a:schemeClr val="bg1"/>
                </a:solidFill>
                <a:latin typeface="Arial" pitchFamily="34" charset="0"/>
                <a:cs typeface="Arial" pitchFamily="34" charset="0"/>
              </a:rPr>
              <a:t>of Environmental Studies</a:t>
            </a:r>
          </a:p>
          <a:p>
            <a:r>
              <a:rPr lang="en-US" sz="1600" dirty="0">
                <a:solidFill>
                  <a:schemeClr val="bg1"/>
                </a:solidFill>
                <a:latin typeface="Arial" pitchFamily="34" charset="0"/>
                <a:cs typeface="Arial" pitchFamily="34" charset="0"/>
              </a:rPr>
              <a:t>Director, Center for Sustainable </a:t>
            </a:r>
            <a:r>
              <a:rPr lang="en-US" sz="1600" dirty="0" smtClean="0">
                <a:solidFill>
                  <a:schemeClr val="bg1"/>
                </a:solidFill>
                <a:latin typeface="Arial" pitchFamily="34" charset="0"/>
                <a:cs typeface="Arial" pitchFamily="34" charset="0"/>
              </a:rPr>
              <a:t>Communities</a:t>
            </a:r>
            <a:endParaRPr lang="en-US" sz="1600" dirty="0">
              <a:solidFill>
                <a:schemeClr val="bg1"/>
              </a:solidFill>
              <a:latin typeface="Arial" pitchFamily="34" charset="0"/>
              <a:cs typeface="Arial" pitchFamily="34" charset="0"/>
            </a:endParaRPr>
          </a:p>
          <a:p>
            <a:endParaRPr lang="en-US" sz="1600" dirty="0" smtClean="0">
              <a:solidFill>
                <a:schemeClr val="bg1"/>
              </a:solidFill>
              <a:latin typeface="Arial" pitchFamily="34" charset="0"/>
              <a:cs typeface="Arial" pitchFamily="34" charset="0"/>
            </a:endParaRPr>
          </a:p>
        </p:txBody>
      </p:sp>
      <p:pic>
        <p:nvPicPr>
          <p:cNvPr id="6" name="Picture 9"/>
          <p:cNvPicPr>
            <a:picLocks noChangeAspect="1" noChangeArrowheads="1"/>
          </p:cNvPicPr>
          <p:nvPr/>
        </p:nvPicPr>
        <p:blipFill>
          <a:blip r:embed="rId3" cstate="print"/>
          <a:srcRect/>
          <a:stretch>
            <a:fillRect/>
          </a:stretch>
        </p:blipFill>
        <p:spPr bwMode="auto">
          <a:xfrm>
            <a:off x="3251200" y="5833614"/>
            <a:ext cx="4310867" cy="948390"/>
          </a:xfrm>
          <a:prstGeom prst="rect">
            <a:avLst/>
          </a:prstGeom>
          <a:noFill/>
          <a:ln w="9525">
            <a:noFill/>
            <a:miter lim="800000"/>
            <a:headEnd/>
            <a:tailEnd/>
          </a:ln>
        </p:spPr>
      </p:pic>
      <p:pic>
        <p:nvPicPr>
          <p:cNvPr id="7" name="Picture 1034" descr="wellsreserve-1inch"/>
          <p:cNvPicPr>
            <a:picLocks noChangeAspect="1" noChangeArrowheads="1"/>
          </p:cNvPicPr>
          <p:nvPr/>
        </p:nvPicPr>
        <p:blipFill>
          <a:blip r:embed="rId4" cstate="print"/>
          <a:srcRect/>
          <a:stretch>
            <a:fillRect/>
          </a:stretch>
        </p:blipFill>
        <p:spPr bwMode="auto">
          <a:xfrm>
            <a:off x="7590971" y="5037564"/>
            <a:ext cx="1553029" cy="1716505"/>
          </a:xfrm>
          <a:prstGeom prst="rect">
            <a:avLst/>
          </a:prstGeom>
          <a:noFill/>
          <a:ln w="9525">
            <a:noFill/>
            <a:miter lim="800000"/>
            <a:headEnd/>
            <a:tailEnd/>
          </a:ln>
        </p:spPr>
      </p:pic>
      <p:pic>
        <p:nvPicPr>
          <p:cNvPr id="3592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7339" y="1368972"/>
            <a:ext cx="324666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2374" y="1377813"/>
            <a:ext cx="2963160" cy="2459422"/>
          </a:xfrm>
          <a:prstGeom prst="rect">
            <a:avLst/>
          </a:prstGeom>
        </p:spPr>
      </p:pic>
      <p:sp>
        <p:nvSpPr>
          <p:cNvPr id="11" name="TextBox 10"/>
          <p:cNvSpPr txBox="1"/>
          <p:nvPr/>
        </p:nvSpPr>
        <p:spPr>
          <a:xfrm>
            <a:off x="3896129" y="3847744"/>
            <a:ext cx="4478810" cy="1200329"/>
          </a:xfrm>
          <a:prstGeom prst="rect">
            <a:avLst/>
          </a:prstGeom>
          <a:noFill/>
        </p:spPr>
        <p:txBody>
          <a:bodyPr wrap="square" rtlCol="0">
            <a:spAutoFit/>
          </a:bodyPr>
          <a:lstStyle/>
          <a:p>
            <a:pPr algn="ctr"/>
            <a:r>
              <a:rPr lang="en-US" sz="2400" b="1" dirty="0" smtClean="0">
                <a:solidFill>
                  <a:schemeClr val="bg1"/>
                </a:solidFill>
                <a:latin typeface="+mj-lt"/>
              </a:rPr>
              <a:t>State of the Bay Conference</a:t>
            </a:r>
          </a:p>
          <a:p>
            <a:pPr algn="ctr"/>
            <a:r>
              <a:rPr lang="en-US" sz="2400" b="1" dirty="0" smtClean="0">
                <a:solidFill>
                  <a:schemeClr val="bg1"/>
                </a:solidFill>
                <a:latin typeface="+mj-lt"/>
              </a:rPr>
              <a:t>Portland, Maine</a:t>
            </a:r>
          </a:p>
          <a:p>
            <a:pPr algn="ctr"/>
            <a:r>
              <a:rPr lang="en-US" sz="2400" b="1" dirty="0" smtClean="0">
                <a:solidFill>
                  <a:schemeClr val="bg1"/>
                </a:solidFill>
                <a:latin typeface="+mj-lt"/>
              </a:rPr>
              <a:t>October 13, 2015</a:t>
            </a:r>
            <a:endParaRPr lang="en-US" sz="2400" b="1"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nn.jpg"/>
          <p:cNvPicPr>
            <a:picLocks noChangeAspect="1"/>
          </p:cNvPicPr>
          <p:nvPr/>
        </p:nvPicPr>
        <p:blipFill>
          <a:blip r:embed="rId3" cstate="email"/>
          <a:stretch>
            <a:fillRect/>
          </a:stretch>
        </p:blipFill>
        <p:spPr>
          <a:xfrm>
            <a:off x="0" y="0"/>
            <a:ext cx="9144000" cy="705916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5 most powerful qualities of an idea that spreads and is used</a:t>
            </a:r>
            <a:endParaRPr lang="en-US" sz="4000" dirty="0"/>
          </a:p>
        </p:txBody>
      </p:sp>
      <p:sp>
        <p:nvSpPr>
          <p:cNvPr id="8" name="Text Placeholder 7"/>
          <p:cNvSpPr>
            <a:spLocks noGrp="1"/>
          </p:cNvSpPr>
          <p:nvPr>
            <p:ph type="body" sz="half" idx="1"/>
          </p:nvPr>
        </p:nvSpPr>
        <p:spPr/>
        <p:txBody>
          <a:bodyPr/>
          <a:lstStyle/>
          <a:p>
            <a:endParaRPr lang="en-US" dirty="0"/>
          </a:p>
        </p:txBody>
      </p:sp>
      <p:pic>
        <p:nvPicPr>
          <p:cNvPr id="10" name="Content Placeholder 9" descr="steve-jobs-holding-iphone.jpg"/>
          <p:cNvPicPr>
            <a:picLocks noGrp="1" noChangeAspect="1"/>
          </p:cNvPicPr>
          <p:nvPr>
            <p:ph sz="half" idx="2"/>
          </p:nvPr>
        </p:nvPicPr>
        <p:blipFill>
          <a:blip r:embed="rId4" cstate="email"/>
          <a:stretch>
            <a:fillRect/>
          </a:stretch>
        </p:blipFill>
        <p:spPr>
          <a:xfrm>
            <a:off x="4526253" y="1676400"/>
            <a:ext cx="4470400" cy="3352800"/>
          </a:xfrm>
        </p:spPr>
      </p:pic>
      <p:pic>
        <p:nvPicPr>
          <p:cNvPr id="11" name="Picture 10" descr="alexander_graham_bell_500px.jpg"/>
          <p:cNvPicPr>
            <a:picLocks noChangeAspect="1"/>
          </p:cNvPicPr>
          <p:nvPr/>
        </p:nvPicPr>
        <p:blipFill>
          <a:blip r:embed="rId5" cstate="email"/>
          <a:stretch>
            <a:fillRect/>
          </a:stretch>
        </p:blipFill>
        <p:spPr>
          <a:xfrm>
            <a:off x="326074" y="1676400"/>
            <a:ext cx="3930142" cy="3434944"/>
          </a:xfrm>
          <a:prstGeom prst="rect">
            <a:avLst/>
          </a:prstGeom>
        </p:spPr>
      </p:pic>
      <p:sp>
        <p:nvSpPr>
          <p:cNvPr id="12" name="TextBox 11"/>
          <p:cNvSpPr txBox="1"/>
          <p:nvPr/>
        </p:nvSpPr>
        <p:spPr>
          <a:xfrm>
            <a:off x="1600200" y="5334000"/>
            <a:ext cx="5010474" cy="954107"/>
          </a:xfrm>
          <a:prstGeom prst="rect">
            <a:avLst/>
          </a:prstGeom>
          <a:noFill/>
        </p:spPr>
        <p:txBody>
          <a:bodyPr wrap="none" rtlCol="0">
            <a:spAutoFit/>
          </a:bodyPr>
          <a:lstStyle/>
          <a:p>
            <a:r>
              <a:rPr lang="en-US" dirty="0" smtClean="0">
                <a:latin typeface="Rockwell Extra Bold" pitchFamily="18" charset="0"/>
              </a:rPr>
              <a:t>#1  Relative Advantage</a:t>
            </a:r>
          </a:p>
          <a:p>
            <a:r>
              <a:rPr lang="en-US" dirty="0" smtClean="0">
                <a:latin typeface="Rockwell Condensed" panose="02060603050405020104" pitchFamily="18" charset="0"/>
              </a:rPr>
              <a:t>	Will it make my life easier?</a:t>
            </a:r>
            <a:endParaRPr lang="en-US" dirty="0">
              <a:latin typeface="Rockwell Condensed" panose="02060603050405020104" pitchFamily="18" charset="0"/>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5 most powerful qualities of an idea that spreads and is used</a:t>
            </a:r>
            <a:endParaRPr lang="en-US" sz="4000" dirty="0"/>
          </a:p>
        </p:txBody>
      </p:sp>
      <p:sp>
        <p:nvSpPr>
          <p:cNvPr id="8" name="Text Placeholder 7"/>
          <p:cNvSpPr>
            <a:spLocks noGrp="1"/>
          </p:cNvSpPr>
          <p:nvPr>
            <p:ph type="body" sz="half" idx="1"/>
          </p:nvPr>
        </p:nvSpPr>
        <p:spPr/>
        <p:txBody>
          <a:bodyPr/>
          <a:lstStyle/>
          <a:p>
            <a:endParaRPr lang="en-US" dirty="0"/>
          </a:p>
        </p:txBody>
      </p:sp>
      <p:sp>
        <p:nvSpPr>
          <p:cNvPr id="12" name="TextBox 11"/>
          <p:cNvSpPr txBox="1"/>
          <p:nvPr/>
        </p:nvSpPr>
        <p:spPr>
          <a:xfrm>
            <a:off x="2590799" y="5382445"/>
            <a:ext cx="3829895" cy="954107"/>
          </a:xfrm>
          <a:prstGeom prst="rect">
            <a:avLst/>
          </a:prstGeom>
          <a:noFill/>
        </p:spPr>
        <p:txBody>
          <a:bodyPr wrap="none" rtlCol="0">
            <a:spAutoFit/>
          </a:bodyPr>
          <a:lstStyle/>
          <a:p>
            <a:r>
              <a:rPr lang="en-US" dirty="0" smtClean="0">
                <a:latin typeface="Rockwell Extra Bold" pitchFamily="18" charset="0"/>
              </a:rPr>
              <a:t>#2  Compatibility</a:t>
            </a:r>
          </a:p>
          <a:p>
            <a:r>
              <a:rPr lang="en-US" dirty="0" smtClean="0">
                <a:latin typeface="Rockwell Condensed" panose="02060603050405020104" pitchFamily="18" charset="0"/>
              </a:rPr>
              <a:t>	Does this fit my life? </a:t>
            </a:r>
            <a:endParaRPr lang="en-US" dirty="0">
              <a:latin typeface="Rockwell Condensed" panose="02060603050405020104" pitchFamily="18" charset="0"/>
            </a:endParaRPr>
          </a:p>
        </p:txBody>
      </p:sp>
      <p:pic>
        <p:nvPicPr>
          <p:cNvPr id="9" name="Content Placeholder 8" descr="farmer.jpg"/>
          <p:cNvPicPr>
            <a:picLocks noGrp="1" noChangeAspect="1"/>
          </p:cNvPicPr>
          <p:nvPr>
            <p:ph sz="half" idx="2"/>
          </p:nvPr>
        </p:nvPicPr>
        <p:blipFill>
          <a:blip r:embed="rId4" cstate="email"/>
          <a:stretch>
            <a:fillRect/>
          </a:stretch>
        </p:blipFill>
        <p:spPr>
          <a:xfrm>
            <a:off x="4419600" y="1981200"/>
            <a:ext cx="4494170" cy="3124200"/>
          </a:xfrm>
        </p:spPr>
      </p:pic>
      <p:pic>
        <p:nvPicPr>
          <p:cNvPr id="13" name="Picture 12" descr="india-farmer-with-oxen.jpg"/>
          <p:cNvPicPr>
            <a:picLocks noChangeAspect="1"/>
          </p:cNvPicPr>
          <p:nvPr/>
        </p:nvPicPr>
        <p:blipFill>
          <a:blip r:embed="rId5" cstate="email"/>
          <a:stretch>
            <a:fillRect/>
          </a:stretch>
        </p:blipFill>
        <p:spPr>
          <a:xfrm>
            <a:off x="113322" y="1981200"/>
            <a:ext cx="4165600" cy="3124200"/>
          </a:xfrm>
          <a:prstGeom prst="rect">
            <a:avLst/>
          </a:prstGeo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5 most powerful qualities of an idea that spreads and is used</a:t>
            </a:r>
            <a:endParaRPr lang="en-US" sz="4000" dirty="0"/>
          </a:p>
        </p:txBody>
      </p:sp>
      <p:pic>
        <p:nvPicPr>
          <p:cNvPr id="11" name="Content Placeholder 10" descr="2008-ot-3-measurers.jpg"/>
          <p:cNvPicPr>
            <a:picLocks noGrp="1" noChangeAspect="1"/>
          </p:cNvPicPr>
          <p:nvPr>
            <p:ph sz="half" idx="4294967295"/>
          </p:nvPr>
        </p:nvPicPr>
        <p:blipFill>
          <a:blip r:embed="rId4" cstate="email"/>
          <a:stretch>
            <a:fillRect/>
          </a:stretch>
        </p:blipFill>
        <p:spPr>
          <a:xfrm>
            <a:off x="4648200" y="1905000"/>
            <a:ext cx="4114800" cy="2743200"/>
          </a:xfrm>
        </p:spPr>
      </p:pic>
      <p:sp>
        <p:nvSpPr>
          <p:cNvPr id="12" name="TextBox 11"/>
          <p:cNvSpPr txBox="1"/>
          <p:nvPr/>
        </p:nvSpPr>
        <p:spPr>
          <a:xfrm>
            <a:off x="2057400" y="4876800"/>
            <a:ext cx="5410200" cy="1384995"/>
          </a:xfrm>
          <a:prstGeom prst="rect">
            <a:avLst/>
          </a:prstGeom>
          <a:noFill/>
        </p:spPr>
        <p:txBody>
          <a:bodyPr wrap="square" rtlCol="0">
            <a:spAutoFit/>
          </a:bodyPr>
          <a:lstStyle/>
          <a:p>
            <a:r>
              <a:rPr lang="en-US" dirty="0" smtClean="0">
                <a:latin typeface="Rockwell Extra Bold" panose="02060903040505020403" pitchFamily="18" charset="0"/>
              </a:rPr>
              <a:t>#3  Simplicity</a:t>
            </a:r>
          </a:p>
          <a:p>
            <a:r>
              <a:rPr lang="en-US" dirty="0" smtClean="0">
                <a:latin typeface="Rockwell Condensed" panose="02060603050405020104" pitchFamily="18" charset="0"/>
              </a:rPr>
              <a:t>	Can </a:t>
            </a:r>
            <a:r>
              <a:rPr lang="en-US" dirty="0">
                <a:latin typeface="Rockwell Condensed" panose="02060603050405020104" pitchFamily="18" charset="0"/>
              </a:rPr>
              <a:t>I figure out how to use </a:t>
            </a:r>
            <a:r>
              <a:rPr lang="en-US" dirty="0" smtClean="0">
                <a:latin typeface="Rockwell Condensed" panose="02060603050405020104" pitchFamily="18" charset="0"/>
              </a:rPr>
              <a:t>this?</a:t>
            </a:r>
            <a:endParaRPr lang="en-US" dirty="0">
              <a:latin typeface="Rockwell Condensed" panose="02060603050405020104" pitchFamily="18" charset="0"/>
            </a:endParaRPr>
          </a:p>
          <a:p>
            <a:r>
              <a:rPr lang="en-US" dirty="0" smtClean="0">
                <a:latin typeface="Rockwell Extra Bold" pitchFamily="18" charset="0"/>
              </a:rPr>
              <a:t> </a:t>
            </a:r>
            <a:endParaRPr lang="en-US" dirty="0">
              <a:latin typeface="Rockwell Extra Bold" pitchFamily="18" charset="0"/>
            </a:endParaRPr>
          </a:p>
        </p:txBody>
      </p:sp>
      <p:pic>
        <p:nvPicPr>
          <p:cNvPr id="14" name="Picture 13" descr="ruler.jpg"/>
          <p:cNvPicPr>
            <a:picLocks noChangeAspect="1"/>
          </p:cNvPicPr>
          <p:nvPr/>
        </p:nvPicPr>
        <p:blipFill>
          <a:blip r:embed="rId5" cstate="email"/>
          <a:stretch>
            <a:fillRect/>
          </a:stretch>
        </p:blipFill>
        <p:spPr>
          <a:xfrm>
            <a:off x="282052" y="1905000"/>
            <a:ext cx="4094329" cy="2743200"/>
          </a:xfrm>
          <a:prstGeom prst="rect">
            <a:avLst/>
          </a:prstGeom>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1143000"/>
          </a:xfrm>
        </p:spPr>
        <p:txBody>
          <a:bodyPr/>
          <a:lstStyle/>
          <a:p>
            <a:r>
              <a:rPr lang="en-US" sz="4000" dirty="0" smtClean="0"/>
              <a:t>The 5 most powerful qualities of an idea that spreads and is used</a:t>
            </a:r>
            <a:endParaRPr lang="en-US" sz="4000" dirty="0"/>
          </a:p>
        </p:txBody>
      </p:sp>
      <p:pic>
        <p:nvPicPr>
          <p:cNvPr id="9" name="Content Placeholder 8" descr="demo garden.jpg"/>
          <p:cNvPicPr>
            <a:picLocks noGrp="1" noChangeAspect="1"/>
          </p:cNvPicPr>
          <p:nvPr>
            <p:ph sz="half" idx="4294967295"/>
          </p:nvPr>
        </p:nvPicPr>
        <p:blipFill>
          <a:blip r:embed="rId4" cstate="email"/>
          <a:stretch>
            <a:fillRect/>
          </a:stretch>
        </p:blipFill>
        <p:spPr>
          <a:xfrm>
            <a:off x="4876800" y="1828800"/>
            <a:ext cx="3471862" cy="2600325"/>
          </a:xfrm>
        </p:spPr>
      </p:pic>
      <p:sp>
        <p:nvSpPr>
          <p:cNvPr id="12" name="TextBox 11"/>
          <p:cNvSpPr txBox="1"/>
          <p:nvPr/>
        </p:nvSpPr>
        <p:spPr>
          <a:xfrm>
            <a:off x="4648200" y="4760892"/>
            <a:ext cx="3733800" cy="954107"/>
          </a:xfrm>
          <a:prstGeom prst="rect">
            <a:avLst/>
          </a:prstGeom>
          <a:noFill/>
        </p:spPr>
        <p:txBody>
          <a:bodyPr wrap="square" rtlCol="0">
            <a:spAutoFit/>
          </a:bodyPr>
          <a:lstStyle/>
          <a:p>
            <a:r>
              <a:rPr lang="en-US" dirty="0" smtClean="0">
                <a:latin typeface="Rockwell Extra Bold" pitchFamily="18" charset="0"/>
              </a:rPr>
              <a:t>#4 </a:t>
            </a:r>
            <a:r>
              <a:rPr lang="en-US" dirty="0" err="1" smtClean="0">
                <a:latin typeface="Rockwell Extra Bold" pitchFamily="18" charset="0"/>
              </a:rPr>
              <a:t>Trialability</a:t>
            </a:r>
            <a:endParaRPr lang="en-US" dirty="0" smtClean="0">
              <a:latin typeface="Rockwell Extra Bold" pitchFamily="18" charset="0"/>
            </a:endParaRPr>
          </a:p>
          <a:p>
            <a:r>
              <a:rPr lang="en-US" dirty="0" smtClean="0">
                <a:latin typeface="Rockwell Condensed" panose="02060603050405020104" pitchFamily="18" charset="0"/>
              </a:rPr>
              <a:t>	Can I test this out?</a:t>
            </a:r>
            <a:endParaRPr lang="en-US" dirty="0">
              <a:latin typeface="Rockwell Condensed" panose="02060603050405020104" pitchFamily="18" charset="0"/>
            </a:endParaRPr>
          </a:p>
        </p:txBody>
      </p:sp>
      <p:pic>
        <p:nvPicPr>
          <p:cNvPr id="10" name="Picture 9" descr="fishing.jpg"/>
          <p:cNvPicPr>
            <a:picLocks noChangeAspect="1"/>
          </p:cNvPicPr>
          <p:nvPr/>
        </p:nvPicPr>
        <p:blipFill>
          <a:blip r:embed="rId5" cstate="email"/>
          <a:stretch>
            <a:fillRect/>
          </a:stretch>
        </p:blipFill>
        <p:spPr>
          <a:xfrm>
            <a:off x="1524000" y="1828800"/>
            <a:ext cx="2514600" cy="3352800"/>
          </a:xfrm>
          <a:prstGeom prst="rect">
            <a:avLst/>
          </a:prstGeom>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1143000"/>
          </a:xfrm>
        </p:spPr>
        <p:txBody>
          <a:bodyPr/>
          <a:lstStyle/>
          <a:p>
            <a:r>
              <a:rPr lang="en-US" sz="4000" dirty="0" smtClean="0"/>
              <a:t>The 5 most powerful qualities of an idea that spreads and is used</a:t>
            </a:r>
            <a:endParaRPr lang="en-US" sz="4000" dirty="0"/>
          </a:p>
        </p:txBody>
      </p:sp>
      <p:pic>
        <p:nvPicPr>
          <p:cNvPr id="9" name="Content Placeholder 8" descr="kitty hawk water quality workshop.JPG"/>
          <p:cNvPicPr>
            <a:picLocks noGrp="1" noChangeAspect="1"/>
          </p:cNvPicPr>
          <p:nvPr>
            <p:ph sz="half" idx="4294967295"/>
          </p:nvPr>
        </p:nvPicPr>
        <p:blipFill>
          <a:blip r:embed="rId4" cstate="email"/>
          <a:stretch>
            <a:fillRect/>
          </a:stretch>
        </p:blipFill>
        <p:spPr>
          <a:xfrm>
            <a:off x="381000" y="1752600"/>
            <a:ext cx="3911600" cy="2933700"/>
          </a:xfrm>
        </p:spPr>
      </p:pic>
      <p:sp>
        <p:nvSpPr>
          <p:cNvPr id="12" name="TextBox 11"/>
          <p:cNvSpPr txBox="1"/>
          <p:nvPr/>
        </p:nvSpPr>
        <p:spPr>
          <a:xfrm>
            <a:off x="2667000" y="4953000"/>
            <a:ext cx="3665683" cy="954107"/>
          </a:xfrm>
          <a:prstGeom prst="rect">
            <a:avLst/>
          </a:prstGeom>
          <a:noFill/>
        </p:spPr>
        <p:txBody>
          <a:bodyPr wrap="none" rtlCol="0">
            <a:spAutoFit/>
          </a:bodyPr>
          <a:lstStyle/>
          <a:p>
            <a:r>
              <a:rPr lang="en-US" dirty="0" smtClean="0">
                <a:latin typeface="Rockwell Extra Bold" pitchFamily="18" charset="0"/>
              </a:rPr>
              <a:t>#5 Observability</a:t>
            </a:r>
          </a:p>
          <a:p>
            <a:r>
              <a:rPr lang="en-US" dirty="0" smtClean="0">
                <a:latin typeface="Rockwell Condensed" panose="02060603050405020104" pitchFamily="18" charset="0"/>
              </a:rPr>
              <a:t>	Are others doing this?</a:t>
            </a:r>
            <a:endParaRPr lang="en-US" dirty="0">
              <a:latin typeface="Rockwell Condensed" panose="02060603050405020104" pitchFamily="18" charset="0"/>
            </a:endParaRPr>
          </a:p>
        </p:txBody>
      </p:sp>
      <p:pic>
        <p:nvPicPr>
          <p:cNvPr id="10" name="Picture 9" descr="kitty hawk rain garden planting1.JPG"/>
          <p:cNvPicPr>
            <a:picLocks noChangeAspect="1"/>
          </p:cNvPicPr>
          <p:nvPr/>
        </p:nvPicPr>
        <p:blipFill>
          <a:blip r:embed="rId5" cstate="email"/>
          <a:stretch>
            <a:fillRect/>
          </a:stretch>
        </p:blipFill>
        <p:spPr>
          <a:xfrm>
            <a:off x="4815646" y="1752600"/>
            <a:ext cx="3810000" cy="2914650"/>
          </a:xfrm>
          <a:prstGeom prst="rect">
            <a:avLst/>
          </a:prstGeom>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5715000"/>
            <a:ext cx="8686800" cy="947738"/>
          </a:xfrm>
        </p:spPr>
        <p:txBody>
          <a:bodyPr>
            <a:noAutofit/>
          </a:bodyPr>
          <a:lstStyle/>
          <a:p>
            <a:r>
              <a:rPr lang="en-US" sz="7200" dirty="0" smtClean="0"/>
              <a:t>Sandy:</a:t>
            </a:r>
            <a:r>
              <a:rPr lang="en-US" sz="3200" dirty="0" smtClean="0"/>
              <a:t> </a:t>
            </a:r>
            <a:r>
              <a:rPr lang="en-US" sz="2800" dirty="0" smtClean="0"/>
              <a:t>The Change in the Coastal Conversation</a:t>
            </a:r>
            <a:endParaRPr lang="en-US" sz="1000" dirty="0"/>
          </a:p>
        </p:txBody>
      </p:sp>
      <p:sp>
        <p:nvSpPr>
          <p:cNvPr id="8" name="Picture Placeholder 7"/>
          <p:cNvSpPr>
            <a:spLocks noGrp="1"/>
          </p:cNvSpPr>
          <p:nvPr>
            <p:ph type="pic" idx="1"/>
          </p:nvPr>
        </p:nvSpPr>
        <p:spPr/>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8331"/>
            <a:ext cx="8268272" cy="55066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59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459444" cy="64679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4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851937" cy="5715000"/>
          </a:xfrm>
          <a:prstGeom prst="rect">
            <a:avLst/>
          </a:prstGeom>
          <a:noFill/>
          <a:ln w="9525">
            <a:solidFill>
              <a:schemeClr val="tx1"/>
            </a:solidFill>
            <a:miter lim="800000"/>
            <a:headEnd/>
            <a:tailEnd/>
          </a:ln>
          <a:effectLst>
            <a:softEdge rad="1270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7719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anose="020B0806030902050204" pitchFamily="34" charset="0"/>
              </a:rPr>
              <a:t>2012</a:t>
            </a:r>
            <a:r>
              <a:rPr lang="en-US" dirty="0" smtClean="0"/>
              <a:t> </a:t>
            </a:r>
            <a:r>
              <a:rPr lang="en-US" dirty="0" smtClean="0">
                <a:latin typeface="Berlin Sans FB" panose="020E0602020502020306" pitchFamily="34" charset="0"/>
              </a:rPr>
              <a:t>The Sandy Dialogues </a:t>
            </a:r>
            <a:r>
              <a:rPr lang="en-US" dirty="0" smtClean="0">
                <a:latin typeface="Agency FB" panose="020B0503020202020204" pitchFamily="34" charset="0"/>
              </a:rPr>
              <a:t>2014</a:t>
            </a:r>
            <a:endParaRPr lang="en-US" dirty="0">
              <a:latin typeface="Agency FB" panose="020B0503020202020204" pitchFamily="34" charset="0"/>
            </a:endParaRPr>
          </a:p>
        </p:txBody>
      </p:sp>
      <p:sp>
        <p:nvSpPr>
          <p:cNvPr id="3" name="Content Placeholder 2"/>
          <p:cNvSpPr>
            <a:spLocks noGrp="1"/>
          </p:cNvSpPr>
          <p:nvPr>
            <p:ph idx="1"/>
          </p:nvPr>
        </p:nvSpPr>
        <p:spPr/>
        <p:txBody>
          <a:bodyPr/>
          <a:lstStyle/>
          <a:p>
            <a:r>
              <a:rPr lang="en-US" dirty="0" smtClean="0"/>
              <a:t>Partnership Wells Reserve and Jacques Cousteau Reserve in New Jersey</a:t>
            </a:r>
          </a:p>
          <a:p>
            <a:r>
              <a:rPr lang="en-US" dirty="0" smtClean="0"/>
              <a:t>Peer to peer learning municipal officials</a:t>
            </a:r>
          </a:p>
          <a:p>
            <a:r>
              <a:rPr lang="en-US" dirty="0" smtClean="0"/>
              <a:t>Road trip to New Jersey to observe recovery</a:t>
            </a:r>
          </a:p>
          <a:p>
            <a:r>
              <a:rPr lang="en-US" dirty="0" smtClean="0"/>
              <a:t>Road trip to Maine to share the story</a:t>
            </a:r>
          </a:p>
          <a:p>
            <a:pPr marL="0" indent="0" algn="ctr">
              <a:buNone/>
            </a:pPr>
            <a:r>
              <a:rPr lang="en-US" sz="2000" dirty="0" smtClean="0"/>
              <a:t>Observability-Relative Advantage-Compatibility-Complexity-</a:t>
            </a:r>
            <a:r>
              <a:rPr lang="en-US" sz="2000" dirty="0" err="1" smtClean="0"/>
              <a:t>Trialability</a:t>
            </a:r>
            <a:endParaRPr lang="en-US" sz="2000" dirty="0" smtClean="0"/>
          </a:p>
          <a:p>
            <a:pPr marL="0" indent="0" algn="ctr">
              <a:buNone/>
            </a:pPr>
            <a:endParaRPr lang="en-US" dirty="0" smtClean="0"/>
          </a:p>
          <a:p>
            <a:pPr marL="0" indent="0" algn="ctr">
              <a:buNone/>
            </a:pPr>
            <a:r>
              <a:rPr lang="en-US" sz="2800" i="1" dirty="0" smtClean="0"/>
              <a:t>Resources available at Wells Reserve.org</a:t>
            </a:r>
            <a:endParaRPr lang="en-US" sz="2800" i="1" dirty="0"/>
          </a:p>
        </p:txBody>
      </p:sp>
      <p:pic>
        <p:nvPicPr>
          <p:cNvPr id="4" name="Picture 3" descr="nsc_nerrs copy 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5867400"/>
            <a:ext cx="3352800" cy="749496"/>
          </a:xfrm>
          <a:prstGeom prst="rect">
            <a:avLst/>
          </a:prstGeom>
          <a:noFill/>
          <a:ln w="9525">
            <a:noFill/>
            <a:miter lim="800000"/>
            <a:headEnd/>
            <a:tailEnd/>
          </a:ln>
        </p:spPr>
      </p:pic>
      <p:pic>
        <p:nvPicPr>
          <p:cNvPr id="5" name="Picture 11" descr="wellsreserve-1inch"/>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1891" y="5386757"/>
            <a:ext cx="1176748" cy="1230139"/>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867400"/>
            <a:ext cx="1528443" cy="82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2708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642.JPG"/>
          <p:cNvPicPr>
            <a:picLocks noChangeAspect="1"/>
          </p:cNvPicPr>
          <p:nvPr/>
        </p:nvPicPr>
        <p:blipFill>
          <a:blip r:embed="rId4" cstate="email"/>
          <a:stretch>
            <a:fillRect/>
          </a:stretch>
        </p:blipFill>
        <p:spPr>
          <a:xfrm>
            <a:off x="0" y="0"/>
            <a:ext cx="9144000" cy="6858000"/>
          </a:xfrm>
          <a:prstGeom prst="rect">
            <a:avLst/>
          </a:prstGeom>
        </p:spPr>
      </p:pic>
      <p:sp>
        <p:nvSpPr>
          <p:cNvPr id="3" name="TextBox 2"/>
          <p:cNvSpPr txBox="1"/>
          <p:nvPr/>
        </p:nvSpPr>
        <p:spPr>
          <a:xfrm>
            <a:off x="2286000" y="4953000"/>
            <a:ext cx="4863383" cy="646331"/>
          </a:xfrm>
          <a:prstGeom prst="rect">
            <a:avLst/>
          </a:prstGeom>
          <a:solidFill>
            <a:schemeClr val="accent1">
              <a:lumMod val="20000"/>
              <a:lumOff val="80000"/>
            </a:schemeClr>
          </a:solidFill>
        </p:spPr>
        <p:txBody>
          <a:bodyPr wrap="none" rtlCol="0">
            <a:spAutoFit/>
          </a:bodyPr>
          <a:lstStyle/>
          <a:p>
            <a:r>
              <a:rPr lang="en-US" sz="3600" dirty="0" smtClean="0">
                <a:latin typeface="Bernard MT Condensed" pitchFamily="18" charset="0"/>
              </a:rPr>
              <a:t>We’re All in the Same Boat</a:t>
            </a:r>
            <a:endParaRPr lang="en-US" sz="3600" dirty="0">
              <a:latin typeface="Bernard MT Condensed" pitchFamily="18" charset="0"/>
            </a:endParaRPr>
          </a:p>
        </p:txBody>
      </p:sp>
    </p:spTree>
    <p:custDataLst>
      <p:tags r:id="rId1"/>
    </p:custDataLst>
    <p:extLst>
      <p:ext uri="{BB962C8B-B14F-4D97-AF65-F5344CB8AC3E}">
        <p14:creationId xmlns:p14="http://schemas.microsoft.com/office/powerpoint/2010/main" val="1114536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anose="020B0806030902050204" pitchFamily="34" charset="0"/>
              </a:rPr>
              <a:t>2012</a:t>
            </a:r>
            <a:r>
              <a:rPr lang="en-US" dirty="0" smtClean="0"/>
              <a:t> </a:t>
            </a:r>
            <a:r>
              <a:rPr lang="en-US" dirty="0" smtClean="0">
                <a:latin typeface="Berlin Sans FB" panose="020E0602020502020306" pitchFamily="34" charset="0"/>
              </a:rPr>
              <a:t>The Sandy Dialogues </a:t>
            </a:r>
            <a:r>
              <a:rPr lang="en-US" dirty="0" smtClean="0">
                <a:latin typeface="Agency FB" panose="020B0503020202020204" pitchFamily="34" charset="0"/>
              </a:rPr>
              <a:t>2014</a:t>
            </a:r>
            <a:endParaRPr lang="en-US" dirty="0">
              <a:latin typeface="Agency FB" panose="020B0503020202020204" pitchFamily="34" charset="0"/>
            </a:endParaRPr>
          </a:p>
        </p:txBody>
      </p:sp>
      <p:sp>
        <p:nvSpPr>
          <p:cNvPr id="3" name="Content Placeholder 2"/>
          <p:cNvSpPr>
            <a:spLocks noGrp="1"/>
          </p:cNvSpPr>
          <p:nvPr>
            <p:ph idx="1"/>
          </p:nvPr>
        </p:nvSpPr>
        <p:spPr/>
        <p:txBody>
          <a:bodyPr>
            <a:normAutofit fontScale="55000" lnSpcReduction="20000"/>
          </a:bodyPr>
          <a:lstStyle/>
          <a:p>
            <a:pPr marL="0" indent="0" algn="ctr">
              <a:buNone/>
            </a:pPr>
            <a:r>
              <a:rPr lang="en-US" sz="2900" b="1" dirty="0" smtClean="0"/>
              <a:t>Observability-Relative </a:t>
            </a:r>
            <a:r>
              <a:rPr lang="en-US" sz="2900" b="1" dirty="0" smtClean="0"/>
              <a:t>Advantage-Compatibility-Complexity-</a:t>
            </a:r>
            <a:r>
              <a:rPr lang="en-US" sz="2900" b="1" dirty="0" err="1" smtClean="0"/>
              <a:t>Trialability</a:t>
            </a:r>
            <a:endParaRPr lang="en-US" sz="2900" b="1" dirty="0" smtClean="0"/>
          </a:p>
          <a:p>
            <a:pPr marL="0" indent="0" algn="ctr">
              <a:buNone/>
            </a:pPr>
            <a:endParaRPr lang="en-US" dirty="0" smtClean="0"/>
          </a:p>
          <a:p>
            <a:r>
              <a:rPr lang="en-US" sz="4400" dirty="0" smtClean="0"/>
              <a:t>Maine officials could see lingering impacts</a:t>
            </a:r>
          </a:p>
          <a:p>
            <a:r>
              <a:rPr lang="en-US" sz="4400" dirty="0" smtClean="0"/>
              <a:t>Maine officials recognized advantages of planning</a:t>
            </a:r>
          </a:p>
          <a:p>
            <a:r>
              <a:rPr lang="en-US" sz="4400" dirty="0" smtClean="0"/>
              <a:t>Maine officials learned from counterparts in New Jersey who had similar roles and responsibilities</a:t>
            </a:r>
          </a:p>
          <a:p>
            <a:r>
              <a:rPr lang="en-US" sz="4400" dirty="0" smtClean="0"/>
              <a:t>Maine officials recognized that pre-disaster planning would make storm response more efficient, effective and economical</a:t>
            </a:r>
          </a:p>
          <a:p>
            <a:r>
              <a:rPr lang="en-US" sz="4400" dirty="0" smtClean="0"/>
              <a:t>Maine officials could try planning ideas before a storm hits.</a:t>
            </a:r>
            <a:endParaRPr lang="en-US" sz="4400" dirty="0" smtClean="0"/>
          </a:p>
          <a:p>
            <a:pPr marL="0" indent="0">
              <a:buNone/>
            </a:pPr>
            <a:endParaRPr lang="en-US" sz="2800" i="1" dirty="0" smtClean="0"/>
          </a:p>
          <a:p>
            <a:pPr marL="0" indent="0" algn="ctr">
              <a:buNone/>
            </a:pPr>
            <a:endParaRPr lang="en-US" sz="2800" i="1" dirty="0"/>
          </a:p>
          <a:p>
            <a:pPr marL="0" indent="0" algn="ctr">
              <a:buNone/>
            </a:pPr>
            <a:endParaRPr lang="en-US" sz="2800" i="1" dirty="0" smtClean="0"/>
          </a:p>
          <a:p>
            <a:pPr marL="0" indent="0" algn="ctr">
              <a:buNone/>
            </a:pPr>
            <a:endParaRPr lang="en-US" sz="2800" i="1" dirty="0" smtClean="0"/>
          </a:p>
          <a:p>
            <a:pPr marL="0" indent="0" algn="ctr">
              <a:buNone/>
            </a:pPr>
            <a:r>
              <a:rPr lang="en-US" sz="3800" i="1" dirty="0" smtClean="0"/>
              <a:t>Resources </a:t>
            </a:r>
            <a:r>
              <a:rPr lang="en-US" sz="3800" i="1" dirty="0" smtClean="0"/>
              <a:t>available at Wells Reserve.org</a:t>
            </a:r>
            <a:endParaRPr lang="en-US" sz="3800" i="1" dirty="0"/>
          </a:p>
        </p:txBody>
      </p:sp>
      <p:pic>
        <p:nvPicPr>
          <p:cNvPr id="4" name="Picture 3" descr="nsc_nerrs copy 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5867400"/>
            <a:ext cx="3352800" cy="749496"/>
          </a:xfrm>
          <a:prstGeom prst="rect">
            <a:avLst/>
          </a:prstGeom>
          <a:noFill/>
          <a:ln w="9525">
            <a:noFill/>
            <a:miter lim="800000"/>
            <a:headEnd/>
            <a:tailEnd/>
          </a:ln>
        </p:spPr>
      </p:pic>
      <p:pic>
        <p:nvPicPr>
          <p:cNvPr id="5" name="Picture 11" descr="wellsreserve-1inch"/>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1891" y="5386757"/>
            <a:ext cx="1176748" cy="1230139"/>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867400"/>
            <a:ext cx="1528443" cy="82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664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10368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95300" y="2057401"/>
            <a:ext cx="7772400" cy="1600200"/>
          </a:xfrm>
        </p:spPr>
        <p:txBody>
          <a:bodyPr/>
          <a:lstStyle/>
          <a:p>
            <a:r>
              <a:rPr lang="en-US" sz="2800" smtClean="0"/>
              <a:t/>
            </a:r>
            <a:br>
              <a:rPr lang="en-US" sz="2800" smtClean="0"/>
            </a:br>
            <a:r>
              <a:rPr lang="en-US" sz="2800" smtClean="0"/>
              <a:t>Using </a:t>
            </a:r>
            <a:r>
              <a:rPr lang="en-US" sz="2800" dirty="0" smtClean="0"/>
              <a:t>Diffusion of Innovation Theory </a:t>
            </a:r>
            <a:r>
              <a:rPr lang="en-US" sz="2800" dirty="0" smtClean="0"/>
              <a:t/>
            </a:r>
            <a:br>
              <a:rPr lang="en-US" sz="2800" dirty="0" smtClean="0"/>
            </a:br>
            <a:r>
              <a:rPr lang="en-US" sz="2800" dirty="0" smtClean="0"/>
              <a:t>What </a:t>
            </a:r>
            <a:r>
              <a:rPr lang="en-US" sz="2800" dirty="0"/>
              <a:t>kind of a </a:t>
            </a:r>
            <a:r>
              <a:rPr lang="en-US" sz="2800" i="1" dirty="0"/>
              <a:t>Change Agent </a:t>
            </a:r>
            <a:r>
              <a:rPr lang="en-US" sz="2800" dirty="0"/>
              <a:t>will you </a:t>
            </a:r>
            <a:r>
              <a:rPr lang="en-US" sz="2800" dirty="0" smtClean="0"/>
              <a:t>be?</a:t>
            </a:r>
            <a:endParaRPr lang="en-US" sz="2800" dirty="0"/>
          </a:p>
        </p:txBody>
      </p:sp>
      <p:pic>
        <p:nvPicPr>
          <p:cNvPr id="969730" name="Picture 2" descr="http://www.handpicked-entertainment.com/wp-content/uploads/2011/11/DANNYCRAIG.jpg"/>
          <p:cNvPicPr>
            <a:picLocks noChangeAspect="1" noChangeArrowheads="1"/>
          </p:cNvPicPr>
          <p:nvPr/>
        </p:nvPicPr>
        <p:blipFill>
          <a:blip r:embed="rId4" cstate="email"/>
          <a:srcRect/>
          <a:stretch>
            <a:fillRect/>
          </a:stretch>
        </p:blipFill>
        <p:spPr bwMode="auto">
          <a:xfrm>
            <a:off x="0" y="4114800"/>
            <a:ext cx="1586708" cy="2743200"/>
          </a:xfrm>
          <a:prstGeom prst="rect">
            <a:avLst/>
          </a:prstGeom>
          <a:noFill/>
        </p:spPr>
      </p:pic>
      <p:pic>
        <p:nvPicPr>
          <p:cNvPr id="969732" name="Picture 4" descr="http://www.literaturereviewhq.com/wp-content/uploads/2012/05/literature-review-avengers.jpg"/>
          <p:cNvPicPr>
            <a:picLocks noChangeAspect="1" noChangeArrowheads="1"/>
          </p:cNvPicPr>
          <p:nvPr/>
        </p:nvPicPr>
        <p:blipFill>
          <a:blip r:embed="rId5" cstate="email"/>
          <a:srcRect/>
          <a:stretch>
            <a:fillRect/>
          </a:stretch>
        </p:blipFill>
        <p:spPr bwMode="auto">
          <a:xfrm>
            <a:off x="0" y="1"/>
            <a:ext cx="3276600" cy="1864684"/>
          </a:xfrm>
          <a:prstGeom prst="rect">
            <a:avLst/>
          </a:prstGeom>
          <a:noFill/>
        </p:spPr>
      </p:pic>
      <p:pic>
        <p:nvPicPr>
          <p:cNvPr id="969736" name="Picture 8" descr="http://1.bp.blogspot.com/_0NGs2aX56uk/TILvyI_EvgI/AAAAAAAAAEs/oD0tByG4WQM/s400/tennant2.jpg"/>
          <p:cNvPicPr>
            <a:picLocks noChangeAspect="1" noChangeArrowheads="1"/>
          </p:cNvPicPr>
          <p:nvPr/>
        </p:nvPicPr>
        <p:blipFill>
          <a:blip r:embed="rId6" cstate="email"/>
          <a:srcRect/>
          <a:stretch>
            <a:fillRect/>
          </a:stretch>
        </p:blipFill>
        <p:spPr bwMode="auto">
          <a:xfrm>
            <a:off x="7315200" y="4000500"/>
            <a:ext cx="1828800" cy="2857500"/>
          </a:xfrm>
          <a:prstGeom prst="rect">
            <a:avLst/>
          </a:prstGeom>
          <a:noFill/>
        </p:spPr>
      </p:pic>
      <p:pic>
        <p:nvPicPr>
          <p:cNvPr id="969738" name="Picture 10" descr="http://images5.fanpop.com/image/photos/26600000/-The-Hunger-Games-still-katniss-everdeen-26689024-590-443.jpg"/>
          <p:cNvPicPr>
            <a:picLocks noChangeAspect="1" noChangeArrowheads="1"/>
          </p:cNvPicPr>
          <p:nvPr/>
        </p:nvPicPr>
        <p:blipFill>
          <a:blip r:embed="rId7" cstate="email"/>
          <a:srcRect/>
          <a:stretch>
            <a:fillRect/>
          </a:stretch>
        </p:blipFill>
        <p:spPr bwMode="auto">
          <a:xfrm>
            <a:off x="3657600" y="1"/>
            <a:ext cx="2590800" cy="1945296"/>
          </a:xfrm>
          <a:prstGeom prst="rect">
            <a:avLst/>
          </a:prstGeom>
          <a:noFill/>
        </p:spPr>
      </p:pic>
      <p:pic>
        <p:nvPicPr>
          <p:cNvPr id="969740" name="Picture 12" descr="http://sixpacktech.com/wp-content/uploads/2011/10/steve-jobs.jpg"/>
          <p:cNvPicPr>
            <a:picLocks noChangeAspect="1" noChangeArrowheads="1"/>
          </p:cNvPicPr>
          <p:nvPr/>
        </p:nvPicPr>
        <p:blipFill>
          <a:blip r:embed="rId8" cstate="email"/>
          <a:srcRect/>
          <a:stretch>
            <a:fillRect/>
          </a:stretch>
        </p:blipFill>
        <p:spPr bwMode="auto">
          <a:xfrm>
            <a:off x="3390900" y="4574027"/>
            <a:ext cx="1752600" cy="2283973"/>
          </a:xfrm>
          <a:prstGeom prst="rect">
            <a:avLst/>
          </a:prstGeom>
          <a:noFill/>
        </p:spPr>
      </p:pic>
      <p:pic>
        <p:nvPicPr>
          <p:cNvPr id="10" name="Picture 9" descr="Wizarding-World-of-Harry-Potter-Universal-Studios-Orlando_52929007.jpg"/>
          <p:cNvPicPr>
            <a:picLocks noChangeAspect="1"/>
          </p:cNvPicPr>
          <p:nvPr/>
        </p:nvPicPr>
        <p:blipFill>
          <a:blip r:embed="rId9" cstate="email"/>
          <a:stretch>
            <a:fillRect/>
          </a:stretch>
        </p:blipFill>
        <p:spPr>
          <a:xfrm>
            <a:off x="6934200" y="0"/>
            <a:ext cx="2667000" cy="1898905"/>
          </a:xfrm>
          <a:prstGeom prst="rect">
            <a:avLst/>
          </a:prstGeom>
        </p:spPr>
      </p:pic>
      <p:sp>
        <p:nvSpPr>
          <p:cNvPr id="11" name="TextBox 10"/>
          <p:cNvSpPr txBox="1"/>
          <p:nvPr/>
        </p:nvSpPr>
        <p:spPr>
          <a:xfrm>
            <a:off x="533400" y="2057400"/>
            <a:ext cx="2129109" cy="523220"/>
          </a:xfrm>
          <a:prstGeom prst="rect">
            <a:avLst/>
          </a:prstGeom>
          <a:noFill/>
        </p:spPr>
        <p:txBody>
          <a:bodyPr wrap="none" rtlCol="0">
            <a:spAutoFit/>
          </a:bodyPr>
          <a:lstStyle/>
          <a:p>
            <a:r>
              <a:rPr lang="en-US" dirty="0" smtClean="0">
                <a:solidFill>
                  <a:srgbClr val="000000"/>
                </a:solidFill>
              </a:rPr>
              <a:t>Super Heroes</a:t>
            </a:r>
            <a:endParaRPr lang="en-US" dirty="0">
              <a:solidFill>
                <a:srgbClr val="000000"/>
              </a:solidFill>
            </a:endParaRPr>
          </a:p>
        </p:txBody>
      </p:sp>
      <p:sp>
        <p:nvSpPr>
          <p:cNvPr id="12" name="TextBox 11"/>
          <p:cNvSpPr txBox="1"/>
          <p:nvPr/>
        </p:nvSpPr>
        <p:spPr>
          <a:xfrm>
            <a:off x="4267200" y="2133600"/>
            <a:ext cx="1019831" cy="523220"/>
          </a:xfrm>
          <a:prstGeom prst="rect">
            <a:avLst/>
          </a:prstGeom>
          <a:noFill/>
        </p:spPr>
        <p:txBody>
          <a:bodyPr wrap="none" rtlCol="0">
            <a:spAutoFit/>
          </a:bodyPr>
          <a:lstStyle/>
          <a:p>
            <a:r>
              <a:rPr lang="en-US" dirty="0" smtClean="0">
                <a:solidFill>
                  <a:srgbClr val="000000"/>
                </a:solidFill>
              </a:rPr>
              <a:t>Rebel</a:t>
            </a:r>
            <a:endParaRPr lang="en-US" dirty="0">
              <a:solidFill>
                <a:srgbClr val="000000"/>
              </a:solidFill>
            </a:endParaRPr>
          </a:p>
        </p:txBody>
      </p:sp>
      <p:sp>
        <p:nvSpPr>
          <p:cNvPr id="13" name="TextBox 12"/>
          <p:cNvSpPr txBox="1"/>
          <p:nvPr/>
        </p:nvSpPr>
        <p:spPr>
          <a:xfrm>
            <a:off x="6324600" y="2133600"/>
            <a:ext cx="2819400" cy="461665"/>
          </a:xfrm>
          <a:prstGeom prst="rect">
            <a:avLst/>
          </a:prstGeom>
          <a:noFill/>
        </p:spPr>
        <p:txBody>
          <a:bodyPr wrap="square" rtlCol="0">
            <a:spAutoFit/>
          </a:bodyPr>
          <a:lstStyle/>
          <a:p>
            <a:r>
              <a:rPr lang="en-US" sz="2400" dirty="0" smtClean="0">
                <a:solidFill>
                  <a:srgbClr val="000000"/>
                </a:solidFill>
              </a:rPr>
              <a:t>Magical Chosen One</a:t>
            </a:r>
            <a:endParaRPr lang="en-US" sz="2400" dirty="0">
              <a:solidFill>
                <a:srgbClr val="000000"/>
              </a:solidFill>
            </a:endParaRPr>
          </a:p>
        </p:txBody>
      </p:sp>
      <p:sp>
        <p:nvSpPr>
          <p:cNvPr id="14" name="TextBox 13"/>
          <p:cNvSpPr txBox="1"/>
          <p:nvPr/>
        </p:nvSpPr>
        <p:spPr>
          <a:xfrm>
            <a:off x="0" y="3581400"/>
            <a:ext cx="2027543" cy="523220"/>
          </a:xfrm>
          <a:prstGeom prst="rect">
            <a:avLst/>
          </a:prstGeom>
          <a:noFill/>
        </p:spPr>
        <p:txBody>
          <a:bodyPr wrap="none" rtlCol="0">
            <a:spAutoFit/>
          </a:bodyPr>
          <a:lstStyle/>
          <a:p>
            <a:r>
              <a:rPr lang="en-US" dirty="0" smtClean="0">
                <a:solidFill>
                  <a:srgbClr val="000000"/>
                </a:solidFill>
              </a:rPr>
              <a:t>Secret Agent</a:t>
            </a:r>
            <a:endParaRPr lang="en-US" dirty="0">
              <a:solidFill>
                <a:srgbClr val="000000"/>
              </a:solidFill>
            </a:endParaRPr>
          </a:p>
        </p:txBody>
      </p:sp>
      <p:sp>
        <p:nvSpPr>
          <p:cNvPr id="15" name="TextBox 14"/>
          <p:cNvSpPr txBox="1"/>
          <p:nvPr/>
        </p:nvSpPr>
        <p:spPr>
          <a:xfrm>
            <a:off x="3429000" y="3861403"/>
            <a:ext cx="1580882" cy="523220"/>
          </a:xfrm>
          <a:prstGeom prst="rect">
            <a:avLst/>
          </a:prstGeom>
          <a:noFill/>
        </p:spPr>
        <p:txBody>
          <a:bodyPr wrap="none" rtlCol="0">
            <a:spAutoFit/>
          </a:bodyPr>
          <a:lstStyle/>
          <a:p>
            <a:r>
              <a:rPr lang="en-US" dirty="0" smtClean="0">
                <a:solidFill>
                  <a:srgbClr val="000000"/>
                </a:solidFill>
              </a:rPr>
              <a:t>Innovator</a:t>
            </a:r>
            <a:endParaRPr lang="en-US" dirty="0">
              <a:solidFill>
                <a:srgbClr val="000000"/>
              </a:solidFill>
            </a:endParaRPr>
          </a:p>
        </p:txBody>
      </p:sp>
      <p:sp>
        <p:nvSpPr>
          <p:cNvPr id="16" name="TextBox 15"/>
          <p:cNvSpPr txBox="1"/>
          <p:nvPr/>
        </p:nvSpPr>
        <p:spPr>
          <a:xfrm>
            <a:off x="6182548" y="3657600"/>
            <a:ext cx="2961452" cy="461665"/>
          </a:xfrm>
          <a:prstGeom prst="rect">
            <a:avLst/>
          </a:prstGeom>
          <a:noFill/>
        </p:spPr>
        <p:txBody>
          <a:bodyPr wrap="none" rtlCol="0">
            <a:spAutoFit/>
          </a:bodyPr>
          <a:lstStyle/>
          <a:p>
            <a:r>
              <a:rPr lang="en-US" sz="2400" dirty="0" smtClean="0">
                <a:solidFill>
                  <a:srgbClr val="000000"/>
                </a:solidFill>
              </a:rPr>
              <a:t>Time Lord/Intellectual</a:t>
            </a:r>
            <a:endParaRPr lang="en-US" sz="2400" dirty="0">
              <a:solidFill>
                <a:srgbClr val="000000"/>
              </a:solidFill>
            </a:endParaRPr>
          </a:p>
        </p:txBody>
      </p:sp>
    </p:spTree>
    <p:custDataLst>
      <p:tags r:id="rId1"/>
    </p:custDataLst>
    <p:extLst>
      <p:ext uri="{BB962C8B-B14F-4D97-AF65-F5344CB8AC3E}">
        <p14:creationId xmlns:p14="http://schemas.microsoft.com/office/powerpoint/2010/main" val="4292029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5042" name="Picture 2"/>
          <p:cNvPicPr>
            <a:picLocks noChangeAspect="1" noChangeArrowheads="1"/>
          </p:cNvPicPr>
          <p:nvPr/>
        </p:nvPicPr>
        <p:blipFill>
          <a:blip r:embed="rId3" cstate="email"/>
          <a:srcRect/>
          <a:stretch>
            <a:fillRect/>
          </a:stretch>
        </p:blipFill>
        <p:spPr bwMode="auto">
          <a:xfrm>
            <a:off x="1295400" y="49084"/>
            <a:ext cx="6324600" cy="6524024"/>
          </a:xfrm>
          <a:prstGeom prst="rect">
            <a:avLst/>
          </a:prstGeom>
          <a:noFill/>
          <a:ln w="9525">
            <a:noFill/>
            <a:miter lim="800000"/>
            <a:headEnd/>
            <a:tailEnd/>
          </a:ln>
        </p:spPr>
      </p:pic>
    </p:spTree>
    <p:extLst>
      <p:ext uri="{BB962C8B-B14F-4D97-AF65-F5344CB8AC3E}">
        <p14:creationId xmlns:p14="http://schemas.microsoft.com/office/powerpoint/2010/main" val="1012745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t>Working Together to Get Things Done…</a:t>
            </a:r>
            <a:br>
              <a:rPr lang="en-US" sz="3600" i="1" dirty="0"/>
            </a:br>
            <a:endParaRPr lang="en-US" sz="3600" dirty="0"/>
          </a:p>
        </p:txBody>
      </p:sp>
      <p:pic>
        <p:nvPicPr>
          <p:cNvPr id="351237" name="Picture 5"/>
          <p:cNvPicPr>
            <a:picLocks noGrp="1" noChangeAspect="1" noChangeArrowheads="1"/>
          </p:cNvPicPr>
          <p:nvPr>
            <p:ph idx="1"/>
          </p:nvPr>
        </p:nvPicPr>
        <p:blipFill>
          <a:blip r:embed="rId4" cstate="email"/>
          <a:srcRect/>
          <a:stretch>
            <a:fillRect/>
          </a:stretch>
        </p:blipFill>
        <p:spPr bwMode="auto">
          <a:xfrm>
            <a:off x="4419600" y="1371600"/>
            <a:ext cx="4727504" cy="4639710"/>
          </a:xfrm>
          <a:prstGeom prst="rect">
            <a:avLst/>
          </a:prstGeom>
          <a:noFill/>
          <a:ln w="9525">
            <a:noFill/>
            <a:miter lim="800000"/>
            <a:headEnd/>
            <a:tailEnd/>
          </a:ln>
        </p:spPr>
      </p:pic>
      <p:sp>
        <p:nvSpPr>
          <p:cNvPr id="10" name="TextBox 9"/>
          <p:cNvSpPr txBox="1"/>
          <p:nvPr/>
        </p:nvSpPr>
        <p:spPr>
          <a:xfrm>
            <a:off x="228600" y="1371600"/>
            <a:ext cx="4191000" cy="4031873"/>
          </a:xfrm>
          <a:prstGeom prst="rect">
            <a:avLst/>
          </a:prstGeom>
          <a:noFill/>
        </p:spPr>
        <p:txBody>
          <a:bodyPr wrap="square" rtlCol="0">
            <a:spAutoFit/>
          </a:bodyPr>
          <a:lstStyle/>
          <a:p>
            <a:endParaRPr lang="en-US" sz="3200" dirty="0" smtClean="0">
              <a:solidFill>
                <a:schemeClr val="bg1"/>
              </a:solidFill>
              <a:latin typeface="+mj-lt"/>
            </a:endParaRPr>
          </a:p>
          <a:p>
            <a:r>
              <a:rPr lang="en-US" sz="3200" dirty="0" smtClean="0">
                <a:solidFill>
                  <a:schemeClr val="bg1"/>
                </a:solidFill>
                <a:latin typeface="+mj-lt"/>
              </a:rPr>
              <a:t>To protect and restore the </a:t>
            </a:r>
            <a:r>
              <a:rPr lang="en-US" sz="3200" b="1" i="1" dirty="0" smtClean="0">
                <a:solidFill>
                  <a:schemeClr val="bg1"/>
                </a:solidFill>
                <a:latin typeface="+mj-lt"/>
              </a:rPr>
              <a:t>things people care about</a:t>
            </a:r>
          </a:p>
          <a:p>
            <a:endParaRPr lang="en-US" sz="3200" i="1" dirty="0" smtClean="0">
              <a:solidFill>
                <a:schemeClr val="bg1"/>
              </a:solidFill>
              <a:latin typeface="+mj-lt"/>
            </a:endParaRPr>
          </a:p>
          <a:p>
            <a:endParaRPr lang="en-US" sz="2400" i="1" dirty="0" smtClean="0">
              <a:solidFill>
                <a:schemeClr val="bg1"/>
              </a:solidFill>
              <a:latin typeface="+mj-lt"/>
            </a:endParaRPr>
          </a:p>
          <a:p>
            <a:endParaRPr lang="en-US" sz="2400" i="1" dirty="0" smtClean="0">
              <a:solidFill>
                <a:schemeClr val="bg1"/>
              </a:solidFill>
              <a:latin typeface="+mj-lt"/>
            </a:endParaRPr>
          </a:p>
          <a:p>
            <a:endParaRPr lang="en-US" sz="2400" i="1" dirty="0" smtClean="0">
              <a:solidFill>
                <a:schemeClr val="bg1"/>
              </a:solidFill>
              <a:latin typeface="+mj-lt"/>
            </a:endParaRPr>
          </a:p>
          <a:p>
            <a:endParaRPr lang="en-US" sz="2400" i="1" dirty="0">
              <a:solidFill>
                <a:schemeClr val="bg1"/>
              </a:solidFill>
              <a:latin typeface="+mj-lt"/>
            </a:endParaRPr>
          </a:p>
        </p:txBody>
      </p:sp>
      <p:sp>
        <p:nvSpPr>
          <p:cNvPr id="5" name="TextBox 4"/>
          <p:cNvSpPr txBox="1"/>
          <p:nvPr/>
        </p:nvSpPr>
        <p:spPr>
          <a:xfrm>
            <a:off x="1981200" y="5943600"/>
            <a:ext cx="6400800" cy="461665"/>
          </a:xfrm>
          <a:prstGeom prst="rect">
            <a:avLst/>
          </a:prstGeom>
          <a:noFill/>
        </p:spPr>
        <p:txBody>
          <a:bodyPr wrap="square" rtlCol="0">
            <a:spAutoFit/>
          </a:bodyPr>
          <a:lstStyle/>
          <a:p>
            <a:pPr algn="r"/>
            <a:r>
              <a:rPr lang="en-US" sz="2400" dirty="0" smtClean="0">
                <a:solidFill>
                  <a:schemeClr val="bg1"/>
                </a:solidFill>
                <a:latin typeface="+mj-lt"/>
              </a:rPr>
              <a:t>The Millennium Ecosystem Assessment</a:t>
            </a:r>
            <a:endParaRPr lang="en-US" sz="2400" dirty="0">
              <a:solidFill>
                <a:schemeClr val="bg1"/>
              </a:solidFill>
              <a:latin typeface="+mj-lt"/>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4" cstate="email"/>
          <a:srcRect/>
          <a:stretch>
            <a:fillRect/>
          </a:stretch>
        </p:blipFill>
        <p:spPr bwMode="auto">
          <a:xfrm>
            <a:off x="1752600" y="1296416"/>
            <a:ext cx="5410200" cy="5158570"/>
          </a:xfrm>
          <a:prstGeom prst="rect">
            <a:avLst/>
          </a:prstGeom>
          <a:noFill/>
          <a:ln w="9525">
            <a:noFill/>
            <a:miter lim="800000"/>
            <a:headEnd/>
            <a:tailEnd/>
          </a:ln>
        </p:spPr>
      </p:pic>
      <p:sp>
        <p:nvSpPr>
          <p:cNvPr id="3" name="TextBox 2"/>
          <p:cNvSpPr txBox="1"/>
          <p:nvPr/>
        </p:nvSpPr>
        <p:spPr>
          <a:xfrm>
            <a:off x="2133600" y="304800"/>
            <a:ext cx="4979055" cy="523220"/>
          </a:xfrm>
          <a:prstGeom prst="rect">
            <a:avLst/>
          </a:prstGeom>
          <a:noFill/>
        </p:spPr>
        <p:txBody>
          <a:bodyPr wrap="none" rtlCol="0">
            <a:spAutoFit/>
          </a:bodyPr>
          <a:lstStyle/>
          <a:p>
            <a:r>
              <a:rPr lang="en-US" dirty="0" smtClean="0">
                <a:solidFill>
                  <a:schemeClr val="bg1"/>
                </a:solidFill>
                <a:latin typeface="Copperplate Gothic Bold" pitchFamily="34" charset="0"/>
              </a:rPr>
              <a:t>Which Way Should I Go?</a:t>
            </a:r>
            <a:endParaRPr lang="en-US" sz="2800" dirty="0">
              <a:solidFill>
                <a:schemeClr val="bg1"/>
              </a:solidFill>
              <a:latin typeface="Copperplate Gothic Bold" pitchFamily="34" charset="0"/>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Inspiring and Motivating Change</a:t>
            </a:r>
            <a:endParaRPr lang="en-US" dirty="0"/>
          </a:p>
        </p:txBody>
      </p:sp>
      <p:sp>
        <p:nvSpPr>
          <p:cNvPr id="3" name="Subtitle 2"/>
          <p:cNvSpPr>
            <a:spLocks noGrp="1"/>
          </p:cNvSpPr>
          <p:nvPr>
            <p:ph type="subTitle" idx="1"/>
          </p:nvPr>
        </p:nvSpPr>
        <p:spPr/>
        <p:txBody>
          <a:bodyPr/>
          <a:lstStyle/>
          <a:p>
            <a:r>
              <a:rPr lang="en-US" i="1" dirty="0" smtClean="0">
                <a:solidFill>
                  <a:schemeClr val="bg1"/>
                </a:solidFill>
              </a:rPr>
              <a:t>The most powerful theory you will ever learn . . </a:t>
            </a:r>
            <a:r>
              <a:rPr lang="en-US" dirty="0" smtClean="0">
                <a:solidFill>
                  <a:schemeClr val="bg1"/>
                </a:solidFill>
              </a:rPr>
              <a:t>.</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 of Innovations</a:t>
            </a:r>
            <a:endParaRPr lang="en-US" dirty="0"/>
          </a:p>
        </p:txBody>
      </p:sp>
      <p:sp>
        <p:nvSpPr>
          <p:cNvPr id="3" name="Content Placeholder 2"/>
          <p:cNvSpPr>
            <a:spLocks noGrp="1"/>
          </p:cNvSpPr>
          <p:nvPr>
            <p:ph idx="1"/>
          </p:nvPr>
        </p:nvSpPr>
        <p:spPr>
          <a:xfrm>
            <a:off x="990600" y="1828800"/>
            <a:ext cx="7467600" cy="3886200"/>
          </a:xfrm>
        </p:spPr>
        <p:txBody>
          <a:bodyPr/>
          <a:lstStyle/>
          <a:p>
            <a:pPr marL="0" indent="0" algn="ctr">
              <a:buNone/>
            </a:pPr>
            <a:r>
              <a:rPr lang="en-US" sz="4000" dirty="0" smtClean="0">
                <a:solidFill>
                  <a:schemeClr val="bg1"/>
                </a:solidFill>
                <a:latin typeface="+mj-lt"/>
              </a:rPr>
              <a:t>4 </a:t>
            </a:r>
            <a:r>
              <a:rPr lang="en-US" sz="4000" dirty="0" smtClean="0">
                <a:solidFill>
                  <a:schemeClr val="bg1"/>
                </a:solidFill>
                <a:latin typeface="+mj-lt"/>
              </a:rPr>
              <a:t>Elements </a:t>
            </a:r>
            <a:r>
              <a:rPr lang="en-US" sz="4000" dirty="0" smtClean="0">
                <a:solidFill>
                  <a:schemeClr val="bg1"/>
                </a:solidFill>
                <a:latin typeface="+mj-lt"/>
              </a:rPr>
              <a:t>of Diffusion</a:t>
            </a:r>
          </a:p>
          <a:p>
            <a:pPr marL="514350" indent="-514350">
              <a:buFont typeface="+mj-lt"/>
              <a:buAutoNum type="arabicPeriod"/>
            </a:pPr>
            <a:r>
              <a:rPr lang="en-US" dirty="0" smtClean="0"/>
              <a:t>The Innovation or Idea</a:t>
            </a:r>
          </a:p>
          <a:p>
            <a:pPr marL="514350" indent="-514350">
              <a:buFont typeface="+mj-lt"/>
              <a:buAutoNum type="arabicPeriod"/>
            </a:pPr>
            <a:r>
              <a:rPr lang="en-US" dirty="0" smtClean="0"/>
              <a:t>Communication pathways</a:t>
            </a:r>
          </a:p>
          <a:p>
            <a:pPr marL="514350" indent="-514350">
              <a:buFont typeface="+mj-lt"/>
              <a:buAutoNum type="arabicPeriod"/>
            </a:pPr>
            <a:r>
              <a:rPr lang="en-US" dirty="0" smtClean="0"/>
              <a:t>The </a:t>
            </a:r>
            <a:r>
              <a:rPr lang="en-US" dirty="0" smtClean="0"/>
              <a:t>social system within which the innovation or idea </a:t>
            </a:r>
            <a:r>
              <a:rPr lang="en-US" dirty="0" smtClean="0"/>
              <a:t>moves</a:t>
            </a:r>
          </a:p>
          <a:p>
            <a:pPr marL="514350" indent="-514350">
              <a:buFont typeface="+mj-lt"/>
              <a:buAutoNum type="arabicPeriod"/>
            </a:pPr>
            <a:r>
              <a:rPr lang="en-US" dirty="0"/>
              <a:t>Time</a:t>
            </a:r>
          </a:p>
          <a:p>
            <a:pPr marL="514350" indent="-514350">
              <a:buFont typeface="+mj-lt"/>
              <a:buAutoNum type="arabicPeriod"/>
            </a:pPr>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email"/>
          <a:srcRect/>
          <a:stretch>
            <a:fillRect/>
          </a:stretch>
        </p:blipFill>
        <p:spPr bwMode="auto">
          <a:xfrm>
            <a:off x="0" y="1371600"/>
            <a:ext cx="9147175" cy="5181600"/>
          </a:xfrm>
          <a:prstGeom prst="rect">
            <a:avLst/>
          </a:prstGeom>
          <a:noFill/>
          <a:ln w="9525">
            <a:noFill/>
            <a:miter lim="800000"/>
            <a:headEnd/>
            <a:tailEnd/>
          </a:ln>
        </p:spPr>
      </p:pic>
      <p:sp>
        <p:nvSpPr>
          <p:cNvPr id="27651" name="Rectangle 3"/>
          <p:cNvSpPr>
            <a:spLocks noGrp="1" noChangeArrowheads="1"/>
          </p:cNvSpPr>
          <p:nvPr>
            <p:ph type="title"/>
          </p:nvPr>
        </p:nvSpPr>
        <p:spPr>
          <a:xfrm>
            <a:off x="0" y="298450"/>
            <a:ext cx="9144000" cy="1073150"/>
          </a:xfrm>
        </p:spPr>
        <p:txBody>
          <a:bodyPr/>
          <a:lstStyle/>
          <a:p>
            <a:pPr eaLnBrk="1" hangingPunct="1">
              <a:lnSpc>
                <a:spcPct val="110000"/>
              </a:lnSpc>
            </a:pPr>
            <a:r>
              <a:rPr lang="en-US" sz="2800" dirty="0" smtClean="0"/>
              <a:t/>
            </a:r>
            <a:br>
              <a:rPr lang="en-US" sz="2800" dirty="0" smtClean="0"/>
            </a:br>
            <a:r>
              <a:rPr lang="en-US" sz="2800" dirty="0" smtClean="0"/>
              <a:t>The Kaleidoscope of Expertise </a:t>
            </a:r>
            <a:br>
              <a:rPr lang="en-US" sz="2800" dirty="0" smtClean="0"/>
            </a:br>
            <a:r>
              <a:rPr lang="en-US" sz="2800" i="1" dirty="0" smtClean="0"/>
              <a:t>Working Together to Get Things Done</a:t>
            </a:r>
            <a:r>
              <a:rPr lang="en-US" sz="4400" dirty="0" smtClean="0"/>
              <a:t/>
            </a:r>
            <a:br>
              <a:rPr lang="en-US" sz="4400" dirty="0" smtClean="0"/>
            </a:br>
            <a:endParaRPr lang="en-US" sz="2400" i="1" dirty="0" smtClean="0">
              <a:latin typeface="Times"/>
            </a:endParaRPr>
          </a:p>
        </p:txBody>
      </p:sp>
      <p:sp>
        <p:nvSpPr>
          <p:cNvPr id="27652" name="Text Box 4"/>
          <p:cNvSpPr txBox="1">
            <a:spLocks noChangeArrowheads="1"/>
          </p:cNvSpPr>
          <p:nvPr/>
        </p:nvSpPr>
        <p:spPr bwMode="auto">
          <a:xfrm>
            <a:off x="3952875" y="1371600"/>
            <a:ext cx="1268413" cy="1263650"/>
          </a:xfrm>
          <a:prstGeom prst="rect">
            <a:avLst/>
          </a:prstGeom>
          <a:solidFill>
            <a:schemeClr val="bg1">
              <a:alpha val="30196"/>
            </a:schemeClr>
          </a:solidFill>
          <a:ln w="9525">
            <a:noFill/>
            <a:miter lim="800000"/>
            <a:headEnd/>
            <a:tailEnd/>
          </a:ln>
        </p:spPr>
        <p:txBody>
          <a:bodyPr anchor="ctr"/>
          <a:lstStyle/>
          <a:p>
            <a:pPr algn="ctr">
              <a:lnSpc>
                <a:spcPct val="120000"/>
              </a:lnSpc>
              <a:spcBef>
                <a:spcPct val="50000"/>
              </a:spcBef>
            </a:pPr>
            <a:r>
              <a:rPr lang="en-US" sz="1100">
                <a:latin typeface="Arial" charset="0"/>
              </a:rPr>
              <a:t>Regulations, Ordinances &amp; Enforcement</a:t>
            </a:r>
          </a:p>
        </p:txBody>
      </p:sp>
      <p:sp>
        <p:nvSpPr>
          <p:cNvPr id="27653" name="Text Box 5"/>
          <p:cNvSpPr txBox="1">
            <a:spLocks noChangeArrowheads="1"/>
          </p:cNvSpPr>
          <p:nvPr/>
        </p:nvSpPr>
        <p:spPr bwMode="auto">
          <a:xfrm>
            <a:off x="5903913" y="3384550"/>
            <a:ext cx="1268412" cy="1263650"/>
          </a:xfrm>
          <a:prstGeom prst="rect">
            <a:avLst/>
          </a:prstGeom>
          <a:solidFill>
            <a:schemeClr val="bg1">
              <a:alpha val="30196"/>
            </a:schemeClr>
          </a:solidFill>
          <a:ln w="9525">
            <a:noFill/>
            <a:miter lim="800000"/>
            <a:headEnd/>
            <a:tailEnd/>
          </a:ln>
        </p:spPr>
        <p:txBody>
          <a:bodyPr anchor="ctr"/>
          <a:lstStyle/>
          <a:p>
            <a:pPr algn="ctr">
              <a:lnSpc>
                <a:spcPct val="120000"/>
              </a:lnSpc>
              <a:spcBef>
                <a:spcPct val="50000"/>
              </a:spcBef>
            </a:pPr>
            <a:r>
              <a:rPr lang="en-US" sz="1100">
                <a:latin typeface="Arial" charset="0"/>
              </a:rPr>
              <a:t>Engineering  Public Works and Wastewater</a:t>
            </a:r>
          </a:p>
          <a:p>
            <a:pPr algn="ctr">
              <a:lnSpc>
                <a:spcPct val="120000"/>
              </a:lnSpc>
              <a:spcBef>
                <a:spcPct val="50000"/>
              </a:spcBef>
            </a:pPr>
            <a:endParaRPr lang="en-US" sz="1100">
              <a:latin typeface="Arial" charset="0"/>
            </a:endParaRPr>
          </a:p>
        </p:txBody>
      </p:sp>
      <p:sp>
        <p:nvSpPr>
          <p:cNvPr id="27654" name="Text Box 6"/>
          <p:cNvSpPr txBox="1">
            <a:spLocks noChangeArrowheads="1"/>
          </p:cNvSpPr>
          <p:nvPr/>
        </p:nvSpPr>
        <p:spPr bwMode="auto">
          <a:xfrm>
            <a:off x="5170488" y="2184400"/>
            <a:ext cx="1268412" cy="1263650"/>
          </a:xfrm>
          <a:prstGeom prst="rect">
            <a:avLst/>
          </a:prstGeom>
          <a:solidFill>
            <a:schemeClr val="bg1">
              <a:alpha val="30196"/>
            </a:schemeClr>
          </a:solidFill>
          <a:ln w="9525">
            <a:noFill/>
            <a:miter lim="800000"/>
            <a:headEnd/>
            <a:tailEnd/>
          </a:ln>
        </p:spPr>
        <p:txBody>
          <a:bodyPr anchor="ctr"/>
          <a:lstStyle/>
          <a:p>
            <a:pPr algn="ctr">
              <a:lnSpc>
                <a:spcPct val="120000"/>
              </a:lnSpc>
              <a:spcBef>
                <a:spcPct val="50000"/>
              </a:spcBef>
            </a:pPr>
            <a:r>
              <a:rPr lang="en-US" sz="1100">
                <a:latin typeface="Arial" charset="0"/>
              </a:rPr>
              <a:t>Planning &amp;</a:t>
            </a:r>
            <a:br>
              <a:rPr lang="en-US" sz="1100">
                <a:latin typeface="Arial" charset="0"/>
              </a:rPr>
            </a:br>
            <a:r>
              <a:rPr lang="en-US" sz="1100">
                <a:latin typeface="Arial" charset="0"/>
              </a:rPr>
              <a:t>Land Use Management</a:t>
            </a:r>
          </a:p>
        </p:txBody>
      </p:sp>
      <p:sp>
        <p:nvSpPr>
          <p:cNvPr id="27655" name="Text Box 7"/>
          <p:cNvSpPr txBox="1">
            <a:spLocks noChangeArrowheads="1"/>
          </p:cNvSpPr>
          <p:nvPr/>
        </p:nvSpPr>
        <p:spPr bwMode="auto">
          <a:xfrm>
            <a:off x="5095875" y="4579938"/>
            <a:ext cx="1268413" cy="1263650"/>
          </a:xfrm>
          <a:prstGeom prst="rect">
            <a:avLst/>
          </a:prstGeom>
          <a:solidFill>
            <a:schemeClr val="bg1">
              <a:alpha val="30196"/>
            </a:schemeClr>
          </a:solidFill>
          <a:ln w="9525">
            <a:noFill/>
            <a:miter lim="800000"/>
            <a:headEnd/>
            <a:tailEnd/>
          </a:ln>
        </p:spPr>
        <p:txBody>
          <a:bodyPr anchor="ctr"/>
          <a:lstStyle/>
          <a:p>
            <a:pPr algn="ctr">
              <a:lnSpc>
                <a:spcPct val="120000"/>
              </a:lnSpc>
              <a:spcBef>
                <a:spcPct val="50000"/>
              </a:spcBef>
            </a:pPr>
            <a:r>
              <a:rPr lang="en-US" sz="1100">
                <a:latin typeface="Arial" charset="0"/>
              </a:rPr>
              <a:t>Citizen &amp; Business Watershed Stewardship</a:t>
            </a:r>
          </a:p>
        </p:txBody>
      </p:sp>
      <p:sp>
        <p:nvSpPr>
          <p:cNvPr id="27656" name="Text Box 8"/>
          <p:cNvSpPr txBox="1">
            <a:spLocks noChangeArrowheads="1"/>
          </p:cNvSpPr>
          <p:nvPr/>
        </p:nvSpPr>
        <p:spPr bwMode="auto">
          <a:xfrm>
            <a:off x="3886200" y="5264150"/>
            <a:ext cx="1268413" cy="1263650"/>
          </a:xfrm>
          <a:prstGeom prst="rect">
            <a:avLst/>
          </a:prstGeom>
          <a:solidFill>
            <a:schemeClr val="bg1">
              <a:alpha val="30196"/>
            </a:schemeClr>
          </a:solidFill>
          <a:ln w="9525">
            <a:noFill/>
            <a:miter lim="800000"/>
            <a:headEnd/>
            <a:tailEnd/>
          </a:ln>
        </p:spPr>
        <p:txBody>
          <a:bodyPr anchor="ctr"/>
          <a:lstStyle/>
          <a:p>
            <a:pPr algn="ctr">
              <a:lnSpc>
                <a:spcPct val="120000"/>
              </a:lnSpc>
              <a:spcBef>
                <a:spcPct val="50000"/>
              </a:spcBef>
            </a:pPr>
            <a:r>
              <a:rPr lang="en-US" sz="1100">
                <a:latin typeface="Arial" charset="0"/>
              </a:rPr>
              <a:t>Education &amp; Community Outreach</a:t>
            </a:r>
          </a:p>
        </p:txBody>
      </p:sp>
      <p:sp>
        <p:nvSpPr>
          <p:cNvPr id="27657" name="Text Box 9"/>
          <p:cNvSpPr txBox="1">
            <a:spLocks noChangeArrowheads="1"/>
          </p:cNvSpPr>
          <p:nvPr/>
        </p:nvSpPr>
        <p:spPr bwMode="auto">
          <a:xfrm>
            <a:off x="2681288" y="4452938"/>
            <a:ext cx="1268412" cy="1263650"/>
          </a:xfrm>
          <a:prstGeom prst="rect">
            <a:avLst/>
          </a:prstGeom>
          <a:solidFill>
            <a:schemeClr val="bg1">
              <a:alpha val="30196"/>
            </a:schemeClr>
          </a:solidFill>
          <a:ln w="9525">
            <a:noFill/>
            <a:miter lim="800000"/>
            <a:headEnd/>
            <a:tailEnd/>
          </a:ln>
        </p:spPr>
        <p:txBody>
          <a:bodyPr anchor="ctr"/>
          <a:lstStyle/>
          <a:p>
            <a:pPr algn="ctr">
              <a:lnSpc>
                <a:spcPct val="120000"/>
              </a:lnSpc>
              <a:spcBef>
                <a:spcPct val="50000"/>
              </a:spcBef>
            </a:pPr>
            <a:r>
              <a:rPr lang="en-US" sz="1100">
                <a:latin typeface="Arial" charset="0"/>
              </a:rPr>
              <a:t>Science: Water Research &amp;</a:t>
            </a:r>
            <a:r>
              <a:rPr lang="en-US" sz="1100">
                <a:solidFill>
                  <a:schemeClr val="bg1"/>
                </a:solidFill>
                <a:latin typeface="Arial" charset="0"/>
              </a:rPr>
              <a:t> </a:t>
            </a:r>
            <a:r>
              <a:rPr lang="en-US" sz="1100">
                <a:latin typeface="Arial" charset="0"/>
              </a:rPr>
              <a:t>Monitoring</a:t>
            </a:r>
          </a:p>
        </p:txBody>
      </p:sp>
      <p:sp>
        <p:nvSpPr>
          <p:cNvPr id="27658" name="Text Box 10"/>
          <p:cNvSpPr txBox="1">
            <a:spLocks noChangeArrowheads="1"/>
          </p:cNvSpPr>
          <p:nvPr/>
        </p:nvSpPr>
        <p:spPr bwMode="auto">
          <a:xfrm>
            <a:off x="1990725" y="3260725"/>
            <a:ext cx="1268413" cy="1263650"/>
          </a:xfrm>
          <a:prstGeom prst="rect">
            <a:avLst/>
          </a:prstGeom>
          <a:solidFill>
            <a:schemeClr val="bg1">
              <a:alpha val="30196"/>
            </a:schemeClr>
          </a:solidFill>
          <a:ln w="9525">
            <a:noFill/>
            <a:miter lim="800000"/>
            <a:headEnd/>
            <a:tailEnd/>
          </a:ln>
        </p:spPr>
        <p:txBody>
          <a:bodyPr anchor="ctr"/>
          <a:lstStyle/>
          <a:p>
            <a:pPr algn="ctr">
              <a:lnSpc>
                <a:spcPct val="120000"/>
              </a:lnSpc>
              <a:spcBef>
                <a:spcPct val="50000"/>
              </a:spcBef>
            </a:pPr>
            <a:r>
              <a:rPr lang="en-US" sz="1100">
                <a:latin typeface="Arial" charset="0"/>
              </a:rPr>
              <a:t>Drinking/Source Water Protection</a:t>
            </a:r>
          </a:p>
        </p:txBody>
      </p:sp>
      <p:sp>
        <p:nvSpPr>
          <p:cNvPr id="27659" name="Text Box 11"/>
          <p:cNvSpPr txBox="1">
            <a:spLocks noChangeArrowheads="1"/>
          </p:cNvSpPr>
          <p:nvPr/>
        </p:nvSpPr>
        <p:spPr bwMode="auto">
          <a:xfrm>
            <a:off x="2743200" y="2054225"/>
            <a:ext cx="1268413" cy="1263650"/>
          </a:xfrm>
          <a:prstGeom prst="rect">
            <a:avLst/>
          </a:prstGeom>
          <a:solidFill>
            <a:schemeClr val="bg1">
              <a:alpha val="30196"/>
            </a:schemeClr>
          </a:solidFill>
          <a:ln w="9525">
            <a:noFill/>
            <a:miter lim="800000"/>
            <a:headEnd/>
            <a:tailEnd/>
          </a:ln>
        </p:spPr>
        <p:txBody>
          <a:bodyPr anchor="ctr"/>
          <a:lstStyle/>
          <a:p>
            <a:pPr algn="ctr">
              <a:lnSpc>
                <a:spcPct val="120000"/>
              </a:lnSpc>
              <a:spcBef>
                <a:spcPct val="50000"/>
              </a:spcBef>
            </a:pPr>
            <a:r>
              <a:rPr lang="en-US" sz="1100">
                <a:latin typeface="Arial" charset="0"/>
              </a:rPr>
              <a:t>Land Conservation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3.jpg"/>
          <p:cNvPicPr>
            <a:picLocks noChangeAspect="1"/>
          </p:cNvPicPr>
          <p:nvPr/>
        </p:nvPicPr>
        <p:blipFill>
          <a:blip r:embed="rId4" cstate="email"/>
          <a:stretch>
            <a:fillRect/>
          </a:stretch>
        </p:blipFill>
        <p:spPr>
          <a:xfrm>
            <a:off x="762000" y="1295400"/>
            <a:ext cx="7391400" cy="5234358"/>
          </a:xfrm>
          <a:prstGeom prst="rect">
            <a:avLst/>
          </a:prstGeom>
        </p:spPr>
      </p:pic>
      <p:sp>
        <p:nvSpPr>
          <p:cNvPr id="3" name="TextBox 2"/>
          <p:cNvSpPr txBox="1"/>
          <p:nvPr/>
        </p:nvSpPr>
        <p:spPr>
          <a:xfrm>
            <a:off x="380999" y="228600"/>
            <a:ext cx="8364839" cy="1077218"/>
          </a:xfrm>
          <a:prstGeom prst="rect">
            <a:avLst/>
          </a:prstGeom>
          <a:noFill/>
        </p:spPr>
        <p:txBody>
          <a:bodyPr wrap="square" rtlCol="0">
            <a:spAutoFit/>
          </a:bodyPr>
          <a:lstStyle/>
          <a:p>
            <a:pPr algn="ctr"/>
            <a:r>
              <a:rPr lang="en-US" sz="3200" dirty="0" smtClean="0">
                <a:solidFill>
                  <a:schemeClr val="bg1"/>
                </a:solidFill>
                <a:latin typeface="+mj-lt"/>
              </a:rPr>
              <a:t>The Social Landscape of </a:t>
            </a:r>
          </a:p>
          <a:p>
            <a:pPr algn="ctr"/>
            <a:r>
              <a:rPr lang="en-US" sz="3200" dirty="0" smtClean="0">
                <a:solidFill>
                  <a:schemeClr val="bg1"/>
                </a:solidFill>
                <a:latin typeface="+mj-lt"/>
              </a:rPr>
              <a:t>Watershed Protection</a:t>
            </a:r>
            <a:endParaRPr lang="en-US" sz="3200" dirty="0">
              <a:solidFill>
                <a:schemeClr val="bg1"/>
              </a:solidFill>
              <a:latin typeface="+mj-lt"/>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steps of diffusion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Knowledge – Did you hear about…?</a:t>
            </a:r>
          </a:p>
          <a:p>
            <a:pPr marL="514350" indent="-514350">
              <a:buFont typeface="+mj-lt"/>
              <a:buAutoNum type="arabicPeriod"/>
            </a:pPr>
            <a:r>
              <a:rPr lang="en-US" dirty="0" smtClean="0"/>
              <a:t>Persuasion – Tell me more about …</a:t>
            </a:r>
          </a:p>
          <a:p>
            <a:pPr marL="514350" indent="-514350">
              <a:buFont typeface="+mj-lt"/>
              <a:buAutoNum type="arabicPeriod"/>
            </a:pPr>
            <a:r>
              <a:rPr lang="en-US" dirty="0" smtClean="0"/>
              <a:t>Decision – I’d like to try…</a:t>
            </a:r>
          </a:p>
          <a:p>
            <a:pPr marL="514350" indent="-514350">
              <a:buFont typeface="+mj-lt"/>
              <a:buAutoNum type="arabicPeriod"/>
            </a:pPr>
            <a:r>
              <a:rPr lang="en-US" dirty="0" smtClean="0"/>
              <a:t>Implementation – Just do it!</a:t>
            </a:r>
          </a:p>
          <a:p>
            <a:pPr marL="514350" indent="-514350">
              <a:buFont typeface="+mj-lt"/>
              <a:buAutoNum type="arabicPeriod"/>
            </a:pPr>
            <a:r>
              <a:rPr lang="en-US" dirty="0" smtClean="0"/>
              <a:t>Confirmation –Keep doing it</a:t>
            </a:r>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0"/>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LUIDIAENABLED" val="False"/>
  <p:tag name="EXPANDSHOWBAR" val="True"/>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Standard NERRS Template_HIGH">
  <a:themeElements>
    <a:clrScheme name="Standard NERRS Template_HIG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 NERRS Template_HIGH">
      <a:majorFont>
        <a:latin typeface="Futura LtCn B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NERRS Template_HIG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NERRS Template_HIG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NERRS Template_HIG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NERRS Template_HIG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NERRS Template_HIG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NERRS Template_HIG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NERRS Template_HIG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tandard NERRS Template_HIGH">
  <a:themeElements>
    <a:clrScheme name="Standard NERRS Template_HIG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 NERRS Template_HIGH">
      <a:majorFont>
        <a:latin typeface="Futura LtCn B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NERRS Template_HIG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NERRS Template_HIG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NERRS Template_HIG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NERRS Template_HIG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NERRS Template_HIG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NERRS Template_HIG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NERRS Template_HIG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 NERRS Template_HIGH</Template>
  <TotalTime>23492</TotalTime>
  <Words>1241</Words>
  <Application>Microsoft Office PowerPoint</Application>
  <PresentationFormat>On-screen Show (4:3)</PresentationFormat>
  <Paragraphs>188</Paragraphs>
  <Slides>23</Slides>
  <Notes>19</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Standard NERRS Template_HIGH</vt:lpstr>
      <vt:lpstr>Office Theme</vt:lpstr>
      <vt:lpstr>1_Standard NERRS Template_HIGH</vt:lpstr>
      <vt:lpstr>PowerPoint Presentation</vt:lpstr>
      <vt:lpstr>PowerPoint Presentation</vt:lpstr>
      <vt:lpstr>Working Together to Get Things Done… </vt:lpstr>
      <vt:lpstr>PowerPoint Presentation</vt:lpstr>
      <vt:lpstr>Inspiring and Motivating Change</vt:lpstr>
      <vt:lpstr>Diffusion of Innovations</vt:lpstr>
      <vt:lpstr> The Kaleidoscope of Expertise  Working Together to Get Things Done </vt:lpstr>
      <vt:lpstr>PowerPoint Presentation</vt:lpstr>
      <vt:lpstr>The steps of diffusion</vt:lpstr>
      <vt:lpstr>PowerPoint Presentation</vt:lpstr>
      <vt:lpstr>The 5 most powerful qualities of an idea that spreads and is used</vt:lpstr>
      <vt:lpstr>The 5 most powerful qualities of an idea that spreads and is used</vt:lpstr>
      <vt:lpstr>The 5 most powerful qualities of an idea that spreads and is used</vt:lpstr>
      <vt:lpstr>The 5 most powerful qualities of an idea that spreads and is used</vt:lpstr>
      <vt:lpstr>The 5 most powerful qualities of an idea that spreads and is used</vt:lpstr>
      <vt:lpstr>Sandy: The Change in the Coastal Conversation</vt:lpstr>
      <vt:lpstr>PowerPoint Presentation</vt:lpstr>
      <vt:lpstr>PowerPoint Presentation</vt:lpstr>
      <vt:lpstr>2012 The Sandy Dialogues 2014</vt:lpstr>
      <vt:lpstr>2012 The Sandy Dialogues 2014</vt:lpstr>
      <vt:lpstr>PowerPoint Presentation</vt:lpstr>
      <vt:lpstr> Using Diffusion of Innovation Theory  What kind of a Change Agent will you be?</vt:lpstr>
      <vt:lpstr>PowerPoint Presentation</vt:lpstr>
    </vt:vector>
  </TitlesOfParts>
  <Company>NOS / OCRM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NOAA</dc:creator>
  <cp:lastModifiedBy>Default</cp:lastModifiedBy>
  <cp:revision>953</cp:revision>
  <cp:lastPrinted>2015-10-13T14:58:53Z</cp:lastPrinted>
  <dcterms:created xsi:type="dcterms:W3CDTF">2012-01-06T17:15:46Z</dcterms:created>
  <dcterms:modified xsi:type="dcterms:W3CDTF">2015-10-13T15:09:57Z</dcterms:modified>
</cp:coreProperties>
</file>