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FF2E-A5E5-4EAA-9227-A6D9C716BF2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D96E-03F8-4D7A-8493-5BAB80B5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573A-8ECE-443E-B454-1BED648F3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573A-8ECE-443E-B454-1BED648F3A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22AE42-DB1C-4700-AB75-AA3EFF9A681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2A15E0-8A56-4D8B-B2AE-9E006BAB28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Successful Approaches to Change: </a:t>
            </a:r>
            <a:r>
              <a:rPr lang="en-US" b="1" dirty="0" err="1" smtClean="0">
                <a:solidFill>
                  <a:srgbClr val="FFFF00"/>
                </a:solidFill>
              </a:rPr>
              <a:t>MaineDOT’s</a:t>
            </a:r>
            <a:r>
              <a:rPr lang="en-US" b="1" dirty="0" smtClean="0">
                <a:solidFill>
                  <a:srgbClr val="FFFF00"/>
                </a:solidFill>
              </a:rPr>
              <a:t> Experience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Charles Hebson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MaineDOT / Environmental Office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16 State House Station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Augusta ME 04333-0016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20066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i="1" dirty="0" smtClean="0">
                <a:solidFill>
                  <a:schemeClr val="tx1"/>
                </a:solidFill>
              </a:rPr>
              <a:t>resented at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Our Changing Bay 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Casco Bay – State of the Bay Conference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Double Tree – Hilton, South Portland, ME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 October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242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4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95421" y="988144"/>
          <a:ext cx="8588327" cy="503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4" imgW="9326555" imgH="6034682" progId="AcroExch.Document.11">
                  <p:embed/>
                </p:oleObj>
              </mc:Choice>
              <mc:Fallback>
                <p:oleObj name="Acrobat Document" r:id="rId4" imgW="9326555" imgH="60346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421" y="988144"/>
                        <a:ext cx="8588327" cy="5030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mdotwebsvcs-tst/prjmatssvc/matstestphotos/AS_46817_586489_F200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" y="2268416"/>
            <a:ext cx="2286000" cy="1714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2247314" y="3982915"/>
            <a:ext cx="158262" cy="6462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96741" y="2956853"/>
            <a:ext cx="963912" cy="15758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mdotwebsvcs-tst/prjmatssvc/matstestphotos/AS_46832_586493_F200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79" y="4313946"/>
            <a:ext cx="2286000" cy="1714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2591972" y="4455062"/>
            <a:ext cx="1934307" cy="348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ttp://mdotwebsvcs-tst/prjmatssvc/matstestphotos/AS_46833_718747_F2005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72" y="1242353"/>
            <a:ext cx="2286000" cy="1714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6559" y="6248400"/>
            <a:ext cx="24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Courtesy of Sam Merrill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7090"/>
            <a:ext cx="3581400" cy="142600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Depth Damage Functions</a:t>
            </a:r>
            <a:br>
              <a:rPr lang="en-US" sz="2800" dirty="0" smtClean="0"/>
            </a:br>
            <a:r>
              <a:rPr lang="en-US" sz="2800" dirty="0" smtClean="0"/>
              <a:t>for Each Candidate Structure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28600" y="3282759"/>
            <a:ext cx="5114544" cy="14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i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3962400"/>
            <a:ext cx="51145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143000" y="5183619"/>
            <a:ext cx="3429000" cy="1249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 bwMode="auto">
          <a:xfrm>
            <a:off x="1066801" y="5085639"/>
            <a:ext cx="3657600" cy="705561"/>
          </a:xfrm>
          <a:custGeom>
            <a:avLst/>
            <a:gdLst>
              <a:gd name="connsiteX0" fmla="*/ 0 w 4244806"/>
              <a:gd name="connsiteY0" fmla="*/ 7359 h 775657"/>
              <a:gd name="connsiteX1" fmla="*/ 1134319 w 4244806"/>
              <a:gd name="connsiteY1" fmla="*/ 690266 h 775657"/>
              <a:gd name="connsiteX2" fmla="*/ 3264061 w 4244806"/>
              <a:gd name="connsiteY2" fmla="*/ 713415 h 775657"/>
              <a:gd name="connsiteX3" fmla="*/ 3900668 w 4244806"/>
              <a:gd name="connsiteY3" fmla="*/ 215704 h 775657"/>
              <a:gd name="connsiteX4" fmla="*/ 4201610 w 4244806"/>
              <a:gd name="connsiteY4" fmla="*/ 18934 h 775657"/>
              <a:gd name="connsiteX5" fmla="*/ 4236334 w 4244806"/>
              <a:gd name="connsiteY5" fmla="*/ 18934 h 7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4806" h="775657">
                <a:moveTo>
                  <a:pt x="0" y="7359"/>
                </a:moveTo>
                <a:cubicBezTo>
                  <a:pt x="295154" y="289974"/>
                  <a:pt x="590309" y="572590"/>
                  <a:pt x="1134319" y="690266"/>
                </a:cubicBezTo>
                <a:cubicBezTo>
                  <a:pt x="1678329" y="807942"/>
                  <a:pt x="2803003" y="792509"/>
                  <a:pt x="3264061" y="713415"/>
                </a:cubicBezTo>
                <a:cubicBezTo>
                  <a:pt x="3725119" y="634321"/>
                  <a:pt x="3744410" y="331451"/>
                  <a:pt x="3900668" y="215704"/>
                </a:cubicBezTo>
                <a:cubicBezTo>
                  <a:pt x="4056926" y="99957"/>
                  <a:pt x="4145666" y="51729"/>
                  <a:pt x="4201610" y="18934"/>
                </a:cubicBezTo>
                <a:cubicBezTo>
                  <a:pt x="4257554" y="-13861"/>
                  <a:pt x="4246944" y="2536"/>
                  <a:pt x="4236334" y="189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i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953000" y="2819400"/>
            <a:ext cx="0" cy="45422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5105400" y="2350008"/>
            <a:ext cx="0" cy="46939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5343041" y="4718149"/>
            <a:ext cx="29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>
                <a:solidFill>
                  <a:schemeClr val="tx1"/>
                </a:solidFill>
              </a:rPr>
              <a:t>0-7’       </a:t>
            </a:r>
            <a:r>
              <a:rPr lang="en-US" altLang="en-US" sz="1400" i="0" dirty="0" smtClean="0">
                <a:solidFill>
                  <a:schemeClr val="tx1"/>
                </a:solidFill>
              </a:rPr>
              <a:t>Negligible = </a:t>
            </a:r>
            <a:r>
              <a:rPr lang="en-US" altLang="en-US" sz="1400" i="0" dirty="0">
                <a:solidFill>
                  <a:schemeClr val="tx1"/>
                </a:solidFill>
              </a:rPr>
              <a:t>$A/event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5343041" y="3733800"/>
            <a:ext cx="2864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>
                <a:solidFill>
                  <a:schemeClr val="tx1"/>
                </a:solidFill>
              </a:rPr>
              <a:t>7-8’       </a:t>
            </a:r>
            <a:r>
              <a:rPr lang="en-US" altLang="en-US" sz="1400" i="0" dirty="0" smtClean="0">
                <a:solidFill>
                  <a:schemeClr val="tx1"/>
                </a:solidFill>
              </a:rPr>
              <a:t>Slight         = </a:t>
            </a:r>
            <a:r>
              <a:rPr lang="en-US" altLang="en-US" sz="1400" i="0" dirty="0">
                <a:solidFill>
                  <a:schemeClr val="tx1"/>
                </a:solidFill>
              </a:rPr>
              <a:t>$B/event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5343041" y="3505200"/>
            <a:ext cx="2864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>
                <a:solidFill>
                  <a:schemeClr val="tx1"/>
                </a:solidFill>
              </a:rPr>
              <a:t>8-11’     Moderate  </a:t>
            </a:r>
            <a:r>
              <a:rPr lang="en-US" altLang="en-US" sz="1400" i="0" dirty="0" smtClean="0">
                <a:solidFill>
                  <a:schemeClr val="tx1"/>
                </a:solidFill>
              </a:rPr>
              <a:t> = </a:t>
            </a:r>
            <a:r>
              <a:rPr lang="en-US" altLang="en-US" sz="1400" i="0" dirty="0">
                <a:solidFill>
                  <a:schemeClr val="tx1"/>
                </a:solidFill>
              </a:rPr>
              <a:t>$C/event</a:t>
            </a: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343041" y="3200400"/>
            <a:ext cx="29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>
                <a:solidFill>
                  <a:schemeClr val="tx1"/>
                </a:solidFill>
              </a:rPr>
              <a:t>11-12’   </a:t>
            </a:r>
            <a:r>
              <a:rPr lang="en-US" altLang="en-US" sz="1400" i="0" dirty="0" smtClean="0">
                <a:solidFill>
                  <a:schemeClr val="tx1"/>
                </a:solidFill>
              </a:rPr>
              <a:t>Serious      </a:t>
            </a:r>
            <a:r>
              <a:rPr lang="en-US" altLang="en-US" sz="1400" i="0" dirty="0">
                <a:solidFill>
                  <a:schemeClr val="tx1"/>
                </a:solidFill>
              </a:rPr>
              <a:t>= $D/event 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5343041" y="2424031"/>
            <a:ext cx="29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 smtClean="0">
                <a:solidFill>
                  <a:schemeClr val="tx1"/>
                </a:solidFill>
              </a:rPr>
              <a:t>14-16</a:t>
            </a:r>
            <a:r>
              <a:rPr lang="en-US" altLang="en-US" sz="1400" i="0" dirty="0">
                <a:solidFill>
                  <a:schemeClr val="tx1"/>
                </a:solidFill>
              </a:rPr>
              <a:t>’   Extreme    = $E/event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28600" y="2819400"/>
            <a:ext cx="5114544" cy="0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228600" y="2350008"/>
            <a:ext cx="5114544" cy="0"/>
          </a:xfrm>
          <a:prstGeom prst="line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9"/>
          <p:cNvSpPr txBox="1">
            <a:spLocks noChangeArrowheads="1"/>
          </p:cNvSpPr>
          <p:nvPr/>
        </p:nvSpPr>
        <p:spPr bwMode="auto">
          <a:xfrm>
            <a:off x="1880461" y="5410200"/>
            <a:ext cx="2386739" cy="3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schemeClr val="tx1"/>
                </a:solidFill>
              </a:rPr>
              <a:t>Waterway</a:t>
            </a:r>
          </a:p>
        </p:txBody>
      </p:sp>
      <p:sp>
        <p:nvSpPr>
          <p:cNvPr id="24" name="TextBox 50"/>
          <p:cNvSpPr txBox="1">
            <a:spLocks noChangeArrowheads="1"/>
          </p:cNvSpPr>
          <p:nvPr/>
        </p:nvSpPr>
        <p:spPr bwMode="auto">
          <a:xfrm>
            <a:off x="4800600" y="5966750"/>
            <a:ext cx="2337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schemeClr val="tx1"/>
                </a:solidFill>
              </a:rPr>
              <a:t>Base Elevation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3289126" y="5382819"/>
            <a:ext cx="1511474" cy="573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343041" y="1828800"/>
            <a:ext cx="2932279" cy="3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solidFill>
                  <a:schemeClr val="tx1"/>
                </a:solidFill>
              </a:rPr>
              <a:t> </a:t>
            </a:r>
            <a:r>
              <a:rPr lang="en-US" altLang="en-US" sz="1600" i="0" u="sng" dirty="0">
                <a:solidFill>
                  <a:schemeClr val="tx1"/>
                </a:solidFill>
              </a:rPr>
              <a:t>Elev.</a:t>
            </a:r>
            <a:r>
              <a:rPr lang="en-US" altLang="en-US" sz="1600" i="0" dirty="0">
                <a:solidFill>
                  <a:schemeClr val="tx1"/>
                </a:solidFill>
              </a:rPr>
              <a:t>  </a:t>
            </a:r>
            <a:r>
              <a:rPr lang="en-US" altLang="en-US" sz="1600" i="0" u="sng" dirty="0" smtClean="0">
                <a:solidFill>
                  <a:schemeClr val="tx1"/>
                </a:solidFill>
              </a:rPr>
              <a:t>Damage</a:t>
            </a:r>
            <a:r>
              <a:rPr lang="en-US" altLang="en-US" sz="1600" i="0" dirty="0" smtClean="0">
                <a:solidFill>
                  <a:schemeClr val="tx1"/>
                </a:solidFill>
              </a:rPr>
              <a:t>   </a:t>
            </a:r>
            <a:r>
              <a:rPr lang="en-US" altLang="en-US" sz="1600" i="0" u="sng" dirty="0" smtClean="0">
                <a:solidFill>
                  <a:schemeClr val="tx1"/>
                </a:solidFill>
              </a:rPr>
              <a:t>Cost</a:t>
            </a:r>
            <a:endParaRPr lang="en-US" altLang="en-US" sz="1600" i="0" u="sng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367466" y="3896692"/>
            <a:ext cx="1524000" cy="146631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724398" y="3429001"/>
            <a:ext cx="2" cy="3658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4191000" y="3977571"/>
            <a:ext cx="0" cy="14052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5334000" y="2895600"/>
            <a:ext cx="29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 dirty="0" smtClean="0">
                <a:solidFill>
                  <a:schemeClr val="tx1"/>
                </a:solidFill>
              </a:rPr>
              <a:t>12-14’   Severe       </a:t>
            </a:r>
            <a:r>
              <a:rPr lang="en-US" altLang="en-US" sz="1400" i="0" dirty="0">
                <a:solidFill>
                  <a:schemeClr val="tx1"/>
                </a:solidFill>
              </a:rPr>
              <a:t>= $E/event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28600" y="5410200"/>
            <a:ext cx="51145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228600" y="3810000"/>
            <a:ext cx="51145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" y="6150103"/>
            <a:ext cx="24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Courtesy of Sam Merrill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" y="131916"/>
            <a:ext cx="4698624" cy="291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2830" y="434881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 = 7’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of Hydrologic Probabilities to Damage Probabilities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98" y="1733015"/>
            <a:ext cx="6150302" cy="497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556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63" y="2147455"/>
            <a:ext cx="4231264" cy="357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01393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Sort of like the</a:t>
            </a:r>
          </a:p>
          <a:p>
            <a:r>
              <a:rPr lang="en-US" dirty="0" smtClean="0"/>
              <a:t>Cumulative </a:t>
            </a:r>
            <a:r>
              <a:rPr lang="en-US" dirty="0" smtClean="0"/>
              <a:t>Distribution </a:t>
            </a:r>
            <a:r>
              <a:rPr lang="en-US" dirty="0" err="1" smtClean="0"/>
              <a:t>Fn</a:t>
            </a:r>
            <a:r>
              <a:rPr lang="en-US" dirty="0" smtClean="0"/>
              <a:t> – CDF</a:t>
            </a:r>
          </a:p>
          <a:p>
            <a:r>
              <a:rPr lang="en-US" dirty="0" smtClean="0"/>
              <a:t>“showroom product”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12714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Density </a:t>
            </a:r>
            <a:r>
              <a:rPr lang="en-US" dirty="0" err="1" smtClean="0"/>
              <a:t>Fn</a:t>
            </a:r>
            <a:r>
              <a:rPr lang="en-US" dirty="0" smtClean="0"/>
              <a:t> – PDF</a:t>
            </a:r>
          </a:p>
          <a:p>
            <a:r>
              <a:rPr lang="en-US" dirty="0" smtClean="0"/>
              <a:t>“under the hood”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1" y="6172200"/>
            <a:ext cx="792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Representations of the Same Underlying Probability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9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Culvert Performance Curve</a:t>
            </a:r>
            <a:br>
              <a:rPr lang="en-US" dirty="0" smtClean="0"/>
            </a:br>
            <a:r>
              <a:rPr lang="en-US" sz="4000" dirty="0" smtClean="0"/>
              <a:t>Flow – Depth Function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1036"/>
            <a:ext cx="6644570" cy="49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D = 7’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Transform the Flow PDF to a Depth PDF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934200" cy="16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2839439"/>
            <a:ext cx="70727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4979966"/>
            <a:ext cx="856211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lbow Connector 8"/>
          <p:cNvCxnSpPr/>
          <p:nvPr/>
        </p:nvCxnSpPr>
        <p:spPr>
          <a:xfrm rot="16200000" flipH="1">
            <a:off x="723900" y="2324100"/>
            <a:ext cx="2667000" cy="1066800"/>
          </a:xfrm>
          <a:prstGeom prst="bentConnector3">
            <a:avLst>
              <a:gd name="adj1" fmla="val 107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47800" y="4191000"/>
            <a:ext cx="11430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1523999" y="5334000"/>
            <a:ext cx="1447801" cy="838200"/>
          </a:xfrm>
          <a:prstGeom prst="bentConnector3">
            <a:avLst>
              <a:gd name="adj1" fmla="val 10065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 Depth PDF to Damage PDF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5661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924752"/>
            <a:ext cx="83058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018"/>
            <a:ext cx="9067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lbow Connector 3"/>
          <p:cNvCxnSpPr/>
          <p:nvPr/>
        </p:nvCxnSpPr>
        <p:spPr>
          <a:xfrm rot="16200000" flipH="1">
            <a:off x="1066800" y="2209800"/>
            <a:ext cx="2286000" cy="1524000"/>
          </a:xfrm>
          <a:prstGeom prst="bentConnector3">
            <a:avLst>
              <a:gd name="adj1" fmla="val -125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47799" y="4114800"/>
            <a:ext cx="14478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914397" y="5410198"/>
            <a:ext cx="1295404" cy="228605"/>
          </a:xfrm>
          <a:prstGeom prst="bentConnector3">
            <a:avLst>
              <a:gd name="adj1" fmla="val 7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5105400"/>
            <a:ext cx="236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Expected (</a:t>
            </a:r>
            <a:r>
              <a:rPr lang="en-US" dirty="0" err="1" smtClean="0"/>
              <a:t>Avg</a:t>
            </a:r>
            <a:r>
              <a:rPr lang="en-US" dirty="0" smtClean="0"/>
              <a:t>) Damage = $62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57400"/>
            <a:ext cx="5757333" cy="4572000"/>
          </a:xfrm>
        </p:spPr>
        <p:txBody>
          <a:bodyPr/>
          <a:lstStyle/>
          <a:p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Depth-damage </a:t>
            </a:r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Identify </a:t>
            </a:r>
            <a:r>
              <a:rPr lang="en-US" b="1" i="1" dirty="0" smtClean="0"/>
              <a:t>ALL</a:t>
            </a:r>
            <a:r>
              <a:rPr lang="en-US" dirty="0" smtClean="0"/>
              <a:t> costs</a:t>
            </a:r>
          </a:p>
          <a:p>
            <a:pPr lvl="2"/>
            <a:r>
              <a:rPr lang="en-US" dirty="0" smtClean="0"/>
              <a:t>Get good estimates (relative? </a:t>
            </a:r>
            <a:r>
              <a:rPr lang="en-US" dirty="0"/>
              <a:t>a</a:t>
            </a:r>
            <a:r>
              <a:rPr lang="en-US" dirty="0" smtClean="0"/>
              <a:t>bsolute?)</a:t>
            </a:r>
            <a:endParaRPr lang="en-US" dirty="0" smtClean="0"/>
          </a:p>
          <a:p>
            <a:pPr lvl="1"/>
            <a:r>
              <a:rPr lang="en-US" dirty="0" smtClean="0"/>
              <a:t>Flood frequency curves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Basic asset data</a:t>
            </a:r>
          </a:p>
          <a:p>
            <a:pPr lvl="2"/>
            <a:r>
              <a:rPr lang="en-US" dirty="0" smtClean="0"/>
              <a:t>Size (capacity)</a:t>
            </a:r>
          </a:p>
          <a:p>
            <a:pPr lvl="2"/>
            <a:r>
              <a:rPr lang="en-US" dirty="0" smtClean="0"/>
              <a:t>Elevations</a:t>
            </a:r>
          </a:p>
          <a:p>
            <a:pPr lvl="1"/>
            <a:r>
              <a:rPr lang="en-US" dirty="0" smtClean="0"/>
              <a:t>Real construction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Screen for vulnerable, at-risk assets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Application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81312" cy="178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9826"/>
            <a:ext cx="3228975" cy="26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4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25146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As a famous climate scientist once said …</a:t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The future </a:t>
            </a:r>
            <a:r>
              <a:rPr lang="en-US" b="1" dirty="0" err="1" smtClean="0">
                <a:solidFill>
                  <a:schemeClr val="tx1"/>
                </a:solidFill>
              </a:rPr>
              <a:t>ain’t</a:t>
            </a:r>
            <a:r>
              <a:rPr lang="en-US" b="1" dirty="0" smtClean="0">
                <a:solidFill>
                  <a:schemeClr val="tx1"/>
                </a:solidFill>
              </a:rPr>
              <a:t> what it used to be.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64864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08333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Assets:</a:t>
            </a:r>
          </a:p>
          <a:p>
            <a:pPr lvl="1"/>
            <a:r>
              <a:rPr lang="en-US" dirty="0" smtClean="0"/>
              <a:t>Thousands of bridges (span S &gt; = 10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Thousands of large culverts (5 &lt;= S &lt; 10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Many thousands of cross-culverts (S &lt; 5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Exposures:</a:t>
            </a:r>
          </a:p>
          <a:p>
            <a:pPr lvl="1"/>
            <a:r>
              <a:rPr lang="en-US" dirty="0" smtClean="0"/>
              <a:t>Coastal:  seal-level rise (SLR)</a:t>
            </a:r>
          </a:p>
          <a:p>
            <a:pPr lvl="1"/>
            <a:r>
              <a:rPr lang="en-US" dirty="0" smtClean="0"/>
              <a:t>Inland:  riverine runoff peak flow events</a:t>
            </a:r>
          </a:p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Individual assets</a:t>
            </a:r>
          </a:p>
          <a:p>
            <a:pPr lvl="1"/>
            <a:r>
              <a:rPr lang="en-US" dirty="0" smtClean="0"/>
              <a:t>Corridor reconstruction</a:t>
            </a:r>
          </a:p>
          <a:p>
            <a:r>
              <a:rPr lang="en-US" dirty="0" smtClean="0"/>
              <a:t>Design Life of New Structures</a:t>
            </a:r>
          </a:p>
          <a:p>
            <a:pPr lvl="1"/>
            <a:r>
              <a:rPr lang="en-US" dirty="0" smtClean="0"/>
              <a:t>100 YRS +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DOT Challenges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Hydraulic Structures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814733" cy="4221163"/>
          </a:xfrm>
        </p:spPr>
        <p:txBody>
          <a:bodyPr/>
          <a:lstStyle/>
          <a:p>
            <a:r>
              <a:rPr lang="en-US" dirty="0" smtClean="0"/>
              <a:t>Bridges:  they are generally big, climate change not a worry</a:t>
            </a:r>
          </a:p>
          <a:p>
            <a:r>
              <a:rPr lang="en-US" dirty="0" smtClean="0"/>
              <a:t>Culverts:  existing structures tend to be undersized by current standard</a:t>
            </a:r>
          </a:p>
          <a:p>
            <a:r>
              <a:rPr lang="en-US" dirty="0" smtClean="0"/>
              <a:t>Sea Level Rise:  </a:t>
            </a:r>
            <a:r>
              <a:rPr lang="en-US" dirty="0" smtClean="0"/>
              <a:t>elevation </a:t>
            </a:r>
            <a:r>
              <a:rPr lang="en-US" dirty="0" smtClean="0"/>
              <a:t>is the issue, not capacity</a:t>
            </a:r>
          </a:p>
          <a:p>
            <a:r>
              <a:rPr lang="en-US" dirty="0" smtClean="0"/>
              <a:t>Inland Peak Flows:  asset capacity is the primary issue</a:t>
            </a:r>
          </a:p>
          <a:p>
            <a:r>
              <a:rPr lang="en-US" dirty="0" smtClean="0"/>
              <a:t>Asset Replacement:</a:t>
            </a:r>
          </a:p>
          <a:p>
            <a:pPr lvl="1"/>
            <a:r>
              <a:rPr lang="en-US" dirty="0" smtClean="0"/>
              <a:t>Due to poor condition or </a:t>
            </a:r>
            <a:r>
              <a:rPr lang="en-US" dirty="0" smtClean="0"/>
              <a:t>chronic </a:t>
            </a:r>
            <a:r>
              <a:rPr lang="en-US" dirty="0" err="1" smtClean="0"/>
              <a:t>hydrologoc</a:t>
            </a:r>
            <a:r>
              <a:rPr lang="en-US" dirty="0" smtClean="0"/>
              <a:t>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Not according to some </a:t>
            </a:r>
            <a:r>
              <a:rPr lang="en-US" i="1" dirty="0" smtClean="0"/>
              <a:t>prediction</a:t>
            </a:r>
            <a:r>
              <a:rPr lang="en-US" dirty="0" smtClean="0"/>
              <a:t> of future failure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Very Simplistic </a:t>
            </a:r>
            <a:r>
              <a:rPr lang="en-US" i="1" dirty="0" smtClean="0"/>
              <a:t>Starting</a:t>
            </a:r>
            <a:r>
              <a:rPr lang="en-US" dirty="0" smtClean="0"/>
              <a:t>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r>
              <a:rPr lang="en-US" dirty="0" smtClean="0"/>
              <a:t>Data &amp; Engineering Methods</a:t>
            </a:r>
          </a:p>
          <a:p>
            <a:pPr lvl="1"/>
            <a:r>
              <a:rPr lang="en-US" dirty="0" smtClean="0"/>
              <a:t>Cooperative projects with </a:t>
            </a:r>
            <a:r>
              <a:rPr lang="en-US" dirty="0" smtClean="0"/>
              <a:t>USGS</a:t>
            </a:r>
          </a:p>
          <a:p>
            <a:pPr lvl="1"/>
            <a:r>
              <a:rPr lang="en-US" dirty="0" smtClean="0"/>
              <a:t>Internal design policy</a:t>
            </a:r>
            <a:endParaRPr lang="en-US" dirty="0" smtClean="0"/>
          </a:p>
          <a:p>
            <a:r>
              <a:rPr lang="en-US" dirty="0" smtClean="0"/>
              <a:t>Planning, Research &amp; Pilot Studies</a:t>
            </a:r>
          </a:p>
          <a:p>
            <a:pPr lvl="1"/>
            <a:r>
              <a:rPr lang="en-US" dirty="0" smtClean="0"/>
              <a:t>FHWA sponsorship</a:t>
            </a:r>
          </a:p>
          <a:p>
            <a:pPr lvl="1"/>
            <a:r>
              <a:rPr lang="en-US" dirty="0" smtClean="0"/>
              <a:t>Catalysis &amp; GEI projects (Sam </a:t>
            </a:r>
            <a:r>
              <a:rPr lang="en-US" dirty="0" smtClean="0"/>
              <a:t>Merrill &amp; collaborators)</a:t>
            </a:r>
            <a:endParaRPr lang="en-US" dirty="0" smtClean="0"/>
          </a:p>
          <a:p>
            <a:pPr lvl="1"/>
            <a:r>
              <a:rPr lang="en-US" dirty="0" smtClean="0"/>
              <a:t>Decision Support Tool for Enhanced Early Project </a:t>
            </a:r>
            <a:r>
              <a:rPr lang="en-US" dirty="0"/>
              <a:t>S</a:t>
            </a:r>
            <a:r>
              <a:rPr lang="en-US" dirty="0" smtClean="0"/>
              <a:t>coping and Program / Project Risk </a:t>
            </a:r>
            <a:r>
              <a:rPr lang="en-US" dirty="0"/>
              <a:t>I</a:t>
            </a:r>
            <a:r>
              <a:rPr lang="en-US" dirty="0" smtClean="0"/>
              <a:t>dentification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MaineDOT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7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Change to MaineDOT</a:t>
            </a:r>
            <a:br>
              <a:rPr lang="en-US" dirty="0" smtClean="0"/>
            </a:br>
            <a:r>
              <a:rPr lang="en-US" dirty="0" smtClean="0"/>
              <a:t>Culvert Design Standard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2426208"/>
          </a:xfrm>
        </p:spPr>
        <p:txBody>
          <a:bodyPr>
            <a:normAutofit/>
          </a:bodyPr>
          <a:lstStyle/>
          <a:p>
            <a:r>
              <a:rPr lang="en-US" dirty="0" smtClean="0"/>
              <a:t>Cross Culverts (S &lt; 5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Design Flow Q</a:t>
            </a:r>
            <a:r>
              <a:rPr lang="en-US" baseline="-25000" dirty="0" smtClean="0"/>
              <a:t>50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Allowable Headwater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w</a:t>
            </a:r>
            <a:r>
              <a:rPr lang="en-US" dirty="0" smtClean="0"/>
              <a:t>/D &lt;= 1.5</a:t>
            </a:r>
          </a:p>
          <a:p>
            <a:pPr lvl="1"/>
            <a:r>
              <a:rPr lang="en-US" i="1" dirty="0" smtClean="0"/>
              <a:t>(former standard for </a:t>
            </a:r>
            <a:r>
              <a:rPr lang="en-US" i="1" u="sng" dirty="0" smtClean="0"/>
              <a:t>all</a:t>
            </a:r>
            <a:r>
              <a:rPr lang="en-US" i="1" dirty="0" smtClean="0"/>
              <a:t> culverts)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89248" cy="227380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Large Culverts (5 </a:t>
            </a:r>
            <a:r>
              <a:rPr lang="en-US" sz="2600" u="sng" dirty="0" smtClean="0"/>
              <a:t>&lt;</a:t>
            </a:r>
            <a:r>
              <a:rPr lang="en-US" sz="2600" dirty="0" smtClean="0"/>
              <a:t> S &lt; 10)</a:t>
            </a:r>
          </a:p>
          <a:p>
            <a:pPr lvl="1"/>
            <a:r>
              <a:rPr lang="en-US" sz="2600" dirty="0" smtClean="0"/>
              <a:t>Design Flow Q</a:t>
            </a:r>
            <a:r>
              <a:rPr lang="en-US" sz="2600" baseline="-25000" dirty="0" smtClean="0"/>
              <a:t>100</a:t>
            </a:r>
            <a:r>
              <a:rPr lang="en-US" sz="2600" dirty="0" smtClean="0"/>
              <a:t> </a:t>
            </a:r>
          </a:p>
          <a:p>
            <a:pPr lvl="2"/>
            <a:r>
              <a:rPr lang="en-US" dirty="0" smtClean="0"/>
              <a:t>Q</a:t>
            </a:r>
            <a:r>
              <a:rPr lang="en-US" baseline="-25000" dirty="0" smtClean="0"/>
              <a:t>100 </a:t>
            </a:r>
            <a:r>
              <a:rPr lang="en-US" dirty="0" smtClean="0"/>
              <a:t> 20% &gt;  Q</a:t>
            </a:r>
            <a:r>
              <a:rPr lang="en-US" baseline="-25000" dirty="0" smtClean="0"/>
              <a:t>50</a:t>
            </a:r>
            <a:r>
              <a:rPr lang="en-US" dirty="0" smtClean="0"/>
              <a:t> </a:t>
            </a:r>
          </a:p>
          <a:p>
            <a:pPr lvl="1"/>
            <a:r>
              <a:rPr lang="en-US" sz="2600" dirty="0"/>
              <a:t>Allowable Headwater </a:t>
            </a:r>
            <a:r>
              <a:rPr lang="en-US" sz="2600" dirty="0" err="1"/>
              <a:t>H</a:t>
            </a:r>
            <a:r>
              <a:rPr lang="en-US" sz="2600" baseline="-25000" dirty="0" err="1"/>
              <a:t>w</a:t>
            </a:r>
            <a:r>
              <a:rPr lang="en-US" sz="2600" dirty="0"/>
              <a:t>/D &lt;= </a:t>
            </a:r>
            <a:r>
              <a:rPr lang="en-US" sz="2600" dirty="0" smtClean="0"/>
              <a:t>1</a:t>
            </a:r>
          </a:p>
          <a:p>
            <a:pPr lvl="1"/>
            <a:r>
              <a:rPr lang="en-US" sz="2600" b="1" i="1" dirty="0" smtClean="0"/>
              <a:t>Result: bigger structures</a:t>
            </a:r>
            <a:endParaRPr lang="en-US" sz="2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- Complemented by environmental “</a:t>
            </a:r>
            <a:r>
              <a:rPr lang="en-US" sz="2000" i="1" dirty="0" err="1" smtClean="0">
                <a:solidFill>
                  <a:schemeClr val="tx2"/>
                </a:solidFill>
              </a:rPr>
              <a:t>bankfull</a:t>
            </a:r>
            <a:r>
              <a:rPr lang="en-US" sz="2000" i="1" dirty="0" smtClean="0">
                <a:solidFill>
                  <a:schemeClr val="tx2"/>
                </a:solidFill>
              </a:rPr>
              <a:t> sizing” for fish passage. 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- Protection against Q</a:t>
            </a:r>
            <a:r>
              <a:rPr lang="en-US" sz="2000" i="1" baseline="-25000" dirty="0" smtClean="0">
                <a:solidFill>
                  <a:schemeClr val="tx2"/>
                </a:solidFill>
              </a:rPr>
              <a:t>100</a:t>
            </a:r>
            <a:r>
              <a:rPr lang="en-US" sz="2000" i="1" dirty="0" smtClean="0">
                <a:solidFill>
                  <a:schemeClr val="tx2"/>
                </a:solidFill>
              </a:rPr>
              <a:t>++ .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- Relatively few culverts on “real streams” sized purely for hydraulic capacity.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828800"/>
            <a:ext cx="8534399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Enhanced protection of assets</a:t>
            </a:r>
          </a:p>
          <a:p>
            <a:pPr lvl="1"/>
            <a:r>
              <a:rPr lang="en-US" dirty="0" smtClean="0"/>
              <a:t>Protection against increased flows due to climate change</a:t>
            </a:r>
          </a:p>
          <a:p>
            <a:pPr lvl="1"/>
            <a:r>
              <a:rPr lang="en-US" dirty="0" smtClean="0"/>
              <a:t>Design for Q</a:t>
            </a:r>
            <a:r>
              <a:rPr lang="en-US" baseline="-25000" dirty="0" smtClean="0"/>
              <a:t>100</a:t>
            </a:r>
            <a:r>
              <a:rPr lang="en-US" dirty="0" smtClean="0"/>
              <a:t> now, get Q</a:t>
            </a:r>
            <a:r>
              <a:rPr lang="en-US" baseline="-25000" dirty="0" smtClean="0"/>
              <a:t>50</a:t>
            </a:r>
            <a:r>
              <a:rPr lang="en-US" dirty="0" smtClean="0"/>
              <a:t> protection 50 – 100 </a:t>
            </a:r>
            <a:r>
              <a:rPr lang="en-US" dirty="0" err="1" smtClean="0"/>
              <a:t>yrs</a:t>
            </a:r>
            <a:r>
              <a:rPr lang="en-US" dirty="0" smtClean="0"/>
              <a:t> from now</a:t>
            </a:r>
          </a:p>
          <a:p>
            <a:r>
              <a:rPr lang="en-US" dirty="0" smtClean="0"/>
              <a:t>Most useful, biggest impact on “production work”</a:t>
            </a:r>
          </a:p>
          <a:p>
            <a:pPr lvl="1"/>
            <a:r>
              <a:rPr lang="en-US" dirty="0" smtClean="0"/>
              <a:t>Smaller structures, routine </a:t>
            </a:r>
            <a:r>
              <a:rPr lang="en-US" dirty="0" smtClean="0"/>
              <a:t>work – lots of them!</a:t>
            </a:r>
            <a:endParaRPr lang="en-US" dirty="0" smtClean="0"/>
          </a:p>
          <a:p>
            <a:r>
              <a:rPr lang="en-US" dirty="0" smtClean="0"/>
              <a:t>Improved fish passage</a:t>
            </a:r>
          </a:p>
          <a:p>
            <a:pPr lvl="1"/>
            <a:r>
              <a:rPr lang="en-US" dirty="0" smtClean="0"/>
              <a:t>Reducing &amp; eliminating undersized culverts</a:t>
            </a:r>
          </a:p>
          <a:p>
            <a:r>
              <a:rPr lang="en-US" dirty="0" smtClean="0"/>
              <a:t>“We’re doing something!”</a:t>
            </a:r>
          </a:p>
          <a:p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 smtClean="0"/>
              <a:t>than </a:t>
            </a:r>
            <a:r>
              <a:rPr lang="en-US" dirty="0" smtClean="0"/>
              <a:t>interim </a:t>
            </a:r>
            <a:r>
              <a:rPr lang="en-US" dirty="0" smtClean="0"/>
              <a:t>standard – </a:t>
            </a:r>
            <a:r>
              <a:rPr lang="en-US" dirty="0" smtClean="0"/>
              <a:t>strong </a:t>
            </a:r>
            <a:r>
              <a:rPr lang="en-US" dirty="0" smtClean="0"/>
              <a:t>first step - but not </a:t>
            </a:r>
            <a:r>
              <a:rPr lang="en-US" dirty="0" smtClean="0"/>
              <a:t> </a:t>
            </a:r>
            <a:r>
              <a:rPr lang="en-US" dirty="0" smtClean="0"/>
              <a:t>final story</a:t>
            </a:r>
          </a:p>
          <a:p>
            <a:pPr lvl="1"/>
            <a:r>
              <a:rPr lang="en-US" dirty="0" smtClean="0"/>
              <a:t>Ideally – still need to capture future </a:t>
            </a:r>
            <a:r>
              <a:rPr lang="en-US" dirty="0" smtClean="0"/>
              <a:t>climate expectations</a:t>
            </a:r>
          </a:p>
          <a:p>
            <a:pPr lvl="2"/>
            <a:r>
              <a:rPr lang="en-US" dirty="0" smtClean="0"/>
              <a:t>Which change scenario plays out?</a:t>
            </a:r>
          </a:p>
          <a:p>
            <a:pPr lvl="2"/>
            <a:r>
              <a:rPr lang="en-US" dirty="0" smtClean="0"/>
              <a:t>Uncertainty in predictions within that scenario</a:t>
            </a:r>
            <a:endParaRPr lang="en-US" dirty="0" smtClean="0"/>
          </a:p>
          <a:p>
            <a:pPr lvl="1"/>
            <a:r>
              <a:rPr lang="en-US" dirty="0" smtClean="0"/>
              <a:t>Address MaineDOT </a:t>
            </a:r>
            <a:r>
              <a:rPr lang="en-US" i="1" dirty="0" smtClean="0"/>
              <a:t>system</a:t>
            </a:r>
            <a:r>
              <a:rPr lang="en-US" dirty="0" smtClean="0"/>
              <a:t> in some fashion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New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Total DOT asset base too big for meaningful assessment</a:t>
            </a:r>
          </a:p>
          <a:p>
            <a:pPr lvl="1"/>
            <a:r>
              <a:rPr lang="en-US" dirty="0" smtClean="0"/>
              <a:t>Break it up into digestible portions</a:t>
            </a:r>
          </a:p>
          <a:p>
            <a:pPr lvl="1"/>
            <a:r>
              <a:rPr lang="en-US" dirty="0" smtClean="0"/>
              <a:t>Corridors</a:t>
            </a:r>
          </a:p>
          <a:p>
            <a:pPr lvl="1"/>
            <a:r>
              <a:rPr lang="en-US" dirty="0" smtClean="0"/>
              <a:t>Vulnerable geographic settings</a:t>
            </a:r>
          </a:p>
          <a:p>
            <a:pPr lvl="1"/>
            <a:r>
              <a:rPr lang="en-US" dirty="0" smtClean="0"/>
              <a:t>Leverage local experience and staff knowledge</a:t>
            </a:r>
          </a:p>
          <a:p>
            <a:pPr lvl="2"/>
            <a:r>
              <a:rPr lang="en-US" dirty="0" smtClean="0"/>
              <a:t>Efficient, effective screening</a:t>
            </a:r>
          </a:p>
          <a:p>
            <a:r>
              <a:rPr lang="en-US" dirty="0" smtClean="0"/>
              <a:t>Risk-Based </a:t>
            </a:r>
            <a:r>
              <a:rPr lang="en-US" dirty="0" smtClean="0"/>
              <a:t>Design </a:t>
            </a:r>
            <a:r>
              <a:rPr lang="en-US" sz="2000" i="1" dirty="0" smtClean="0"/>
              <a:t>(vs current Frequency-Based Design)</a:t>
            </a:r>
          </a:p>
          <a:p>
            <a:pPr lvl="1"/>
            <a:r>
              <a:rPr lang="en-US" sz="1800" b="1" i="1" dirty="0" smtClean="0"/>
              <a:t>Goal:  Balance </a:t>
            </a:r>
            <a:r>
              <a:rPr lang="en-US" sz="1800" b="1" i="1" dirty="0" err="1" smtClean="0"/>
              <a:t>Underdesign</a:t>
            </a:r>
            <a:r>
              <a:rPr lang="en-US" sz="1800" b="1" i="1" dirty="0" smtClean="0"/>
              <a:t> against Overdesign in a Rational Manner</a:t>
            </a:r>
            <a:endParaRPr lang="en-US" sz="1800" b="1" i="1" dirty="0" smtClean="0"/>
          </a:p>
          <a:p>
            <a:pPr lvl="1"/>
            <a:r>
              <a:rPr lang="en-US" dirty="0" smtClean="0"/>
              <a:t>Minimize total expected project cost over asset lifetime</a:t>
            </a:r>
          </a:p>
          <a:p>
            <a:pPr lvl="1"/>
            <a:r>
              <a:rPr lang="en-US" dirty="0" smtClean="0"/>
              <a:t>Challenges &amp; Limitations:</a:t>
            </a:r>
          </a:p>
          <a:p>
            <a:pPr lvl="2"/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Models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27103"/>
              </p:ext>
            </p:extLst>
          </p:nvPr>
        </p:nvGraphicFramePr>
        <p:xfrm>
          <a:off x="135877" y="1261987"/>
          <a:ext cx="6112523" cy="39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4" imgW="9326555" imgH="6034682" progId="AcroExch.Document.11">
                  <p:embed/>
                </p:oleObj>
              </mc:Choice>
              <mc:Fallback>
                <p:oleObj name="Acrobat Document" r:id="rId4" imgW="9326555" imgH="603468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877" y="1261987"/>
                        <a:ext cx="6112523" cy="391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67704"/>
              </p:ext>
            </p:extLst>
          </p:nvPr>
        </p:nvGraphicFramePr>
        <p:xfrm>
          <a:off x="4961335" y="1905000"/>
          <a:ext cx="4182665" cy="496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6" imgW="6034734" imgH="9326624" progId="AcroExch.Document.11">
                  <p:embed/>
                </p:oleObj>
              </mc:Choice>
              <mc:Fallback>
                <p:oleObj name="Acrobat Document" r:id="rId6" imgW="6034734" imgH="932662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1335" y="1905000"/>
                        <a:ext cx="4182665" cy="4961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5028387"/>
            <a:ext cx="2964355" cy="61041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0" dirty="0">
                <a:latin typeface="+mn-lt"/>
              </a:rPr>
              <a:t>Route </a:t>
            </a:r>
            <a:r>
              <a:rPr lang="en-US" sz="2000" i="0" dirty="0" smtClean="0">
                <a:latin typeface="+mn-lt"/>
              </a:rPr>
              <a:t>2 - Mercer</a:t>
            </a:r>
            <a:endParaRPr lang="en-US" sz="2000" i="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37230" y="6096000"/>
            <a:ext cx="3153970" cy="61041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000" b="1"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i="0" dirty="0"/>
              <a:t>Route 4 - </a:t>
            </a:r>
            <a:r>
              <a:rPr lang="en-US" b="0" i="0" dirty="0" err="1"/>
              <a:t>Berwicks</a:t>
            </a:r>
            <a:endParaRPr lang="en-US" b="0" i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z="2800" dirty="0" smtClean="0"/>
              <a:t>Corridor Selections</a:t>
            </a:r>
            <a:endParaRPr lang="en-US" sz="28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657617"/>
            <a:ext cx="24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Courtesy of Sam Merrill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</TotalTime>
  <Words>655</Words>
  <Application>Microsoft Office PowerPoint</Application>
  <PresentationFormat>On-screen Show (4:3)</PresentationFormat>
  <Paragraphs>119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Waveform</vt:lpstr>
      <vt:lpstr>Acrobat Document</vt:lpstr>
      <vt:lpstr>Successful Approaches to Change: MaineDOT’s Experience  Charles Hebson MaineDOT / Environmental Office 16 State House Station Augusta ME 04333-0016</vt:lpstr>
      <vt:lpstr>As a famous climate scientist once said … The future ain’t what it used to be. </vt:lpstr>
      <vt:lpstr>Some DOT Challenges Hydraulic Structures</vt:lpstr>
      <vt:lpstr>Some Very Simplistic Starting Assumptions</vt:lpstr>
      <vt:lpstr>MaineDOT Efforts</vt:lpstr>
      <vt:lpstr>Major Change to MaineDOT Culvert Design Standard</vt:lpstr>
      <vt:lpstr>Benefits of New Standard</vt:lpstr>
      <vt:lpstr>Some Ideas</vt:lpstr>
      <vt:lpstr>Corridor Selections</vt:lpstr>
      <vt:lpstr>PowerPoint Presentation</vt:lpstr>
      <vt:lpstr>Depth Damage Functions for Each Candidate Structure</vt:lpstr>
      <vt:lpstr>Transformation of Hydrologic Probabilities to Damage Probabilities</vt:lpstr>
      <vt:lpstr>PowerPoint Presentation</vt:lpstr>
      <vt:lpstr>Culvert Performance Curve Flow – Depth Function</vt:lpstr>
      <vt:lpstr>Transform the Flow PDF to a Depth PDF</vt:lpstr>
      <vt:lpstr>Transform Depth PDF to Damage PDF</vt:lpstr>
      <vt:lpstr>Challenges to Application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Hebson, Charles</dc:creator>
  <cp:lastModifiedBy>Hebson, Charles</cp:lastModifiedBy>
  <cp:revision>30</cp:revision>
  <dcterms:created xsi:type="dcterms:W3CDTF">2015-10-12T23:33:09Z</dcterms:created>
  <dcterms:modified xsi:type="dcterms:W3CDTF">2015-10-13T10:41:59Z</dcterms:modified>
</cp:coreProperties>
</file>