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5" r:id="rId2"/>
    <p:sldId id="296" r:id="rId3"/>
    <p:sldId id="282" r:id="rId4"/>
    <p:sldId id="294" r:id="rId5"/>
    <p:sldId id="283" r:id="rId6"/>
    <p:sldId id="287" r:id="rId7"/>
    <p:sldId id="277" r:id="rId8"/>
    <p:sldId id="278" r:id="rId9"/>
    <p:sldId id="266" r:id="rId10"/>
    <p:sldId id="289" r:id="rId11"/>
    <p:sldId id="292" r:id="rId12"/>
    <p:sldId id="288" r:id="rId13"/>
    <p:sldId id="280" r:id="rId14"/>
    <p:sldId id="276" r:id="rId15"/>
    <p:sldId id="285" r:id="rId16"/>
    <p:sldId id="291" r:id="rId17"/>
    <p:sldId id="272" r:id="rId18"/>
    <p:sldId id="275"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4652" autoAdjust="0"/>
  </p:normalViewPr>
  <p:slideViewPr>
    <p:cSldViewPr snapToObjects="1">
      <p:cViewPr varScale="1">
        <p:scale>
          <a:sx n="87" d="100"/>
          <a:sy n="87" d="100"/>
        </p:scale>
        <p:origin x="10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56D69-2AB5-2A40-9728-5DA20A1A1761}" type="datetimeFigureOut">
              <a:rPr lang="en-US" smtClean="0"/>
              <a:pPr/>
              <a:t>10/23/2015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3827B-1E6E-3D44-BD95-7F8B62A08A3F}" type="slidenum">
              <a:rPr lang="en-US" smtClean="0"/>
              <a:pPr/>
              <a:t>‹#›</a:t>
            </a:fld>
            <a:endParaRPr lang="en-US"/>
          </a:p>
        </p:txBody>
      </p:sp>
    </p:spTree>
    <p:extLst>
      <p:ext uri="{BB962C8B-B14F-4D97-AF65-F5344CB8AC3E}">
        <p14:creationId xmlns:p14="http://schemas.microsoft.com/office/powerpoint/2010/main" val="22030136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9D0FF-2A24-E549-A048-EADD8EC841BA}" type="slidenum">
              <a:rPr lang="en-US"/>
              <a:pPr/>
              <a:t>3</a:t>
            </a:fld>
            <a:endParaRPr lang="en-US"/>
          </a:p>
        </p:txBody>
      </p:sp>
      <p:sp>
        <p:nvSpPr>
          <p:cNvPr id="28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0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7297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62123B4-BC4B-3047-ACBD-D19BF4342A32}" type="slidenum">
              <a:rPr lang="en-US">
                <a:latin typeface="Arial" pitchFamily="-109" charset="0"/>
              </a:rPr>
              <a:pPr/>
              <a:t>8</a:t>
            </a:fld>
            <a:endParaRPr lang="en-US">
              <a:latin typeface="Arial" pitchFamily="-109"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78954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9D0FF-2A24-E549-A048-EADD8EC841BA}" type="slidenum">
              <a:rPr lang="en-US"/>
              <a:pPr/>
              <a:t>10</a:t>
            </a:fld>
            <a:endParaRPr lang="en-US"/>
          </a:p>
        </p:txBody>
      </p:sp>
      <p:sp>
        <p:nvSpPr>
          <p:cNvPr id="28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0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4522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03827B-1E6E-3D44-BD95-7F8B62A08A3F}" type="slidenum">
              <a:rPr lang="en-US" smtClean="0"/>
              <a:pPr/>
              <a:t>14</a:t>
            </a:fld>
            <a:endParaRPr lang="en-US"/>
          </a:p>
        </p:txBody>
      </p:sp>
    </p:spTree>
    <p:extLst>
      <p:ext uri="{BB962C8B-B14F-4D97-AF65-F5344CB8AC3E}">
        <p14:creationId xmlns:p14="http://schemas.microsoft.com/office/powerpoint/2010/main" val="117256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42E75-D3D5-6745-B7BA-D183D21BC104}"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5671D-3D0E-AF4E-987B-72EFC97378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42E75-D3D5-6745-B7BA-D183D21BC104}" type="datetimeFigureOut">
              <a:rPr lang="en-US" smtClean="0"/>
              <a:pPr/>
              <a:t>10/23/2015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5671D-3D0E-AF4E-987B-72EFC97378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mag.org/search?author1=J.+J.+Duda&amp;sortspec=date&amp;submit=Submit" TargetMode="External"/><Relationship Id="rId2" Type="http://schemas.openxmlformats.org/officeDocument/2006/relationships/hyperlink" Target="http://www.sciencemag.org/search?author1=J.+E.+O'Connor&amp;sortspec=date&amp;submit=Submit"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hyperlink" Target="mailto:oconnor@usgs.gov" TargetMode="External"/><Relationship Id="rId4" Type="http://schemas.openxmlformats.org/officeDocument/2006/relationships/hyperlink" Target="http://www.sciencemag.org/search?author1=G.+E.+Grant&amp;sortspec=date&amp;submit=Submit"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718" y="152400"/>
            <a:ext cx="7772400" cy="1754327"/>
          </a:xfrm>
          <a:prstGeom prst="rect">
            <a:avLst/>
          </a:prstGeom>
          <a:noFill/>
        </p:spPr>
        <p:txBody>
          <a:bodyPr wrap="square" rtlCol="0">
            <a:spAutoFit/>
          </a:bodyPr>
          <a:lstStyle/>
          <a:p>
            <a:endParaRPr lang="en-US" sz="3600" dirty="0" smtClean="0">
              <a:latin typeface="Times New Roman"/>
              <a:cs typeface="Times New Roman"/>
            </a:endParaRPr>
          </a:p>
          <a:p>
            <a:endParaRPr lang="en-US" sz="3600" dirty="0">
              <a:latin typeface="Times New Roman"/>
              <a:cs typeface="Times New Roman"/>
            </a:endParaRPr>
          </a:p>
          <a:p>
            <a:endParaRPr lang="en-US" sz="3600" dirty="0">
              <a:latin typeface="Times New Roman"/>
              <a:cs typeface="Times New Roman"/>
            </a:endParaRPr>
          </a:p>
        </p:txBody>
      </p:sp>
      <p:pic>
        <p:nvPicPr>
          <p:cNvPr id="3" name="Picture 2" descr="osprey by rigg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951" y="1335107"/>
            <a:ext cx="5265048" cy="3839098"/>
          </a:xfrm>
          <a:prstGeom prst="rect">
            <a:avLst/>
          </a:prstGeom>
        </p:spPr>
      </p:pic>
      <p:sp>
        <p:nvSpPr>
          <p:cNvPr id="4" name="TextBox 3"/>
          <p:cNvSpPr txBox="1"/>
          <p:nvPr/>
        </p:nvSpPr>
        <p:spPr>
          <a:xfrm>
            <a:off x="830951" y="354965"/>
            <a:ext cx="4807849" cy="954107"/>
          </a:xfrm>
          <a:prstGeom prst="rect">
            <a:avLst/>
          </a:prstGeom>
          <a:noFill/>
        </p:spPr>
        <p:txBody>
          <a:bodyPr wrap="square" rtlCol="0">
            <a:spAutoFit/>
          </a:bodyPr>
          <a:lstStyle/>
          <a:p>
            <a:r>
              <a:rPr lang="en-US" sz="2800" b="1" dirty="0">
                <a:latin typeface="Times New Roman"/>
                <a:cs typeface="Times New Roman"/>
              </a:rPr>
              <a:t>CBEP State of the Bay </a:t>
            </a:r>
            <a:r>
              <a:rPr lang="en-US" sz="2800" b="1" dirty="0" smtClean="0">
                <a:latin typeface="Times New Roman"/>
                <a:cs typeface="Times New Roman"/>
              </a:rPr>
              <a:t>2015</a:t>
            </a:r>
            <a:endParaRPr lang="en-US" sz="2800" b="1" dirty="0">
              <a:latin typeface="Times New Roman"/>
              <a:cs typeface="Times New Roman"/>
            </a:endParaRPr>
          </a:p>
          <a:p>
            <a:r>
              <a:rPr lang="en-US" sz="2800" b="1" dirty="0">
                <a:latin typeface="Times New Roman"/>
                <a:cs typeface="Times New Roman"/>
              </a:rPr>
              <a:t>Habitat Resilience: Dams</a:t>
            </a:r>
          </a:p>
        </p:txBody>
      </p:sp>
      <p:sp>
        <p:nvSpPr>
          <p:cNvPr id="5" name="TextBox 4"/>
          <p:cNvSpPr txBox="1"/>
          <p:nvPr/>
        </p:nvSpPr>
        <p:spPr>
          <a:xfrm>
            <a:off x="830950" y="5072896"/>
            <a:ext cx="6546927" cy="1200329"/>
          </a:xfrm>
          <a:prstGeom prst="rect">
            <a:avLst/>
          </a:prstGeom>
          <a:noFill/>
        </p:spPr>
        <p:txBody>
          <a:bodyPr wrap="square" rtlCol="0">
            <a:spAutoFit/>
          </a:bodyPr>
          <a:lstStyle/>
          <a:p>
            <a:r>
              <a:rPr lang="en-US" sz="3600" b="1" dirty="0" smtClean="0">
                <a:latin typeface="Times New Roman"/>
                <a:cs typeface="Times New Roman"/>
              </a:rPr>
              <a:t>The </a:t>
            </a:r>
            <a:r>
              <a:rPr lang="en-US" sz="3600" b="1" dirty="0">
                <a:latin typeface="Times New Roman"/>
                <a:cs typeface="Times New Roman"/>
              </a:rPr>
              <a:t>Past, </a:t>
            </a:r>
            <a:r>
              <a:rPr lang="en-US" sz="3600" b="1" dirty="0" smtClean="0">
                <a:latin typeface="Times New Roman"/>
                <a:cs typeface="Times New Roman"/>
              </a:rPr>
              <a:t>the </a:t>
            </a:r>
            <a:r>
              <a:rPr lang="en-US" sz="3600" b="1" dirty="0">
                <a:latin typeface="Times New Roman"/>
                <a:cs typeface="Times New Roman"/>
              </a:rPr>
              <a:t>Future </a:t>
            </a:r>
            <a:r>
              <a:rPr lang="en-US" sz="3600" b="1" dirty="0" smtClean="0">
                <a:latin typeface="Times New Roman"/>
                <a:cs typeface="Times New Roman"/>
              </a:rPr>
              <a:t>and </a:t>
            </a:r>
            <a:r>
              <a:rPr lang="en-US" sz="3600" b="1" dirty="0">
                <a:latin typeface="Times New Roman"/>
                <a:cs typeface="Times New Roman"/>
              </a:rPr>
              <a:t>Everything </a:t>
            </a:r>
            <a:r>
              <a:rPr lang="en-US" sz="3600" b="1" dirty="0" smtClean="0">
                <a:latin typeface="Times New Roman"/>
                <a:cs typeface="Times New Roman"/>
              </a:rPr>
              <a:t>In-between</a:t>
            </a:r>
            <a:endParaRPr lang="en-US" sz="3600" b="1" dirty="0">
              <a:latin typeface="Times New Roman"/>
              <a:cs typeface="Times New Roman"/>
            </a:endParaRPr>
          </a:p>
        </p:txBody>
      </p:sp>
      <p:pic>
        <p:nvPicPr>
          <p:cNvPr id="6" name="Picture 13" descr="M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9431" y="1143000"/>
            <a:ext cx="2068235" cy="4267200"/>
          </a:xfrm>
          <a:prstGeom prst="rect">
            <a:avLst/>
          </a:prstGeom>
          <a:noFill/>
          <a:ln w="9525">
            <a:noFill/>
            <a:miter lim="800000"/>
            <a:headEnd/>
            <a:tailEnd/>
          </a:ln>
        </p:spPr>
      </p:pic>
    </p:spTree>
    <p:extLst>
      <p:ext uri="{BB962C8B-B14F-4D97-AF65-F5344CB8AC3E}">
        <p14:creationId xmlns:p14="http://schemas.microsoft.com/office/powerpoint/2010/main" val="41665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ages from 1.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533400"/>
            <a:ext cx="8401050" cy="5181600"/>
          </a:xfrm>
          <a:prstGeom prst="rect">
            <a:avLst/>
          </a:prstGeom>
          <a:noFill/>
          <a:ln w="9525">
            <a:noFill/>
            <a:miter lim="800000"/>
            <a:headEnd/>
            <a:tailEnd/>
          </a:ln>
        </p:spPr>
      </p:pic>
    </p:spTree>
    <p:extLst>
      <p:ext uri="{BB962C8B-B14F-4D97-AF65-F5344CB8AC3E}">
        <p14:creationId xmlns:p14="http://schemas.microsoft.com/office/powerpoint/2010/main" val="32568211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yal River Dams_Imag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304800"/>
            <a:ext cx="4357255" cy="5638800"/>
          </a:xfrm>
          <a:prstGeom prst="rect">
            <a:avLst/>
          </a:prstGeom>
        </p:spPr>
      </p:pic>
      <p:sp>
        <p:nvSpPr>
          <p:cNvPr id="7" name="TextBox 6"/>
          <p:cNvSpPr txBox="1"/>
          <p:nvPr/>
        </p:nvSpPr>
        <p:spPr>
          <a:xfrm>
            <a:off x="292831" y="5912247"/>
            <a:ext cx="4419600" cy="954107"/>
          </a:xfrm>
          <a:prstGeom prst="rect">
            <a:avLst/>
          </a:prstGeom>
          <a:noFill/>
        </p:spPr>
        <p:txBody>
          <a:bodyPr wrap="square" rtlCol="0">
            <a:spAutoFit/>
          </a:bodyPr>
          <a:lstStyle/>
          <a:p>
            <a:r>
              <a:rPr lang="en-US" sz="2800" b="1" dirty="0" smtClean="0"/>
              <a:t>Royal River </a:t>
            </a:r>
          </a:p>
          <a:p>
            <a:r>
              <a:rPr lang="en-US" sz="2800" b="1" dirty="0" smtClean="0"/>
              <a:t>Watershed dams </a:t>
            </a:r>
            <a:endParaRPr lang="en-US" sz="2800"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304800"/>
            <a:ext cx="3886200" cy="49807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to"/>
          <p:cNvPicPr/>
          <p:nvPr/>
        </p:nvPicPr>
        <p:blipFill>
          <a:blip r:embed="rId2"/>
          <a:srcRect/>
          <a:stretch>
            <a:fillRect/>
          </a:stretch>
        </p:blipFill>
        <p:spPr bwMode="auto">
          <a:xfrm>
            <a:off x="508000" y="736600"/>
            <a:ext cx="8128000" cy="5384800"/>
          </a:xfrm>
          <a:prstGeom prst="rect">
            <a:avLst/>
          </a:prstGeom>
          <a:noFill/>
          <a:ln w="9525">
            <a:noFill/>
            <a:miter lim="800000"/>
            <a:headEnd/>
            <a:tailEnd/>
          </a:ln>
        </p:spPr>
      </p:pic>
      <p:sp>
        <p:nvSpPr>
          <p:cNvPr id="3" name="TextBox 2"/>
          <p:cNvSpPr txBox="1"/>
          <p:nvPr/>
        </p:nvSpPr>
        <p:spPr>
          <a:xfrm>
            <a:off x="3581400" y="6121400"/>
            <a:ext cx="2895600" cy="369332"/>
          </a:xfrm>
          <a:prstGeom prst="rect">
            <a:avLst/>
          </a:prstGeom>
          <a:noFill/>
        </p:spPr>
        <p:txBody>
          <a:bodyPr wrap="square" rtlCol="0">
            <a:spAutoFit/>
          </a:bodyPr>
          <a:lstStyle/>
          <a:p>
            <a:r>
              <a:rPr lang="en-US" dirty="0" err="1" smtClean="0"/>
              <a:t>Presumpscot</a:t>
            </a:r>
            <a:r>
              <a:rPr lang="en-US" dirty="0" smtClean="0"/>
              <a:t> River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lf-of-Maine-Watershed-Ma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447" y="281464"/>
            <a:ext cx="4726353" cy="5867400"/>
          </a:xfrm>
          <a:prstGeom prst="rect">
            <a:avLst/>
          </a:prstGeom>
        </p:spPr>
      </p:pic>
      <p:sp>
        <p:nvSpPr>
          <p:cNvPr id="4" name="TextBox 3"/>
          <p:cNvSpPr txBox="1"/>
          <p:nvPr/>
        </p:nvSpPr>
        <p:spPr>
          <a:xfrm>
            <a:off x="8381012" y="3758873"/>
            <a:ext cx="184666" cy="510608"/>
          </a:xfrm>
          <a:prstGeom prst="rect">
            <a:avLst/>
          </a:prstGeom>
          <a:noFill/>
        </p:spPr>
        <p:txBody>
          <a:bodyPr wrap="none" rtlCol="0">
            <a:spAutoFit/>
          </a:bodyPr>
          <a:lstStyle/>
          <a:p>
            <a:endParaRPr lang="en-US" dirty="0" smtClean="0"/>
          </a:p>
          <a:p>
            <a:endParaRPr lang="en-US" dirty="0"/>
          </a:p>
        </p:txBody>
      </p:sp>
      <p:pic>
        <p:nvPicPr>
          <p:cNvPr id="8" name="Picture 7" descr="http://www.solutions-site.org/artman/uploads/basket_haddock_36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641408"/>
            <a:ext cx="3383102" cy="3246120"/>
          </a:xfrm>
          <a:prstGeom prst="rect">
            <a:avLst/>
          </a:prstGeom>
          <a:noFill/>
          <a:ln w="9525">
            <a:noFill/>
            <a:miter lim="800000"/>
            <a:headEnd/>
            <a:tailEnd/>
          </a:ln>
        </p:spPr>
      </p:pic>
      <p:sp>
        <p:nvSpPr>
          <p:cNvPr id="9" name="TextBox 8"/>
          <p:cNvSpPr txBox="1"/>
          <p:nvPr/>
        </p:nvSpPr>
        <p:spPr>
          <a:xfrm>
            <a:off x="150447" y="6148864"/>
            <a:ext cx="4726353" cy="738664"/>
          </a:xfrm>
          <a:prstGeom prst="rect">
            <a:avLst/>
          </a:prstGeom>
          <a:noFill/>
        </p:spPr>
        <p:txBody>
          <a:bodyPr wrap="square" rtlCol="0">
            <a:spAutoFit/>
          </a:bodyPr>
          <a:lstStyle/>
          <a:p>
            <a:r>
              <a:rPr lang="en-US" sz="1200" dirty="0" smtClean="0"/>
              <a:t>Map created by Richard D. Kelly, Jr., Maine State Planning Office, for the Gulf of Maine Council on the Marine Environment </a:t>
            </a:r>
          </a:p>
          <a:p>
            <a:endParaRPr lang="en-US"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0"/>
            <a:ext cx="4267200" cy="2590800"/>
          </a:xfrm>
          <a:prstGeom prst="rect">
            <a:avLst/>
          </a:prstGeom>
        </p:spPr>
      </p:pic>
      <p:pic>
        <p:nvPicPr>
          <p:cNvPr id="7" name="Picture 6" descr="cod.jpg"/>
          <p:cNvPicPr>
            <a:picLocks noChangeAspect="1"/>
          </p:cNvPicPr>
          <p:nvPr/>
        </p:nvPicPr>
        <p:blipFill>
          <a:blip r:embed="rId5"/>
          <a:stretch>
            <a:fillRect/>
          </a:stretch>
        </p:blipFill>
        <p:spPr>
          <a:xfrm>
            <a:off x="4876800" y="2037080"/>
            <a:ext cx="4267200" cy="1574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716280"/>
            <a:ext cx="894080" cy="67056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8720" y="0"/>
            <a:ext cx="4145280" cy="310896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45254" y="445254"/>
            <a:ext cx="6072108" cy="5181600"/>
          </a:xfrm>
          <a:prstGeom prst="rect">
            <a:avLst/>
          </a:prstGeom>
        </p:spPr>
      </p:pic>
      <p:sp>
        <p:nvSpPr>
          <p:cNvPr id="6" name="TextBox 5"/>
          <p:cNvSpPr txBox="1"/>
          <p:nvPr/>
        </p:nvSpPr>
        <p:spPr>
          <a:xfrm>
            <a:off x="1066800" y="6072108"/>
            <a:ext cx="4212013" cy="369332"/>
          </a:xfrm>
          <a:prstGeom prst="rect">
            <a:avLst/>
          </a:prstGeom>
          <a:noFill/>
        </p:spPr>
        <p:txBody>
          <a:bodyPr wrap="square" rtlCol="0">
            <a:spAutoFit/>
          </a:bodyPr>
          <a:lstStyle/>
          <a:p>
            <a:r>
              <a:rPr lang="en-US" dirty="0" smtClean="0"/>
              <a:t>Old Falls Dam on the </a:t>
            </a:r>
            <a:r>
              <a:rPr lang="en-US" dirty="0" err="1" smtClean="0"/>
              <a:t>Mousam</a:t>
            </a:r>
            <a:r>
              <a:rPr lang="en-US" dirty="0" smtClean="0"/>
              <a:t> River</a:t>
            </a:r>
            <a:endParaRPr lang="en-US" dirty="0"/>
          </a:p>
        </p:txBody>
      </p:sp>
      <p:pic>
        <p:nvPicPr>
          <p:cNvPr id="8" name="Picture 7" descr="river_map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42075" y="3532108"/>
            <a:ext cx="1746250" cy="2540000"/>
          </a:xfrm>
          <a:prstGeom prst="rect">
            <a:avLst/>
          </a:prstGeom>
          <a:noFill/>
          <a:ln w="9525">
            <a:noFill/>
            <a:miter lim="800000"/>
            <a:headEnd/>
            <a:tailEnd/>
          </a:ln>
        </p:spPr>
      </p:pic>
      <p:sp>
        <p:nvSpPr>
          <p:cNvPr id="9" name="Left Arrow 8"/>
          <p:cNvSpPr/>
          <p:nvPr/>
        </p:nvSpPr>
        <p:spPr>
          <a:xfrm rot="643803">
            <a:off x="7351762" y="5829790"/>
            <a:ext cx="978408" cy="484632"/>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23225" y="300335"/>
            <a:ext cx="5454071" cy="369332"/>
          </a:xfrm>
          <a:prstGeom prst="rect">
            <a:avLst/>
          </a:prstGeom>
          <a:noFill/>
        </p:spPr>
        <p:txBody>
          <a:bodyPr wrap="square" rtlCol="0">
            <a:spAutoFit/>
          </a:bodyPr>
          <a:lstStyle/>
          <a:p>
            <a:r>
              <a:rPr lang="en-US" dirty="0" smtClean="0"/>
              <a:t>China Lake Alewife Restoration Initiative</a:t>
            </a:r>
            <a:endParaRPr lang="en-US" dirty="0"/>
          </a:p>
        </p:txBody>
      </p:sp>
      <p:pic>
        <p:nvPicPr>
          <p:cNvPr id="7" name="Picture 6" descr="river_map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115669"/>
            <a:ext cx="1746250" cy="2540000"/>
          </a:xfrm>
          <a:prstGeom prst="rect">
            <a:avLst/>
          </a:prstGeom>
          <a:noFill/>
          <a:ln w="9525">
            <a:noFill/>
            <a:miter lim="800000"/>
            <a:headEnd/>
            <a:tailEnd/>
          </a:ln>
        </p:spPr>
      </p:pic>
      <p:sp>
        <p:nvSpPr>
          <p:cNvPr id="8" name="Left Arrow 7"/>
          <p:cNvSpPr/>
          <p:nvPr/>
        </p:nvSpPr>
        <p:spPr>
          <a:xfrm rot="20297661">
            <a:off x="3386261" y="1306745"/>
            <a:ext cx="978408" cy="484632"/>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FF0000"/>
              </a:solidFill>
            </a:endParaRPr>
          </a:p>
        </p:txBody>
      </p:sp>
      <p:pic>
        <p:nvPicPr>
          <p:cNvPr id="4" name="Picture 3" descr="SRLT MR at Vassalboro  day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190" y="3439785"/>
            <a:ext cx="3991875" cy="2993906"/>
          </a:xfrm>
          <a:prstGeom prst="rect">
            <a:avLst/>
          </a:prstGeom>
        </p:spPr>
      </p:pic>
      <p:pic>
        <p:nvPicPr>
          <p:cNvPr id="9" name="Picture 8" descr="Box Mill pre deconstruction steering committee mtg 06051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190" y="762000"/>
            <a:ext cx="2520886" cy="1978211"/>
          </a:xfrm>
          <a:prstGeom prst="rect">
            <a:avLst/>
          </a:prstGeom>
        </p:spPr>
      </p:pic>
      <p:pic>
        <p:nvPicPr>
          <p:cNvPr id="10" name="Picture 9" descr="2015-05-16 16.27.5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1850" y="938006"/>
            <a:ext cx="4325696" cy="57675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6293233"/>
            <a:ext cx="1480844" cy="369332"/>
          </a:xfrm>
          <a:prstGeom prst="rect">
            <a:avLst/>
          </a:prstGeom>
          <a:noFill/>
        </p:spPr>
        <p:txBody>
          <a:bodyPr wrap="square" rtlCol="0">
            <a:spAutoFit/>
          </a:bodyPr>
          <a:lstStyle/>
          <a:p>
            <a:endParaRPr lang="en-US" dirty="0"/>
          </a:p>
        </p:txBody>
      </p:sp>
      <p:pic>
        <p:nvPicPr>
          <p:cNvPr id="6" name="Content Placeholder 4" descr="2015 China Lake Outlet Dams Map .pdf"/>
          <p:cNvPicPr>
            <a:picLocks noChangeAspect="1"/>
          </p:cNvPicPr>
          <p:nvPr/>
        </p:nvPicPr>
        <p:blipFill>
          <a:blip r:embed="rId2" cstate="email">
            <a:extLst>
              <a:ext uri="{28A0092B-C50C-407E-A947-70E740481C1C}">
                <a14:useLocalDpi xmlns:a14="http://schemas.microsoft.com/office/drawing/2010/main"/>
              </a:ext>
            </a:extLst>
          </a:blip>
          <a:srcRect l="-37189" r="-37189"/>
          <a:stretch>
            <a:fillRect/>
          </a:stretch>
        </p:blipFill>
        <p:spPr>
          <a:xfrm>
            <a:off x="-416423" y="236114"/>
            <a:ext cx="7843245" cy="6233387"/>
          </a:xfrm>
          <a:prstGeom prst="rect">
            <a:avLst/>
          </a:prstGeom>
        </p:spPr>
      </p:pic>
      <p:sp>
        <p:nvSpPr>
          <p:cNvPr id="2" name="TextBox 1"/>
          <p:cNvSpPr txBox="1"/>
          <p:nvPr/>
        </p:nvSpPr>
        <p:spPr>
          <a:xfrm>
            <a:off x="6248400" y="2667000"/>
            <a:ext cx="1981200" cy="1661993"/>
          </a:xfrm>
          <a:prstGeom prst="rect">
            <a:avLst/>
          </a:prstGeom>
          <a:noFill/>
        </p:spPr>
        <p:txBody>
          <a:bodyPr wrap="square" rtlCol="0">
            <a:spAutoFit/>
          </a:bodyPr>
          <a:lstStyle/>
          <a:p>
            <a:r>
              <a:rPr lang="en-US" sz="2800" b="1" dirty="0" smtClean="0"/>
              <a:t>Alewife</a:t>
            </a:r>
          </a:p>
          <a:p>
            <a:r>
              <a:rPr lang="en-US" sz="2800" b="1" dirty="0" smtClean="0"/>
              <a:t>Restoration </a:t>
            </a:r>
          </a:p>
          <a:p>
            <a:r>
              <a:rPr lang="en-US" sz="2800" b="1" dirty="0" smtClean="0"/>
              <a:t>Initiative</a:t>
            </a:r>
            <a:endParaRPr lang="en-US" sz="2800" b="1" dirty="0"/>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374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304800"/>
            <a:ext cx="4632960" cy="3474720"/>
          </a:xfrm>
          <a:prstGeom prst="rect">
            <a:avLst/>
          </a:prstGeom>
        </p:spPr>
      </p:pic>
      <p:pic>
        <p:nvPicPr>
          <p:cNvPr id="4" name="Picture 3" descr="IMG_376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4" y="3048007"/>
            <a:ext cx="5105396" cy="3809993"/>
          </a:xfrm>
          <a:prstGeom prst="rect">
            <a:avLst/>
          </a:prstGeom>
        </p:spPr>
      </p:pic>
      <p:pic>
        <p:nvPicPr>
          <p:cNvPr id="5" name="Picture 4" descr="Fall Salmo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28600" y="5410736"/>
            <a:ext cx="4324413" cy="1312001"/>
          </a:xfrm>
          <a:prstGeom prst="rect">
            <a:avLst/>
          </a:prstGeom>
          <a:ln>
            <a:solidFill>
              <a:schemeClr val="tx1"/>
            </a:solidFill>
          </a:ln>
        </p:spPr>
      </p:pic>
      <p:sp>
        <p:nvSpPr>
          <p:cNvPr id="6" name="TextBox 5"/>
          <p:cNvSpPr txBox="1"/>
          <p:nvPr/>
        </p:nvSpPr>
        <p:spPr>
          <a:xfrm>
            <a:off x="228600" y="3779520"/>
            <a:ext cx="3352800" cy="1631216"/>
          </a:xfrm>
          <a:prstGeom prst="rect">
            <a:avLst/>
          </a:prstGeom>
          <a:noFill/>
        </p:spPr>
        <p:txBody>
          <a:bodyPr wrap="square" rtlCol="0">
            <a:spAutoFit/>
          </a:bodyPr>
          <a:lstStyle/>
          <a:p>
            <a:r>
              <a:rPr lang="en-US" sz="2000" b="1" dirty="0" smtClean="0"/>
              <a:t>Above: Dwayne Shaw, </a:t>
            </a:r>
            <a:r>
              <a:rPr lang="en-US" sz="2000" b="1" dirty="0" err="1" smtClean="0"/>
              <a:t>Downeast</a:t>
            </a:r>
            <a:r>
              <a:rPr lang="en-US" sz="2000" b="1" dirty="0" smtClean="0"/>
              <a:t> Salmon Federation </a:t>
            </a:r>
          </a:p>
          <a:p>
            <a:r>
              <a:rPr lang="en-US" sz="2000" b="1" dirty="0" smtClean="0"/>
              <a:t>Right: 22 ukuleles supporting river restoration </a:t>
            </a:r>
          </a:p>
          <a:p>
            <a:r>
              <a:rPr lang="en-US" sz="2000" b="1" dirty="0" smtClean="0"/>
              <a:t>Columbia Falls, ME</a:t>
            </a:r>
            <a:endParaRPr lang="en-US" sz="2000" b="1" dirty="0"/>
          </a:p>
        </p:txBody>
      </p:sp>
      <p:pic>
        <p:nvPicPr>
          <p:cNvPr id="7" name="Picture 6" descr="river_map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304800"/>
            <a:ext cx="1746250" cy="2540000"/>
          </a:xfrm>
          <a:prstGeom prst="rect">
            <a:avLst/>
          </a:prstGeom>
          <a:noFill/>
          <a:ln w="9525">
            <a:noFill/>
            <a:miter lim="800000"/>
            <a:headEnd/>
            <a:tailEnd/>
          </a:ln>
        </p:spPr>
      </p:pic>
      <p:sp>
        <p:nvSpPr>
          <p:cNvPr id="8" name="Left Arrow 7"/>
          <p:cNvSpPr/>
          <p:nvPr/>
        </p:nvSpPr>
        <p:spPr>
          <a:xfrm rot="398479">
            <a:off x="7526207" y="1887473"/>
            <a:ext cx="778360" cy="484632"/>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828800"/>
            <a:ext cx="5638800" cy="4801314"/>
          </a:xfrm>
          <a:prstGeom prst="rect">
            <a:avLst/>
          </a:prstGeom>
        </p:spPr>
        <p:txBody>
          <a:bodyPr wrap="square">
            <a:spAutoFit/>
          </a:bodyPr>
          <a:lstStyle/>
          <a:p>
            <a:r>
              <a:rPr lang="en-US" sz="2000" b="1" dirty="0"/>
              <a:t>ECOLOGY</a:t>
            </a:r>
          </a:p>
          <a:p>
            <a:r>
              <a:rPr lang="en-US" sz="2000" b="1" dirty="0"/>
              <a:t>1000 dams down and counting</a:t>
            </a:r>
          </a:p>
          <a:p>
            <a:r>
              <a:rPr lang="en-US" sz="1400" b="1" baseline="30000" dirty="0">
                <a:hlinkClick r:id="rId2"/>
              </a:rPr>
              <a:t>J. E. O'Connor</a:t>
            </a:r>
            <a:r>
              <a:rPr lang="en-US" sz="1400" u="sng" baseline="30000" dirty="0">
                <a:hlinkClick r:id="rId2"/>
              </a:rPr>
              <a:t>1</a:t>
            </a:r>
            <a:r>
              <a:rPr lang="en-US" sz="1400" b="1" u="sng" dirty="0">
                <a:hlinkClick r:id="rId2"/>
              </a:rPr>
              <a:t>, </a:t>
            </a:r>
            <a:r>
              <a:rPr lang="en-US" sz="1400" b="1" u="sng" baseline="30000" dirty="0">
                <a:hlinkClick r:id="rId3"/>
              </a:rPr>
              <a:t>J. J. Duda</a:t>
            </a:r>
            <a:r>
              <a:rPr lang="en-US" sz="1400" u="sng" baseline="30000" dirty="0">
                <a:hlinkClick r:id="rId3"/>
              </a:rPr>
              <a:t>2</a:t>
            </a:r>
            <a:r>
              <a:rPr lang="en-US" sz="1400" b="1" u="sng" dirty="0">
                <a:hlinkClick r:id="rId3"/>
              </a:rPr>
              <a:t>, </a:t>
            </a:r>
            <a:r>
              <a:rPr lang="en-US" sz="1400" b="1" u="sng" baseline="30000" dirty="0">
                <a:hlinkClick r:id="rId4"/>
              </a:rPr>
              <a:t>G. E. Grant</a:t>
            </a:r>
            <a:r>
              <a:rPr lang="en-US" sz="1400" u="sng" baseline="30000" dirty="0">
                <a:hlinkClick r:id="rId4"/>
              </a:rPr>
              <a:t>3</a:t>
            </a:r>
            <a:endParaRPr lang="en-US" sz="1400" b="1" u="sng" dirty="0">
              <a:hlinkClick r:id="rId4"/>
            </a:endParaRPr>
          </a:p>
          <a:p>
            <a:r>
              <a:rPr lang="en-US" sz="1400" b="1" u="sng" dirty="0"/>
              <a:t>+</a:t>
            </a:r>
          </a:p>
          <a:p>
            <a:r>
              <a:rPr lang="en-US" sz="1400" u="sng" dirty="0"/>
              <a:t>Author Affiliations</a:t>
            </a:r>
          </a:p>
          <a:p>
            <a:r>
              <a:rPr lang="en-US" sz="1400" u="sng" baseline="30000" dirty="0"/>
              <a:t>1</a:t>
            </a:r>
            <a:r>
              <a:rPr lang="en-US" sz="1400" u="sng" dirty="0"/>
              <a:t>U.S. Geological Survey, Portland, OR, USA.</a:t>
            </a:r>
          </a:p>
          <a:p>
            <a:r>
              <a:rPr lang="en-US" sz="1400" u="sng" baseline="30000" dirty="0"/>
              <a:t>2</a:t>
            </a:r>
            <a:r>
              <a:rPr lang="en-US" sz="1400" u="sng" dirty="0"/>
              <a:t>U.S. Geological Survey, Seattle, WA, USA.</a:t>
            </a:r>
          </a:p>
          <a:p>
            <a:r>
              <a:rPr lang="en-US" sz="1400" u="sng" baseline="30000" dirty="0"/>
              <a:t>3</a:t>
            </a:r>
            <a:r>
              <a:rPr lang="en-US" sz="1400" u="sng" dirty="0"/>
              <a:t>USDA Forest Service, Corvallis, OR, USA.</a:t>
            </a:r>
          </a:p>
          <a:p>
            <a:r>
              <a:rPr lang="en-US" sz="1400" u="sng" dirty="0"/>
              <a:t>E-mail: </a:t>
            </a:r>
            <a:r>
              <a:rPr lang="en-US" sz="1400" u="sng" baseline="30000" dirty="0">
                <a:hlinkClick r:id="rId5"/>
              </a:rPr>
              <a:t>oconnor@usgs.gov</a:t>
            </a:r>
            <a:endParaRPr lang="en-US" sz="1400" u="sng" dirty="0">
              <a:hlinkClick r:id="rId5"/>
            </a:endParaRPr>
          </a:p>
          <a:p>
            <a:r>
              <a:rPr lang="en-US" sz="1400" u="sng" dirty="0"/>
              <a:t>Forty years ago, the demolition of large dams was mostly fiction, notably plotted in Edward Abbey's novel The Monkey Wrench Gang. Its 1975 publication roughly coincided with the end of large-dam construction in the United States. Since then, dams have been taken down in increasing numbers as they have filled with sediment, become unsafe or inefficient, or otherwise outlived their usefulness (1) (see the figure, panel A). Last year's removals of the 64-m-high </a:t>
            </a:r>
            <a:r>
              <a:rPr lang="en-US" sz="1400" u="sng" dirty="0" err="1"/>
              <a:t>Glines</a:t>
            </a:r>
            <a:r>
              <a:rPr lang="en-US" sz="1400" u="sng" dirty="0"/>
              <a:t> Canyon Dam and the 32-m-high Elwha Dam in northwestern Washington State were among the largest yet, releasing over 10 million cubic meters of stored sediment. Published studies conducted in conjunction with about 100 U.S. dam removals and at least 26 removals outside the United States are now providing detailed insights into how rivers respond (2, 3).</a:t>
            </a:r>
            <a:endParaRPr lang="en-US" sz="1400" dirty="0"/>
          </a:p>
        </p:txBody>
      </p:sp>
      <p:sp>
        <p:nvSpPr>
          <p:cNvPr id="6" name="TextBox 5"/>
          <p:cNvSpPr txBox="1"/>
          <p:nvPr/>
        </p:nvSpPr>
        <p:spPr>
          <a:xfrm>
            <a:off x="381000" y="533400"/>
            <a:ext cx="3276600" cy="646331"/>
          </a:xfrm>
          <a:prstGeom prst="rect">
            <a:avLst/>
          </a:prstGeom>
          <a:noFill/>
        </p:spPr>
        <p:txBody>
          <a:bodyPr wrap="square" rtlCol="0">
            <a:spAutoFit/>
          </a:bodyPr>
          <a:lstStyle/>
          <a:p>
            <a:r>
              <a:rPr lang="en-US" i="1" dirty="0"/>
              <a:t>Science</a:t>
            </a:r>
            <a:r>
              <a:rPr lang="en-US" dirty="0"/>
              <a:t> 1 May 2015: </a:t>
            </a:r>
          </a:p>
          <a:p>
            <a:r>
              <a:rPr lang="en-US" dirty="0"/>
              <a:t>Vol. 348 no. 6234 pp. 496-497 </a:t>
            </a:r>
          </a:p>
        </p:txBody>
      </p:sp>
      <p:pic>
        <p:nvPicPr>
          <p:cNvPr id="8" name="Picture 7" descr="IMG_2105[1].jpg"/>
          <p:cNvPicPr>
            <a:picLocks noChangeAspect="1"/>
          </p:cNvPicPr>
          <p:nvPr/>
        </p:nvPicPr>
        <p:blipFill>
          <a:blip r:embed="rId6" cstate="email">
            <a:alphaModFix amt="83000"/>
            <a:extLst>
              <a:ext uri="{28A0092B-C50C-407E-A947-70E740481C1C}">
                <a14:useLocalDpi xmlns:a14="http://schemas.microsoft.com/office/drawing/2010/main"/>
              </a:ext>
            </a:extLst>
          </a:blip>
          <a:stretch>
            <a:fillRect/>
          </a:stretch>
        </p:blipFill>
        <p:spPr>
          <a:xfrm>
            <a:off x="4114800" y="198142"/>
            <a:ext cx="4470400" cy="3352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iver_map2"/>
          <p:cNvPicPr>
            <a:picLocks noChangeAspect="1" noChangeArrowheads="1"/>
          </p:cNvPicPr>
          <p:nvPr/>
        </p:nvPicPr>
        <p:blipFill>
          <a:blip r:embed="rId2"/>
          <a:srcRect/>
          <a:stretch>
            <a:fillRect/>
          </a:stretch>
        </p:blipFill>
        <p:spPr bwMode="auto">
          <a:xfrm>
            <a:off x="685800" y="609600"/>
            <a:ext cx="3929063" cy="5715000"/>
          </a:xfrm>
          <a:prstGeom prst="rect">
            <a:avLst/>
          </a:prstGeom>
          <a:noFill/>
          <a:ln w="9525">
            <a:noFill/>
            <a:miter lim="800000"/>
            <a:headEnd/>
            <a:tailEnd/>
          </a:ln>
        </p:spPr>
      </p:pic>
      <p:pic>
        <p:nvPicPr>
          <p:cNvPr id="2" name="Picture 1" descr="2013-05-21 21.18.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291139"/>
            <a:ext cx="3048000" cy="2286000"/>
          </a:xfrm>
          <a:prstGeom prst="rect">
            <a:avLst/>
          </a:prstGeom>
        </p:spPr>
      </p:pic>
      <p:pic>
        <p:nvPicPr>
          <p:cNvPr id="3" name="Picture 2" descr="Steve &amp; J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400" y="2728727"/>
            <a:ext cx="1850510" cy="2467346"/>
          </a:xfrm>
          <a:prstGeom prst="rect">
            <a:avLst/>
          </a:prstGeom>
        </p:spPr>
      </p:pic>
      <p:pic>
        <p:nvPicPr>
          <p:cNvPr id="5" name="Picture 4" descr="IMG_194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8789" y="4634539"/>
            <a:ext cx="2235200" cy="1676400"/>
          </a:xfrm>
          <a:prstGeom prst="rect">
            <a:avLst/>
          </a:prstGeom>
        </p:spPr>
      </p:pic>
      <p:pic>
        <p:nvPicPr>
          <p:cNvPr id="8" name="Picture 7" descr="Unknown.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00669" y="3141346"/>
            <a:ext cx="2059070" cy="821054"/>
          </a:xfrm>
          <a:prstGeom prst="rect">
            <a:avLst/>
          </a:prstGeom>
        </p:spPr>
      </p:pic>
      <p:sp>
        <p:nvSpPr>
          <p:cNvPr id="9" name="Rectangle 8"/>
          <p:cNvSpPr/>
          <p:nvPr/>
        </p:nvSpPr>
        <p:spPr>
          <a:xfrm>
            <a:off x="7239000" y="718850"/>
            <a:ext cx="1693772" cy="1661993"/>
          </a:xfrm>
          <a:prstGeom prst="rect">
            <a:avLst/>
          </a:prstGeom>
        </p:spPr>
        <p:txBody>
          <a:bodyPr wrap="square">
            <a:spAutoFit/>
          </a:bodyPr>
          <a:lstStyle/>
          <a:p>
            <a:r>
              <a:rPr lang="en-US" sz="1400" b="1" dirty="0"/>
              <a:t>Supreme Court Affirms States’ Role in Dam Licensing</a:t>
            </a:r>
          </a:p>
          <a:p>
            <a:r>
              <a:rPr lang="en-US" sz="1400" b="1" i="1" dirty="0"/>
              <a:t>S.D. Warren Co. v. Maine Board of Environmental Protection</a:t>
            </a:r>
            <a:r>
              <a:rPr lang="en-US" sz="1400" b="1" i="1" dirty="0" smtClean="0"/>
              <a:t>,</a:t>
            </a:r>
            <a:r>
              <a:rPr lang="en-US" sz="1400" b="1" dirty="0" smtClean="0"/>
              <a:t> </a:t>
            </a:r>
            <a:r>
              <a:rPr lang="en-US" sz="1400" b="1" dirty="0"/>
              <a:t>(2006).</a:t>
            </a:r>
            <a:r>
              <a:rPr lang="en-US" b="1" dirty="0"/>
              <a:t>	</a:t>
            </a:r>
          </a:p>
        </p:txBody>
      </p:sp>
      <p:pic>
        <p:nvPicPr>
          <p:cNvPr id="10" name="Picture 9" descr="2015-05-16 16.27.55.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000" y="356533"/>
            <a:ext cx="1143000" cy="1524000"/>
          </a:xfrm>
          <a:prstGeom prst="rect">
            <a:avLst/>
          </a:prstGeom>
        </p:spPr>
      </p:pic>
      <p:pic>
        <p:nvPicPr>
          <p:cNvPr id="11" name="Picture 13" descr="MR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67600" y="5325322"/>
            <a:ext cx="629569" cy="129893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7772400" cy="1754327"/>
          </a:xfrm>
          <a:prstGeom prst="rect">
            <a:avLst/>
          </a:prstGeom>
        </p:spPr>
        <p:txBody>
          <a:bodyPr wrap="square">
            <a:spAutoFit/>
          </a:bodyPr>
          <a:lstStyle/>
          <a:p>
            <a:r>
              <a:rPr lang="en-US" sz="3600" b="1" dirty="0">
                <a:latin typeface="Times New Roman"/>
                <a:cs typeface="Times New Roman"/>
              </a:rPr>
              <a:t>“No man ever steps in the same river twice, for it's not the same river and he's not the same man.</a:t>
            </a:r>
            <a:r>
              <a:rPr lang="en-US" sz="3600" b="1" dirty="0" smtClean="0">
                <a:latin typeface="Times New Roman"/>
                <a:cs typeface="Times New Roman"/>
              </a:rPr>
              <a:t>” -Heraclitus</a:t>
            </a:r>
            <a:endParaRPr lang="en-US" sz="3600" b="1" dirty="0">
              <a:latin typeface="Times New Roman"/>
              <a:cs typeface="Times New Roman"/>
            </a:endParaRPr>
          </a:p>
        </p:txBody>
      </p:sp>
      <p:pic>
        <p:nvPicPr>
          <p:cNvPr id="3" name="Picture 2"/>
          <p:cNvPicPr>
            <a:picLocks noChangeAspect="1"/>
          </p:cNvPicPr>
          <p:nvPr/>
        </p:nvPicPr>
        <p:blipFill>
          <a:blip r:embed="rId2"/>
          <a:stretch>
            <a:fillRect/>
          </a:stretch>
        </p:blipFill>
        <p:spPr>
          <a:xfrm>
            <a:off x="990600" y="3152011"/>
            <a:ext cx="2326111" cy="3093728"/>
          </a:xfrm>
          <a:prstGeom prst="rect">
            <a:avLst/>
          </a:prstGeom>
        </p:spPr>
      </p:pic>
      <p:pic>
        <p:nvPicPr>
          <p:cNvPr id="4" name="Picture 3" descr="2015-05-17 13.26.25-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3121106"/>
            <a:ext cx="4155801" cy="3116851"/>
          </a:xfrm>
          <a:prstGeom prst="rect">
            <a:avLst/>
          </a:prstGeom>
        </p:spPr>
      </p:pic>
    </p:spTree>
    <p:extLst>
      <p:ext uri="{BB962C8B-B14F-4D97-AF65-F5344CB8AC3E}">
        <p14:creationId xmlns:p14="http://schemas.microsoft.com/office/powerpoint/2010/main" val="377505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701534"/>
            <a:ext cx="3048000" cy="369332"/>
          </a:xfrm>
          <a:prstGeom prst="rect">
            <a:avLst/>
          </a:prstGeom>
          <a:noFill/>
        </p:spPr>
        <p:txBody>
          <a:bodyPr wrap="square" rtlCol="0">
            <a:spAutoFit/>
          </a:bodyPr>
          <a:lstStyle/>
          <a:p>
            <a:r>
              <a:rPr lang="en-US" dirty="0" smtClean="0"/>
              <a:t>Fish kill, Androscoggin River</a:t>
            </a:r>
            <a:endParaRPr lang="en-US" dirty="0"/>
          </a:p>
        </p:txBody>
      </p:sp>
      <p:pic>
        <p:nvPicPr>
          <p:cNvPr id="4" name="Picture 4" descr="image001"/>
          <p:cNvPicPr>
            <a:picLocks noChangeAspect="1" noChangeArrowheads="1"/>
          </p:cNvPicPr>
          <p:nvPr/>
        </p:nvPicPr>
        <p:blipFill>
          <a:blip r:embed="rId3"/>
          <a:srcRect/>
          <a:stretch>
            <a:fillRect/>
          </a:stretch>
        </p:blipFill>
        <p:spPr bwMode="auto">
          <a:xfrm>
            <a:off x="457200" y="228600"/>
            <a:ext cx="5257800" cy="3457575"/>
          </a:xfrm>
          <a:prstGeom prst="rect">
            <a:avLst/>
          </a:prstGeom>
          <a:noFill/>
          <a:ln w="9525">
            <a:noFill/>
            <a:miter lim="800000"/>
            <a:headEnd/>
            <a:tailEnd/>
          </a:ln>
        </p:spPr>
      </p:pic>
      <p:pic>
        <p:nvPicPr>
          <p:cNvPr id="5" name="Picture 4" descr="img0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2895600"/>
            <a:ext cx="5486400" cy="3676650"/>
          </a:xfrm>
          <a:prstGeom prst="rect">
            <a:avLst/>
          </a:prstGeom>
          <a:noFill/>
          <a:ln w="9525">
            <a:noFill/>
            <a:miter lim="800000"/>
            <a:headEnd/>
            <a:tailEnd/>
          </a:ln>
        </p:spPr>
      </p:pic>
      <p:sp>
        <p:nvSpPr>
          <p:cNvPr id="6" name="TextBox 5"/>
          <p:cNvSpPr txBox="1"/>
          <p:nvPr/>
        </p:nvSpPr>
        <p:spPr>
          <a:xfrm>
            <a:off x="6477000" y="2249269"/>
            <a:ext cx="2286000" cy="646331"/>
          </a:xfrm>
          <a:prstGeom prst="rect">
            <a:avLst/>
          </a:prstGeom>
          <a:noFill/>
        </p:spPr>
        <p:txBody>
          <a:bodyPr wrap="square" rtlCol="0">
            <a:spAutoFit/>
          </a:bodyPr>
          <a:lstStyle/>
          <a:p>
            <a:r>
              <a:rPr lang="en-US" dirty="0" smtClean="0"/>
              <a:t>Chemical containers, </a:t>
            </a:r>
          </a:p>
          <a:p>
            <a:r>
              <a:rPr lang="en-US" dirty="0" smtClean="0"/>
              <a:t>Eastland Woolen Mill</a:t>
            </a:r>
            <a:endParaRPr lang="en-US" dirty="0"/>
          </a:p>
        </p:txBody>
      </p:sp>
    </p:spTree>
    <p:extLst>
      <p:ext uri="{BB962C8B-B14F-4D97-AF65-F5344CB8AC3E}">
        <p14:creationId xmlns:p14="http://schemas.microsoft.com/office/powerpoint/2010/main" val="32568211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6293233"/>
            <a:ext cx="1480844" cy="369332"/>
          </a:xfrm>
          <a:prstGeom prst="rect">
            <a:avLst/>
          </a:prstGeom>
          <a:noFill/>
        </p:spPr>
        <p:txBody>
          <a:bodyPr wrap="square" rtlCol="0">
            <a:spAutoFit/>
          </a:bodyPr>
          <a:lstStyle/>
          <a:p>
            <a:endParaRPr lang="en-US" dirty="0"/>
          </a:p>
        </p:txBody>
      </p:sp>
      <p:sp>
        <p:nvSpPr>
          <p:cNvPr id="6" name="Rectangle 5"/>
          <p:cNvSpPr/>
          <p:nvPr/>
        </p:nvSpPr>
        <p:spPr>
          <a:xfrm>
            <a:off x="228600" y="197347"/>
            <a:ext cx="5715000" cy="5632312"/>
          </a:xfrm>
          <a:prstGeom prst="rect">
            <a:avLst/>
          </a:prstGeom>
        </p:spPr>
        <p:txBody>
          <a:bodyPr wrap="square">
            <a:spAutoFit/>
          </a:bodyPr>
          <a:lstStyle/>
          <a:p>
            <a:r>
              <a:rPr lang="en-US" b="1" u="sng" dirty="0" smtClean="0"/>
              <a:t>Environmental impacts of dams:</a:t>
            </a:r>
            <a:endParaRPr lang="en-US" dirty="0" smtClean="0"/>
          </a:p>
          <a:p>
            <a:endParaRPr lang="en-US" dirty="0" smtClean="0"/>
          </a:p>
          <a:p>
            <a:r>
              <a:rPr lang="en-US" dirty="0" smtClean="0"/>
              <a:t>Difficult or impossible for </a:t>
            </a:r>
            <a:r>
              <a:rPr lang="en-US" b="1" dirty="0" smtClean="0"/>
              <a:t>migratory species</a:t>
            </a:r>
            <a:r>
              <a:rPr lang="en-US" dirty="0" smtClean="0"/>
              <a:t> to pass</a:t>
            </a:r>
          </a:p>
          <a:p>
            <a:endParaRPr lang="en-US" dirty="0" smtClean="0"/>
          </a:p>
          <a:p>
            <a:r>
              <a:rPr lang="en-US" dirty="0" smtClean="0"/>
              <a:t>Change water temperature in impoundments- usually </a:t>
            </a:r>
          </a:p>
          <a:p>
            <a:r>
              <a:rPr lang="en-US" b="1" dirty="0" smtClean="0"/>
              <a:t>increasing temperatures</a:t>
            </a:r>
            <a:r>
              <a:rPr lang="en-US" dirty="0" smtClean="0"/>
              <a:t> by decreasing flow</a:t>
            </a:r>
          </a:p>
          <a:p>
            <a:endParaRPr lang="en-US" dirty="0" smtClean="0"/>
          </a:p>
          <a:p>
            <a:r>
              <a:rPr lang="en-US" dirty="0" smtClean="0"/>
              <a:t>Reducing the circulation of water and increasing the temperature often results in </a:t>
            </a:r>
            <a:r>
              <a:rPr lang="en-US" b="1" dirty="0" smtClean="0"/>
              <a:t>less oxygen</a:t>
            </a:r>
            <a:endParaRPr lang="en-US" dirty="0" smtClean="0"/>
          </a:p>
          <a:p>
            <a:endParaRPr lang="en-US" dirty="0" smtClean="0"/>
          </a:p>
          <a:p>
            <a:r>
              <a:rPr lang="en-US" dirty="0" smtClean="0"/>
              <a:t>Increased upland flooding</a:t>
            </a:r>
          </a:p>
          <a:p>
            <a:endParaRPr lang="en-US" dirty="0" smtClean="0"/>
          </a:p>
          <a:p>
            <a:r>
              <a:rPr lang="en-US" dirty="0" smtClean="0"/>
              <a:t>Dams hold back silt, debris, and nutrients</a:t>
            </a:r>
          </a:p>
          <a:p>
            <a:endParaRPr lang="en-US" dirty="0" smtClean="0"/>
          </a:p>
          <a:p>
            <a:r>
              <a:rPr lang="en-US" dirty="0" smtClean="0"/>
              <a:t>Dams increase predator risk- reservoirs tend to be warm and murky, favoring predators</a:t>
            </a:r>
          </a:p>
          <a:p>
            <a:endParaRPr lang="en-US" dirty="0" smtClean="0"/>
          </a:p>
          <a:p>
            <a:r>
              <a:rPr lang="en-US" dirty="0" smtClean="0"/>
              <a:t>Dams reduce the </a:t>
            </a:r>
            <a:r>
              <a:rPr lang="en-US" b="1" dirty="0" smtClean="0"/>
              <a:t>productivity of estuaries and bays </a:t>
            </a:r>
          </a:p>
          <a:p>
            <a:r>
              <a:rPr lang="en-US" dirty="0" smtClean="0"/>
              <a:t>(= fewer juvenile fish due to inaccessibility of spawning grounds)</a:t>
            </a:r>
            <a:endParaRPr lang="en-US" dirty="0"/>
          </a:p>
        </p:txBody>
      </p:sp>
      <p:pic>
        <p:nvPicPr>
          <p:cNvPr id="7" name="Picture 6" descr="IMG_464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381001"/>
            <a:ext cx="3200400" cy="2286000"/>
          </a:xfrm>
          <a:prstGeom prst="rect">
            <a:avLst/>
          </a:prstGeom>
        </p:spPr>
      </p:pic>
      <p:pic>
        <p:nvPicPr>
          <p:cNvPr id="9" name="Picture 8" descr="IMG_40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2819400"/>
            <a:ext cx="2800350" cy="3657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3920" y="-3520440"/>
            <a:ext cx="4077005" cy="3057754"/>
          </a:xfrm>
          <a:prstGeom prst="rect">
            <a:avLst/>
          </a:prstGeom>
        </p:spPr>
      </p:pic>
      <p:pic>
        <p:nvPicPr>
          <p:cNvPr id="4" name="Picture 5" descr="stock_fresh_7_atlantic_salm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381000"/>
            <a:ext cx="4574869" cy="3460523"/>
          </a:xfrm>
          <a:prstGeom prst="rect">
            <a:avLst/>
          </a:prstGeom>
          <a:noFill/>
          <a:ln w="15875" cmpd="sng">
            <a:noFill/>
            <a:miter lim="800000"/>
            <a:headEnd/>
            <a:tailEnd/>
          </a:ln>
        </p:spPr>
      </p:pic>
      <p:pic>
        <p:nvPicPr>
          <p:cNvPr id="5" name="Picture 4"/>
          <p:cNvPicPr>
            <a:picLocks noChangeAspect="1"/>
          </p:cNvPicPr>
          <p:nvPr/>
        </p:nvPicPr>
        <p:blipFill>
          <a:blip r:embed="rId5"/>
          <a:stretch>
            <a:fillRect/>
          </a:stretch>
        </p:blipFill>
        <p:spPr>
          <a:xfrm>
            <a:off x="5562600" y="762000"/>
            <a:ext cx="2425700" cy="2698750"/>
          </a:xfrm>
          <a:prstGeom prst="rect">
            <a:avLst/>
          </a:prstGeom>
        </p:spPr>
      </p:pic>
      <p:pic>
        <p:nvPicPr>
          <p:cNvPr id="6" name="Picture 22" descr="HPAtlanticSturgeon0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52600" y="4038600"/>
            <a:ext cx="5923707" cy="2590800"/>
          </a:xfrm>
          <a:prstGeom prst="rect">
            <a:avLst/>
          </a:prstGeom>
          <a:noFill/>
          <a:ln w="15875" cap="sq">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bber Pond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23" y="304800"/>
            <a:ext cx="8773955" cy="5852160"/>
          </a:xfrm>
          <a:prstGeom prst="rect">
            <a:avLst/>
          </a:prstGeom>
          <a:ln w="15875">
            <a:solidFill>
              <a:schemeClr val="bg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254000"/>
            <a:ext cx="3505200" cy="6604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54000"/>
            <a:ext cx="4216400" cy="27432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3920530"/>
            <a:ext cx="4445000" cy="2632670"/>
          </a:xfrm>
          <a:prstGeom prst="rect">
            <a:avLst/>
          </a:prstGeom>
        </p:spPr>
      </p:pic>
      <p:sp>
        <p:nvSpPr>
          <p:cNvPr id="5" name="TextBox 4"/>
          <p:cNvSpPr txBox="1"/>
          <p:nvPr/>
        </p:nvSpPr>
        <p:spPr>
          <a:xfrm>
            <a:off x="4191000" y="2997200"/>
            <a:ext cx="3657600" cy="923330"/>
          </a:xfrm>
          <a:prstGeom prst="rect">
            <a:avLst/>
          </a:prstGeom>
          <a:noFill/>
        </p:spPr>
        <p:txBody>
          <a:bodyPr wrap="square" rtlCol="0">
            <a:spAutoFit/>
          </a:bodyPr>
          <a:lstStyle/>
          <a:p>
            <a:r>
              <a:rPr lang="en-US" dirty="0" smtClean="0"/>
              <a:t>Left: Carolyn Hall  </a:t>
            </a:r>
          </a:p>
          <a:p>
            <a:r>
              <a:rPr lang="en-US" dirty="0" smtClean="0"/>
              <a:t>Above: mill on </a:t>
            </a:r>
            <a:r>
              <a:rPr lang="en-US" dirty="0" err="1" smtClean="0"/>
              <a:t>Megunticook</a:t>
            </a:r>
            <a:r>
              <a:rPr lang="en-US" dirty="0" smtClean="0"/>
              <a:t> River</a:t>
            </a:r>
          </a:p>
          <a:p>
            <a:r>
              <a:rPr lang="en-US" dirty="0" smtClean="0"/>
              <a:t>Below: mill on St. George River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533400" y="4343400"/>
            <a:ext cx="3124200" cy="1676400"/>
          </a:xfrm>
        </p:spPr>
        <p:txBody>
          <a:bodyPr>
            <a:normAutofit/>
          </a:bodyPr>
          <a:lstStyle/>
          <a:p>
            <a:endParaRPr lang="en-US" sz="2000" b="1" cap="small" dirty="0" smtClean="0">
              <a:latin typeface="Times New Roman" pitchFamily="-109" charset="0"/>
              <a:ea typeface="ＭＳ Ｐゴシック" pitchFamily="-109" charset="-128"/>
              <a:cs typeface="ＭＳ Ｐゴシック" pitchFamily="-109" charset="-128"/>
            </a:endParaRPr>
          </a:p>
        </p:txBody>
      </p:sp>
      <p:pic>
        <p:nvPicPr>
          <p:cNvPr id="2" name="Picture 1"/>
          <p:cNvPicPr>
            <a:picLocks noChangeAspect="1"/>
          </p:cNvPicPr>
          <p:nvPr/>
        </p:nvPicPr>
        <p:blipFill>
          <a:blip r:embed="rId3"/>
          <a:stretch>
            <a:fillRect/>
          </a:stretch>
        </p:blipFill>
        <p:spPr>
          <a:xfrm>
            <a:off x="990600" y="152400"/>
            <a:ext cx="4318000" cy="5562600"/>
          </a:xfrm>
          <a:prstGeom prst="rect">
            <a:avLst/>
          </a:prstGeom>
        </p:spPr>
      </p:pic>
      <p:sp>
        <p:nvSpPr>
          <p:cNvPr id="3" name="TextBox 2"/>
          <p:cNvSpPr txBox="1"/>
          <p:nvPr/>
        </p:nvSpPr>
        <p:spPr>
          <a:xfrm>
            <a:off x="5715000" y="2623066"/>
            <a:ext cx="1752600" cy="369332"/>
          </a:xfrm>
          <a:prstGeom prst="rect">
            <a:avLst/>
          </a:prstGeom>
          <a:noFill/>
        </p:spPr>
        <p:txBody>
          <a:bodyPr wrap="square" rtlCol="0">
            <a:spAutoFit/>
          </a:bodyPr>
          <a:lstStyle/>
          <a:p>
            <a:r>
              <a:rPr lang="en-US" dirty="0" smtClean="0"/>
              <a:t>Charles Atkins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71500" y="5334000"/>
            <a:ext cx="8115300" cy="1066800"/>
          </a:xfrm>
        </p:spPr>
        <p:txBody>
          <a:bodyPr>
            <a:normAutofit/>
          </a:bodyPr>
          <a:lstStyle/>
          <a:p>
            <a:pPr marL="0" indent="0">
              <a:buNone/>
            </a:pPr>
            <a:endParaRPr lang="en-US" dirty="0"/>
          </a:p>
        </p:txBody>
      </p:sp>
      <p:pic>
        <p:nvPicPr>
          <p:cNvPr id="4" name="Picture 3" descr="RR tex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274638"/>
            <a:ext cx="8128000" cy="6096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1450</TotalTime>
  <Words>475</Words>
  <Application>Microsoft Office PowerPoint</Application>
  <PresentationFormat>On-screen Show (4:3)</PresentationFormat>
  <Paragraphs>59</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Landis Hudson</dc:creator>
  <cp:lastModifiedBy>Melissa Smith</cp:lastModifiedBy>
  <cp:revision>42</cp:revision>
  <dcterms:created xsi:type="dcterms:W3CDTF">2012-03-05T17:05:47Z</dcterms:created>
  <dcterms:modified xsi:type="dcterms:W3CDTF">2015-10-23T14:13:25Z</dcterms:modified>
</cp:coreProperties>
</file>