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4" r:id="rId1"/>
  </p:sldMasterIdLst>
  <p:notesMasterIdLst>
    <p:notesMasterId r:id="rId28"/>
  </p:notesMasterIdLst>
  <p:sldIdLst>
    <p:sldId id="561" r:id="rId2"/>
    <p:sldId id="566" r:id="rId3"/>
    <p:sldId id="567" r:id="rId4"/>
    <p:sldId id="575" r:id="rId5"/>
    <p:sldId id="589" r:id="rId6"/>
    <p:sldId id="511" r:id="rId7"/>
    <p:sldId id="571" r:id="rId8"/>
    <p:sldId id="572" r:id="rId9"/>
    <p:sldId id="573" r:id="rId10"/>
    <p:sldId id="548" r:id="rId11"/>
    <p:sldId id="565" r:id="rId12"/>
    <p:sldId id="577" r:id="rId13"/>
    <p:sldId id="578" r:id="rId14"/>
    <p:sldId id="579" r:id="rId15"/>
    <p:sldId id="581" r:id="rId16"/>
    <p:sldId id="525" r:id="rId17"/>
    <p:sldId id="526" r:id="rId18"/>
    <p:sldId id="524" r:id="rId19"/>
    <p:sldId id="582" r:id="rId20"/>
    <p:sldId id="510" r:id="rId21"/>
    <p:sldId id="584" r:id="rId22"/>
    <p:sldId id="556" r:id="rId23"/>
    <p:sldId id="585" r:id="rId24"/>
    <p:sldId id="587" r:id="rId25"/>
    <p:sldId id="586" r:id="rId26"/>
    <p:sldId id="588" r:id="rId27"/>
  </p:sldIdLst>
  <p:sldSz cx="9144000" cy="6858000" type="screen4x3"/>
  <p:notesSz cx="7010400" cy="9296400"/>
  <p:embeddedFontLst>
    <p:embeddedFont>
      <p:font typeface="Footlight MT Light" panose="0204060206030A020304" pitchFamily="18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Georgia" panose="02040502050405020303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FFFF00"/>
    <a:srgbClr val="CCECFF"/>
    <a:srgbClr val="EFFFEF"/>
    <a:srgbClr val="DDFFDD"/>
    <a:srgbClr val="CCFFCC"/>
    <a:srgbClr val="99FF99"/>
    <a:srgbClr val="99CC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25" autoAdjust="0"/>
    <p:restoredTop sz="99512" autoAdjust="0"/>
  </p:normalViewPr>
  <p:slideViewPr>
    <p:cSldViewPr>
      <p:cViewPr varScale="1">
        <p:scale>
          <a:sx n="92" d="100"/>
          <a:sy n="92" d="100"/>
        </p:scale>
        <p:origin x="69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7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>
                <a:latin typeface="Arial" charset="0"/>
              </a:defRPr>
            </a:lvl1pPr>
          </a:lstStyle>
          <a:p>
            <a:pPr>
              <a:defRPr/>
            </a:pPr>
            <a:fld id="{567DA618-5DBF-4909-BEDB-5F61CFF35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401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B396CC-9F08-4AF0-9DDA-48026B89C56F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229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A6A1FE-15B7-4F3A-8C2D-55E0678DE8A6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15088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C191BA-B962-4A11-921F-2104FEB47516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81779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99D85C-4443-44A6-955D-3C814A4042CD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49219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B396CC-9F08-4AF0-9DDA-48026B89C56F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59313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0843B1-EBE6-47CB-8473-721EDDE402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486CC-A787-474C-9A07-27CC04F53C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5BDE3D-66E1-431A-BDFA-4FF7318A57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8000"/>
                <a:shade val="90000"/>
                <a:satMod val="160000"/>
                <a:lumMod val="100000"/>
                <a:alpha val="47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F9AD8AEB-FA3D-4717-AA28-8931A04473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1" r:id="rId2"/>
    <p:sldLayoutId id="2147483676" r:id="rId3"/>
    <p:sldLayoutId id="2147483678" r:id="rId4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underwater Zm patch ed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 Box 37"/>
          <p:cNvSpPr txBox="1">
            <a:spLocks noChangeArrowheads="1"/>
          </p:cNvSpPr>
          <p:nvPr/>
        </p:nvSpPr>
        <p:spPr bwMode="auto">
          <a:xfrm>
            <a:off x="5257800" y="5103674"/>
            <a:ext cx="381649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Hilary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Neckles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  </a:t>
            </a:r>
          </a:p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USGS Augusta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,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ME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hneckles@usgs.gov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305812"/>
            <a:ext cx="76199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Eelgrass 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Habitat in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Casco Bay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: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itchFamily="18" charset="0"/>
            </a:endParaRPr>
          </a:p>
          <a:p>
            <a:pPr algn="ctr"/>
            <a:r>
              <a:rPr lang="en-US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Past, Present, and</a:t>
            </a:r>
            <a:r>
              <a:rPr lang="en-US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... </a:t>
            </a:r>
          </a:p>
          <a:p>
            <a:pPr algn="ctr"/>
            <a:r>
              <a:rPr lang="en-US" sz="6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Future?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	</a:t>
            </a:r>
            <a:endParaRPr lang="en-US" sz="4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itchFamily="18" charset="0"/>
            </a:endParaRPr>
          </a:p>
          <a:p>
            <a:pPr>
              <a:tabLst>
                <a:tab pos="1604963" algn="l"/>
                <a:tab pos="1828800" algn="l"/>
                <a:tab pos="1946275" algn="l"/>
              </a:tabLst>
            </a:pPr>
            <a:r>
              <a:rPr lang="en-US" sz="4800" dirty="0" smtClean="0">
                <a:solidFill>
                  <a:srgbClr val="379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 </a:t>
            </a:r>
          </a:p>
          <a:p>
            <a:pPr>
              <a:tabLst>
                <a:tab pos="1604963" algn="l"/>
                <a:tab pos="1828800" algn="l"/>
                <a:tab pos="1946275" algn="l"/>
              </a:tabLst>
            </a:pP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rPr>
              <a:t>			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itchFamily="18" charset="0"/>
            </a:endParaRPr>
          </a:p>
        </p:txBody>
      </p:sp>
      <p:pic>
        <p:nvPicPr>
          <p:cNvPr id="7" name="Picture 36" descr="c_USGSi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669" y="5486400"/>
            <a:ext cx="332037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850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Photosynthetic uptake of CO</a:t>
            </a:r>
            <a:r>
              <a:rPr lang="en-US" sz="3200" i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en-US" sz="32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elevates pH </a:t>
            </a:r>
          </a:p>
          <a:p>
            <a:pPr algn="ctr"/>
            <a:r>
              <a:rPr lang="en-US" sz="32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eelgrass sediments are a natural carbon sink</a:t>
            </a:r>
            <a:endParaRPr lang="en-US" sz="32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14400" y="1295400"/>
            <a:ext cx="7196467" cy="5429698"/>
            <a:chOff x="914400" y="1295400"/>
            <a:chExt cx="7196467" cy="5429698"/>
          </a:xfrm>
        </p:grpSpPr>
        <p:pic>
          <p:nvPicPr>
            <p:cNvPr id="6" name="Picture 9" descr="eelgrass bk_edit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1295400"/>
              <a:ext cx="7162800" cy="5372100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 rot="16200000">
              <a:off x="7217690" y="5831921"/>
              <a:ext cx="1447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Hilary 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Neckles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596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62000" y="1447800"/>
            <a:ext cx="7620000" cy="2246769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Loss of eelgrass beds </a:t>
            </a:r>
            <a:r>
              <a:rPr lang="en-US" sz="2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leads 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 </a:t>
            </a:r>
            <a:r>
              <a:rPr lang="en-US" sz="2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decreased fish 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wildlife populations, degraded water quality, </a:t>
            </a:r>
            <a:r>
              <a:rPr lang="en-US" sz="2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increased 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shoreline </a:t>
            </a:r>
            <a:r>
              <a:rPr lang="en-US" sz="2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erosion, and reduced capacity to mitigate anthropogenic carbon dioxide emissions. </a:t>
            </a:r>
            <a:endParaRPr lang="en-US" sz="28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80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5940"/>
          <p:cNvPicPr>
            <a:picLocks noChangeAspect="1" noChangeArrowheads="1"/>
          </p:cNvPicPr>
          <p:nvPr/>
        </p:nvPicPr>
        <p:blipFill rotWithShape="1">
          <a:blip r:embed="rId2" cstate="print"/>
          <a:srcRect l="-1" r="18011"/>
          <a:stretch/>
        </p:blipFill>
        <p:spPr bwMode="auto">
          <a:xfrm>
            <a:off x="0" y="0"/>
            <a:ext cx="42171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191000" y="152400"/>
            <a:ext cx="5029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Eelgrass </a:t>
            </a:r>
            <a:r>
              <a:rPr lang="en-US" sz="5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Habitat in Casco </a:t>
            </a:r>
            <a:r>
              <a:rPr 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Bay</a:t>
            </a:r>
            <a:r>
              <a:rPr lang="en-US" sz="5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		</a:t>
            </a:r>
            <a:endParaRPr lang="en-US" sz="5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93592" y="2468701"/>
            <a:ext cx="2672526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4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4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Future?</a:t>
            </a:r>
            <a:endParaRPr lang="en-US" sz="4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20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98" y="779463"/>
            <a:ext cx="7875502" cy="600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7265467" y="5127397"/>
            <a:ext cx="29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Maine Department of Marine Resources</a:t>
            </a:r>
          </a:p>
          <a:p>
            <a:r>
              <a:rPr lang="en-US" dirty="0" smtClean="0"/>
              <a:t>Graphic by Blaine Kopp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0"/>
            <a:ext cx="9034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Maine Eelgrass Distribution 1992 - 1998</a:t>
            </a:r>
            <a:endParaRPr lang="en-US" sz="4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20510" y="3576935"/>
            <a:ext cx="1689475" cy="1381853"/>
            <a:chOff x="1020510" y="3576935"/>
            <a:chExt cx="1689475" cy="1381853"/>
          </a:xfrm>
        </p:grpSpPr>
        <p:sp>
          <p:nvSpPr>
            <p:cNvPr id="6" name="Oval 5"/>
            <p:cNvSpPr/>
            <p:nvPr/>
          </p:nvSpPr>
          <p:spPr>
            <a:xfrm rot="2471019">
              <a:off x="2165192" y="4187067"/>
              <a:ext cx="544793" cy="77172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20510" y="3576935"/>
              <a:ext cx="15087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Casco Bay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36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9" r="21512"/>
          <a:stretch/>
        </p:blipFill>
        <p:spPr>
          <a:xfrm>
            <a:off x="1752600" y="777894"/>
            <a:ext cx="5773479" cy="55467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0"/>
            <a:ext cx="9159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Casco Bay Eelgrass Distribution 2001/02</a:t>
            </a:r>
            <a:endParaRPr lang="en-US" sz="4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6428601"/>
            <a:ext cx="7391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Data source: Maine </a:t>
            </a:r>
            <a:r>
              <a:rPr lang="en-US" sz="1600" dirty="0"/>
              <a:t>Department of Marine </a:t>
            </a:r>
            <a:r>
              <a:rPr lang="en-US" sz="1600" dirty="0" smtClean="0"/>
              <a:t>Resources</a:t>
            </a:r>
            <a:r>
              <a:rPr lang="en-US" sz="1600" dirty="0"/>
              <a:t>, Bureau of Resource Management</a:t>
            </a:r>
          </a:p>
        </p:txBody>
      </p:sp>
    </p:spTree>
    <p:extLst>
      <p:ext uri="{BB962C8B-B14F-4D97-AF65-F5344CB8AC3E}">
        <p14:creationId xmlns:p14="http://schemas.microsoft.com/office/powerpoint/2010/main" val="323332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5940"/>
          <p:cNvPicPr>
            <a:picLocks noChangeAspect="1" noChangeArrowheads="1"/>
          </p:cNvPicPr>
          <p:nvPr/>
        </p:nvPicPr>
        <p:blipFill rotWithShape="1">
          <a:blip r:embed="rId2" cstate="print"/>
          <a:srcRect l="-1" r="18011"/>
          <a:stretch/>
        </p:blipFill>
        <p:spPr bwMode="auto">
          <a:xfrm>
            <a:off x="0" y="0"/>
            <a:ext cx="42171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191000" y="152400"/>
            <a:ext cx="5029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Eelgrass </a:t>
            </a:r>
            <a:r>
              <a:rPr lang="en-US" sz="5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Habitat in Casco </a:t>
            </a:r>
            <a:r>
              <a:rPr 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Bay</a:t>
            </a:r>
            <a:r>
              <a:rPr lang="en-US" sz="5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		</a:t>
            </a:r>
            <a:endParaRPr lang="en-US" sz="5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93592" y="2468701"/>
            <a:ext cx="2975495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4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4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Future?</a:t>
            </a:r>
            <a:endParaRPr lang="en-US" sz="4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44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Intertidal Flats at Head of </a:t>
            </a:r>
            <a:r>
              <a:rPr lang="en-US" sz="4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Maquoit</a:t>
            </a:r>
            <a:r>
              <a:rPr lang="en-US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Bay</a:t>
            </a:r>
            <a:endParaRPr lang="en-US" sz="4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14400" y="1008528"/>
            <a:ext cx="7334696" cy="5381640"/>
            <a:chOff x="914400" y="1008528"/>
            <a:chExt cx="7334696" cy="5381640"/>
          </a:xfrm>
        </p:grpSpPr>
        <p:grpSp>
          <p:nvGrpSpPr>
            <p:cNvPr id="7" name="Group 6"/>
            <p:cNvGrpSpPr/>
            <p:nvPr/>
          </p:nvGrpSpPr>
          <p:grpSpPr>
            <a:xfrm>
              <a:off x="914400" y="1008528"/>
              <a:ext cx="7290029" cy="5312228"/>
              <a:chOff x="914400" y="609600"/>
              <a:chExt cx="7290029" cy="5312228"/>
            </a:xfrm>
          </p:grpSpPr>
          <p:pic>
            <p:nvPicPr>
              <p:cNvPr id="4" name="Picture 2" descr="C:\DATA\PCDATA\myfilesnew\maquoit\photos\HN field photos\June 6-8, 2001\DCP_0052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30"/>
              <a:stretch/>
            </p:blipFill>
            <p:spPr bwMode="auto">
              <a:xfrm>
                <a:off x="914400" y="609600"/>
                <a:ext cx="7290029" cy="5312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914400" y="609600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</a:rPr>
                  <a:t>2001</a:t>
                </a:r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 rot="16200000">
              <a:off x="7355919" y="5496991"/>
              <a:ext cx="1447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Hilary 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Neckles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710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Intertidal Flats at Head of </a:t>
            </a:r>
            <a:r>
              <a:rPr lang="en-US" sz="4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Maquoit</a:t>
            </a:r>
            <a:r>
              <a:rPr lang="en-US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Bay</a:t>
            </a:r>
            <a:endParaRPr lang="en-US" sz="4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14400" y="990600"/>
            <a:ext cx="7355962" cy="5399568"/>
            <a:chOff x="914400" y="990600"/>
            <a:chExt cx="7355962" cy="5399568"/>
          </a:xfrm>
        </p:grpSpPr>
        <p:grpSp>
          <p:nvGrpSpPr>
            <p:cNvPr id="2" name="Group 1"/>
            <p:cNvGrpSpPr/>
            <p:nvPr/>
          </p:nvGrpSpPr>
          <p:grpSpPr>
            <a:xfrm>
              <a:off x="914400" y="990600"/>
              <a:ext cx="7337768" cy="5323333"/>
              <a:chOff x="1425232" y="1223044"/>
              <a:chExt cx="7337768" cy="5323333"/>
            </a:xfrm>
          </p:grpSpPr>
          <p:pic>
            <p:nvPicPr>
              <p:cNvPr id="5" name="Picture 5" descr="C:\DATA\PCDATA\myfilesnew\coastal issues\Casco Bay\Maquoit dieoff 2013\Photos\2013-08-23 LFP exclosure installation\IMGP0314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71"/>
              <a:stretch/>
            </p:blipFill>
            <p:spPr bwMode="auto">
              <a:xfrm>
                <a:off x="1425232" y="1223044"/>
                <a:ext cx="7337768" cy="53233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425232" y="1223044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2013</a:t>
                </a:r>
                <a:endParaRPr lang="en-US" sz="3600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 rot="16200000">
              <a:off x="7377185" y="5496991"/>
              <a:ext cx="1447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Hilary 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Neckles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498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Eelgrass Change in Casco Bay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752600" y="895597"/>
            <a:ext cx="5620928" cy="5581403"/>
            <a:chOff x="1761536" y="990600"/>
            <a:chExt cx="5620928" cy="55814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9" b="11515"/>
            <a:stretch/>
          </p:blipFill>
          <p:spPr>
            <a:xfrm>
              <a:off x="1761536" y="990600"/>
              <a:ext cx="5620928" cy="5581403"/>
            </a:xfrm>
            <a:prstGeom prst="rect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5029200" y="5410200"/>
              <a:ext cx="2286000" cy="107721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Mapping by Seth Barker </a:t>
              </a:r>
            </a:p>
            <a:p>
              <a:r>
                <a:rPr lang="en-US" sz="1600" dirty="0" smtClean="0"/>
                <a:t>Data produced by:</a:t>
              </a:r>
            </a:p>
            <a:p>
              <a:r>
                <a:rPr lang="en-US" sz="1600" dirty="0" smtClean="0"/>
                <a:t>ME DMR (2001/02)</a:t>
              </a:r>
            </a:p>
            <a:p>
              <a:r>
                <a:rPr lang="en-US" sz="1600" dirty="0" smtClean="0"/>
                <a:t>ME DEP &amp; CBEP (2013)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702437" y="1547035"/>
              <a:ext cx="1069524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2001/02</a:t>
              </a:r>
              <a:endParaRPr lang="en-US" sz="1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5" t="30473" r="32337" b="38700"/>
          <a:stretch/>
        </p:blipFill>
        <p:spPr>
          <a:xfrm>
            <a:off x="152400" y="2590800"/>
            <a:ext cx="2463409" cy="1905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7788" y="6519532"/>
            <a:ext cx="4538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/>
              <a:t>Neckles</a:t>
            </a:r>
            <a:r>
              <a:rPr lang="en-US" sz="1600" b="1" i="1" dirty="0" smtClean="0"/>
              <a:t>. 2015. Northeastern Naturalist 22:478-500.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50053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5940"/>
          <p:cNvPicPr>
            <a:picLocks noChangeAspect="1" noChangeArrowheads="1"/>
          </p:cNvPicPr>
          <p:nvPr/>
        </p:nvPicPr>
        <p:blipFill rotWithShape="1">
          <a:blip r:embed="rId2" cstate="print"/>
          <a:srcRect l="-1" r="18011"/>
          <a:stretch/>
        </p:blipFill>
        <p:spPr bwMode="auto">
          <a:xfrm>
            <a:off x="0" y="0"/>
            <a:ext cx="42171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191000" y="152400"/>
            <a:ext cx="5029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Eelgrass </a:t>
            </a:r>
            <a:r>
              <a:rPr lang="en-US" sz="5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Habitat in Casco </a:t>
            </a:r>
            <a:r>
              <a:rPr 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Bay</a:t>
            </a:r>
            <a:r>
              <a:rPr lang="en-US" sz="5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		</a:t>
            </a:r>
            <a:endParaRPr lang="en-US" sz="5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93592" y="2468701"/>
            <a:ext cx="3004349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4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4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Future?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18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1962650" y="76200"/>
            <a:ext cx="598811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Eelgrass: </a:t>
            </a:r>
            <a:r>
              <a:rPr lang="en-US" sz="4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Zostera marina</a:t>
            </a:r>
          </a:p>
          <a:p>
            <a:pPr algn="ctr"/>
            <a:r>
              <a:rPr lang="en-US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* marine flowering plant *</a:t>
            </a:r>
            <a:endParaRPr lang="en-US" sz="4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1361" y="1708907"/>
            <a:ext cx="8564088" cy="4920493"/>
            <a:chOff x="251361" y="1592036"/>
            <a:chExt cx="8564088" cy="4920493"/>
          </a:xfrm>
        </p:grpSpPr>
        <p:pic>
          <p:nvPicPr>
            <p:cNvPr id="92164" name="Picture 4" descr="unerwater oblique, Zm repro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361" y="1592036"/>
              <a:ext cx="5105400" cy="3829050"/>
            </a:xfrm>
            <a:prstGeom prst="rect">
              <a:avLst/>
            </a:prstGeom>
            <a:noFill/>
          </p:spPr>
        </p:pic>
        <p:pic>
          <p:nvPicPr>
            <p:cNvPr id="92165" name="Picture 5" descr="underwater oblique, Zm med dens"/>
            <p:cNvPicPr>
              <a:picLocks noChangeAspect="1" noChangeArrowheads="1"/>
            </p:cNvPicPr>
            <p:nvPr/>
          </p:nvPicPr>
          <p:blipFill>
            <a:blip r:embed="rId3" cstate="print"/>
            <a:srcRect t="10582" r="25395"/>
            <a:stretch>
              <a:fillRect/>
            </a:stretch>
          </p:blipFill>
          <p:spPr bwMode="auto">
            <a:xfrm>
              <a:off x="4434630" y="2590800"/>
              <a:ext cx="4343400" cy="3903662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8072297" y="5769376"/>
              <a:ext cx="11785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Hilary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Neckles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732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G_5940"/>
          <p:cNvPicPr>
            <a:picLocks noChangeAspect="1" noChangeArrowheads="1"/>
          </p:cNvPicPr>
          <p:nvPr/>
        </p:nvPicPr>
        <p:blipFill rotWithShape="1">
          <a:blip r:embed="rId2" cstate="print"/>
          <a:srcRect l="8791" r="36259"/>
          <a:stretch/>
        </p:blipFill>
        <p:spPr bwMode="auto">
          <a:xfrm>
            <a:off x="0" y="0"/>
            <a:ext cx="28263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978727" y="-13856"/>
            <a:ext cx="61652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Casco Bay Eelgrass Partners</a:t>
            </a:r>
            <a:endParaRPr lang="en-US" sz="4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6955" y="666303"/>
            <a:ext cx="4947445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63550" algn="l"/>
              </a:tabLst>
            </a:pPr>
            <a:r>
              <a:rPr lang="en-US" sz="1800" b="1" i="1" dirty="0" smtClean="0"/>
              <a:t>Federal</a:t>
            </a:r>
          </a:p>
          <a:p>
            <a:pPr>
              <a:tabLst>
                <a:tab pos="344488" algn="l"/>
              </a:tabLst>
            </a:pPr>
            <a:r>
              <a:rPr lang="en-US" sz="1800" dirty="0" smtClean="0"/>
              <a:t>	US Geological Survey</a:t>
            </a:r>
          </a:p>
          <a:p>
            <a:pPr>
              <a:tabLst>
                <a:tab pos="344488" algn="l"/>
              </a:tabLst>
            </a:pPr>
            <a:r>
              <a:rPr lang="en-US" sz="1800" dirty="0" smtClean="0"/>
              <a:t>	USFWS </a:t>
            </a:r>
            <a:r>
              <a:rPr lang="en-US" sz="1800" dirty="0"/>
              <a:t>Gulf of Maine </a:t>
            </a:r>
            <a:r>
              <a:rPr lang="en-US" sz="1800" dirty="0" smtClean="0"/>
              <a:t>Program</a:t>
            </a:r>
          </a:p>
          <a:p>
            <a:r>
              <a:rPr lang="en-US" sz="1800" b="1" i="1" dirty="0" smtClean="0"/>
              <a:t>State</a:t>
            </a:r>
            <a:endParaRPr lang="en-US" sz="1800" b="1" i="1" dirty="0"/>
          </a:p>
          <a:p>
            <a:pPr>
              <a:tabLst>
                <a:tab pos="344488" algn="l"/>
              </a:tabLst>
            </a:pPr>
            <a:r>
              <a:rPr lang="en-US" sz="1800" dirty="0" smtClean="0"/>
              <a:t>	Maine Dept. of Environ. Protection</a:t>
            </a:r>
          </a:p>
          <a:p>
            <a:pPr>
              <a:tabLst>
                <a:tab pos="344488" algn="l"/>
              </a:tabLst>
            </a:pPr>
            <a:r>
              <a:rPr lang="en-US" sz="1800" dirty="0"/>
              <a:t>	</a:t>
            </a:r>
            <a:r>
              <a:rPr lang="en-US" sz="1800" dirty="0" smtClean="0"/>
              <a:t>Maine </a:t>
            </a:r>
            <a:r>
              <a:rPr lang="en-US" sz="1800" dirty="0"/>
              <a:t>Coastal </a:t>
            </a:r>
            <a:r>
              <a:rPr lang="en-US" sz="1800" dirty="0" smtClean="0"/>
              <a:t>Program</a:t>
            </a:r>
          </a:p>
          <a:p>
            <a:pPr>
              <a:tabLst>
                <a:tab pos="344488" algn="l"/>
              </a:tabLst>
            </a:pPr>
            <a:r>
              <a:rPr lang="en-US" sz="1800" b="1" i="1" dirty="0" smtClean="0"/>
              <a:t>Municipal</a:t>
            </a:r>
          </a:p>
          <a:p>
            <a:pPr>
              <a:tabLst>
                <a:tab pos="344488" algn="l"/>
              </a:tabLst>
            </a:pPr>
            <a:r>
              <a:rPr lang="en-US" sz="1800" dirty="0"/>
              <a:t>	Town of </a:t>
            </a:r>
            <a:r>
              <a:rPr lang="en-US" sz="1800" dirty="0" smtClean="0"/>
              <a:t>Brunswick Marine Resources Division</a:t>
            </a:r>
            <a:endParaRPr lang="en-US" sz="1800" dirty="0"/>
          </a:p>
          <a:p>
            <a:r>
              <a:rPr lang="en-US" sz="1800" b="1" i="1" dirty="0" smtClean="0"/>
              <a:t>Conservation Organizations</a:t>
            </a:r>
            <a:endParaRPr lang="en-US" sz="1800" b="1" i="1" dirty="0"/>
          </a:p>
          <a:p>
            <a:pPr>
              <a:tabLst>
                <a:tab pos="344488" algn="l"/>
              </a:tabLst>
            </a:pPr>
            <a:r>
              <a:rPr lang="en-US" sz="1800" dirty="0" smtClean="0"/>
              <a:t>	Casco Bay Estuary Partnership</a:t>
            </a:r>
          </a:p>
          <a:p>
            <a:pPr>
              <a:tabLst>
                <a:tab pos="344488" algn="l"/>
              </a:tabLst>
            </a:pPr>
            <a:r>
              <a:rPr lang="en-US" sz="1800" dirty="0" smtClean="0"/>
              <a:t>	Friends of Casco Bay</a:t>
            </a:r>
          </a:p>
          <a:p>
            <a:pPr>
              <a:tabLst>
                <a:tab pos="344488" algn="l"/>
              </a:tabLst>
            </a:pPr>
            <a:r>
              <a:rPr lang="en-US" sz="1800" dirty="0"/>
              <a:t>	</a:t>
            </a:r>
            <a:r>
              <a:rPr lang="en-US" sz="1800" dirty="0" smtClean="0"/>
              <a:t>Maine Nature Conservancy</a:t>
            </a:r>
          </a:p>
          <a:p>
            <a:pPr>
              <a:tabLst>
                <a:tab pos="344488" algn="l"/>
              </a:tabLst>
            </a:pPr>
            <a:r>
              <a:rPr lang="en-US" sz="1800" b="1" i="1" dirty="0" smtClean="0"/>
              <a:t>Academic and Research Entities</a:t>
            </a:r>
          </a:p>
          <a:p>
            <a:pPr>
              <a:tabLst>
                <a:tab pos="344488" algn="l"/>
              </a:tabLst>
            </a:pPr>
            <a:r>
              <a:rPr lang="en-US" sz="1800" dirty="0" smtClean="0"/>
              <a:t>	Bowdoin College</a:t>
            </a:r>
          </a:p>
          <a:p>
            <a:pPr>
              <a:tabLst>
                <a:tab pos="344488" algn="l"/>
              </a:tabLst>
            </a:pPr>
            <a:r>
              <a:rPr lang="en-US" sz="1800" dirty="0" smtClean="0"/>
              <a:t>	University of New Hampshire</a:t>
            </a:r>
          </a:p>
          <a:p>
            <a:pPr>
              <a:tabLst>
                <a:tab pos="344488" algn="l"/>
              </a:tabLst>
            </a:pPr>
            <a:r>
              <a:rPr lang="en-US" sz="1800" dirty="0" smtClean="0"/>
              <a:t>	Resource </a:t>
            </a:r>
            <a:r>
              <a:rPr lang="en-US" sz="1800" dirty="0"/>
              <a:t>Access </a:t>
            </a:r>
            <a:r>
              <a:rPr lang="en-US" sz="1800" dirty="0" smtClean="0"/>
              <a:t>International</a:t>
            </a:r>
          </a:p>
          <a:p>
            <a:pPr>
              <a:tabLst>
                <a:tab pos="344488" algn="l"/>
              </a:tabLst>
            </a:pPr>
            <a:r>
              <a:rPr lang="en-US" sz="1800" dirty="0" smtClean="0"/>
              <a:t>	Independent </a:t>
            </a:r>
            <a:r>
              <a:rPr lang="en-US" sz="1800" dirty="0"/>
              <a:t>seagrass mapping </a:t>
            </a:r>
            <a:r>
              <a:rPr lang="en-US" sz="1800" dirty="0" smtClean="0"/>
              <a:t>experts</a:t>
            </a:r>
          </a:p>
          <a:p>
            <a:pPr>
              <a:tabLst>
                <a:tab pos="344488" algn="l"/>
              </a:tabLst>
            </a:pPr>
            <a:r>
              <a:rPr lang="en-US" sz="1800" dirty="0"/>
              <a:t>	</a:t>
            </a:r>
            <a:r>
              <a:rPr lang="en-US" sz="1800" dirty="0" smtClean="0"/>
              <a:t>MDI Biological Laboratory</a:t>
            </a:r>
          </a:p>
          <a:p>
            <a:pPr>
              <a:tabLst>
                <a:tab pos="344488" algn="l"/>
              </a:tabLst>
            </a:pPr>
            <a:r>
              <a:rPr lang="en-US" sz="1800" dirty="0"/>
              <a:t>	</a:t>
            </a:r>
            <a:r>
              <a:rPr lang="en-US" sz="1800" dirty="0" smtClean="0"/>
              <a:t>Bigelow Laboratory for Ocean Sciences</a:t>
            </a:r>
          </a:p>
          <a:p>
            <a:pPr>
              <a:tabLst>
                <a:tab pos="344488" algn="l"/>
              </a:tabLst>
            </a:pPr>
            <a:r>
              <a:rPr lang="en-US" sz="1800" dirty="0"/>
              <a:t>	</a:t>
            </a:r>
            <a:r>
              <a:rPr lang="en-US" sz="1800" dirty="0" smtClean="0"/>
              <a:t>Southern Maine Community College</a:t>
            </a:r>
          </a:p>
          <a:p>
            <a:pPr>
              <a:tabLst>
                <a:tab pos="344488" algn="l"/>
              </a:tabLst>
            </a:pPr>
            <a:r>
              <a:rPr lang="en-US" sz="1800" b="1" i="1" dirty="0" smtClean="0"/>
              <a:t>Concerned citizens</a:t>
            </a:r>
          </a:p>
          <a:p>
            <a:pPr>
              <a:tabLst>
                <a:tab pos="344488" algn="l"/>
              </a:tabLst>
            </a:pPr>
            <a:r>
              <a:rPr lang="en-US" sz="1800" dirty="0"/>
              <a:t>	</a:t>
            </a:r>
            <a:r>
              <a:rPr lang="en-US" sz="1800" dirty="0" smtClean="0"/>
              <a:t>Flying Point shoreline residents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4649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44"/>
            <a:ext cx="9882255" cy="74116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3553" y="2548140"/>
            <a:ext cx="8915400" cy="286232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+mn-lt"/>
              </a:rPr>
              <a:t>Has Upper Casco Bay exceeded system thresholds for eelgrass?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+mn-lt"/>
              </a:rPr>
              <a:t>Are there sites amenable to restoration?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+mn-lt"/>
              </a:rPr>
              <a:t>What restoration methods are most successful?</a:t>
            </a:r>
            <a:endParaRPr lang="en-US" sz="40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4200" y="76200"/>
            <a:ext cx="28055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Questions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604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Test Sites 2015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t="6313" r="5500"/>
          <a:stretch/>
        </p:blipFill>
        <p:spPr>
          <a:xfrm>
            <a:off x="609600" y="757145"/>
            <a:ext cx="8061507" cy="587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4" t="25445" r="30233" b="25581"/>
          <a:stretch/>
        </p:blipFill>
        <p:spPr>
          <a:xfrm>
            <a:off x="14177" y="457200"/>
            <a:ext cx="4038600" cy="2950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93" y="3880588"/>
            <a:ext cx="36576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0"/>
            <a:ext cx="3860800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288" y="1447800"/>
            <a:ext cx="3409950" cy="454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95"/>
          <a:stretch/>
        </p:blipFill>
        <p:spPr>
          <a:xfrm>
            <a:off x="6085367" y="3657600"/>
            <a:ext cx="3482227" cy="2914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0800" y="-34154"/>
            <a:ext cx="3429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Test Transplants June/early July</a:t>
            </a:r>
          </a:p>
        </p:txBody>
      </p:sp>
    </p:spTree>
    <p:extLst>
      <p:ext uri="{BB962C8B-B14F-4D97-AF65-F5344CB8AC3E}">
        <p14:creationId xmlns:p14="http://schemas.microsoft.com/office/powerpoint/2010/main" val="342939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1" y="2567940"/>
            <a:ext cx="4297680" cy="32232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67940"/>
            <a:ext cx="4297680" cy="3223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0633" y="1143000"/>
            <a:ext cx="29135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Flying Point,</a:t>
            </a:r>
          </a:p>
          <a:p>
            <a:pPr algn="ctr"/>
            <a:r>
              <a:rPr lang="en-US" sz="4000" dirty="0" smtClean="0">
                <a:latin typeface="+mj-lt"/>
              </a:rPr>
              <a:t>Freeport</a:t>
            </a:r>
            <a:endParaRPr lang="en-US" sz="40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73113" y="1117370"/>
            <a:ext cx="35698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Simpson Point, </a:t>
            </a:r>
          </a:p>
          <a:p>
            <a:pPr algn="ctr"/>
            <a:r>
              <a:rPr lang="en-US" sz="4000" dirty="0" smtClean="0">
                <a:latin typeface="+mj-lt"/>
              </a:rPr>
              <a:t>Brunswick</a:t>
            </a:r>
            <a:endParaRPr lang="en-US" sz="40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August 2015</a:t>
            </a:r>
          </a:p>
        </p:txBody>
      </p:sp>
    </p:spTree>
    <p:extLst>
      <p:ext uri="{BB962C8B-B14F-4D97-AF65-F5344CB8AC3E}">
        <p14:creationId xmlns:p14="http://schemas.microsoft.com/office/powerpoint/2010/main" val="321402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6903" y="825189"/>
            <a:ext cx="5620928" cy="5581403"/>
            <a:chOff x="1761536" y="990600"/>
            <a:chExt cx="5620928" cy="55814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9" b="11515"/>
            <a:stretch/>
          </p:blipFill>
          <p:spPr>
            <a:xfrm>
              <a:off x="1761536" y="990600"/>
              <a:ext cx="5620928" cy="5581403"/>
            </a:xfrm>
            <a:prstGeom prst="rect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5029200" y="5410200"/>
              <a:ext cx="2286000" cy="107721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Mapping by Seth Barker </a:t>
              </a:r>
            </a:p>
            <a:p>
              <a:r>
                <a:rPr lang="en-US" sz="1600" dirty="0" smtClean="0"/>
                <a:t>Data produced by:</a:t>
              </a:r>
            </a:p>
            <a:p>
              <a:r>
                <a:rPr lang="en-US" sz="1600" dirty="0" smtClean="0"/>
                <a:t>ME DMR (2001)</a:t>
              </a:r>
            </a:p>
            <a:p>
              <a:r>
                <a:rPr lang="en-US" sz="1600" dirty="0" smtClean="0"/>
                <a:t>ME DEP &amp; CBEP (2013)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702437" y="1547035"/>
              <a:ext cx="1069524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2001/02</a:t>
              </a:r>
              <a:endParaRPr lang="en-US" sz="1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66" y="3091892"/>
            <a:ext cx="4818277" cy="361370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494567" y="2438400"/>
            <a:ext cx="0" cy="6534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35049" y="312420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-6899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Natural Recovery is Beginning</a:t>
            </a:r>
          </a:p>
        </p:txBody>
      </p:sp>
    </p:spTree>
    <p:extLst>
      <p:ext uri="{BB962C8B-B14F-4D97-AF65-F5344CB8AC3E}">
        <p14:creationId xmlns:p14="http://schemas.microsoft.com/office/powerpoint/2010/main" val="171885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0" y="-57150"/>
            <a:ext cx="9220200" cy="691515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0" y="0"/>
            <a:ext cx="4038600" cy="2974848"/>
          </a:xfrm>
          <a:prstGeom prst="cloudCallout">
            <a:avLst>
              <a:gd name="adj1" fmla="val 53512"/>
              <a:gd name="adj2" fmla="val 4606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COC2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6069" y="825704"/>
            <a:ext cx="28873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How resilient is </a:t>
            </a:r>
          </a:p>
          <a:p>
            <a:pPr algn="ctr"/>
            <a:r>
              <a:rPr lang="en-US" sz="3200" dirty="0" smtClean="0"/>
              <a:t>my habitat?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7914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1962650" y="76200"/>
            <a:ext cx="598811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Eelgrass: </a:t>
            </a:r>
            <a:r>
              <a:rPr lang="en-US" sz="4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Zostera marina</a:t>
            </a:r>
          </a:p>
          <a:p>
            <a:pPr algn="ctr"/>
            <a:r>
              <a:rPr lang="en-US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* marine flowering plant *</a:t>
            </a:r>
            <a:endParaRPr lang="en-US" sz="4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1361" y="1708907"/>
            <a:ext cx="8564088" cy="4920493"/>
            <a:chOff x="251361" y="1592036"/>
            <a:chExt cx="8564088" cy="4920493"/>
          </a:xfrm>
        </p:grpSpPr>
        <p:pic>
          <p:nvPicPr>
            <p:cNvPr id="92164" name="Picture 4" descr="unerwater oblique, Zm repro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361" y="1592036"/>
              <a:ext cx="5105400" cy="3829050"/>
            </a:xfrm>
            <a:prstGeom prst="rect">
              <a:avLst/>
            </a:prstGeom>
            <a:noFill/>
          </p:spPr>
        </p:pic>
        <p:pic>
          <p:nvPicPr>
            <p:cNvPr id="92165" name="Picture 5" descr="underwater oblique, Zm med dens"/>
            <p:cNvPicPr>
              <a:picLocks noChangeAspect="1" noChangeArrowheads="1"/>
            </p:cNvPicPr>
            <p:nvPr/>
          </p:nvPicPr>
          <p:blipFill>
            <a:blip r:embed="rId3" cstate="print"/>
            <a:srcRect t="10582" r="25395"/>
            <a:stretch>
              <a:fillRect/>
            </a:stretch>
          </p:blipFill>
          <p:spPr bwMode="auto">
            <a:xfrm>
              <a:off x="4434630" y="2590800"/>
              <a:ext cx="4343400" cy="3903662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8072297" y="5769376"/>
              <a:ext cx="11785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Hilary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Neckles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76600" y="1454150"/>
            <a:ext cx="3597275" cy="4870450"/>
            <a:chOff x="3276600" y="1348468"/>
            <a:chExt cx="3597275" cy="48704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1348468"/>
              <a:ext cx="3597275" cy="4870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317175" y="1377950"/>
              <a:ext cx="3521075" cy="4822950"/>
            </a:xfrm>
            <a:prstGeom prst="rect">
              <a:avLst/>
            </a:prstGeom>
            <a:noFill/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6080671" y="5457747"/>
            <a:ext cx="1207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Robert J. </a:t>
            </a:r>
            <a:r>
              <a:rPr lang="en-US" sz="1400" dirty="0" err="1" smtClean="0">
                <a:solidFill>
                  <a:schemeClr val="bg1"/>
                </a:solidFill>
              </a:rPr>
              <a:t>Orth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3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" y="267548"/>
            <a:ext cx="8892540" cy="6180269"/>
            <a:chOff x="76200" y="267548"/>
            <a:chExt cx="8892540" cy="61802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2057400"/>
              <a:ext cx="4472940" cy="335470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628417"/>
              <a:ext cx="4267200" cy="28194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267548"/>
              <a:ext cx="4233672" cy="3175254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9660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405" y="0"/>
            <a:ext cx="9250680" cy="6858000"/>
            <a:chOff x="-1748" y="15922"/>
            <a:chExt cx="9250680" cy="6858000"/>
          </a:xfrm>
        </p:grpSpPr>
        <p:sp>
          <p:nvSpPr>
            <p:cNvPr id="17" name="Rectangle 16"/>
            <p:cNvSpPr/>
            <p:nvPr/>
          </p:nvSpPr>
          <p:spPr>
            <a:xfrm>
              <a:off x="-1748" y="15922"/>
              <a:ext cx="9250680" cy="6858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040332" y="1917123"/>
              <a:ext cx="5472545" cy="410440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48" r="23098"/>
            <a:stretch/>
          </p:blipFill>
          <p:spPr>
            <a:xfrm>
              <a:off x="354724" y="197422"/>
              <a:ext cx="3955148" cy="491632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1264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914400" y="28575"/>
            <a:ext cx="7772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Eelgrass 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beds </a:t>
            </a:r>
            <a:r>
              <a:rPr lang="en-US" sz="2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are 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among the most </a:t>
            </a:r>
            <a:r>
              <a:rPr lang="en-US" sz="2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productive 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plant communities on the </a:t>
            </a:r>
            <a:r>
              <a:rPr lang="en-US" sz="2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planet!</a:t>
            </a:r>
            <a:endParaRPr lang="en-US" sz="28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8200" y="982682"/>
            <a:ext cx="7630632" cy="5774315"/>
            <a:chOff x="838200" y="982682"/>
            <a:chExt cx="7630632" cy="57743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982682"/>
              <a:ext cx="7620000" cy="5715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16200000">
              <a:off x="7575655" y="5863820"/>
              <a:ext cx="1447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Hilary 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Neckles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329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0" y="-2969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Critical Habitat: Fin- and Shellfish </a:t>
            </a:r>
            <a:endParaRPr lang="en-US" sz="4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956" y="3437906"/>
            <a:ext cx="4857397" cy="3191494"/>
            <a:chOff x="61956" y="3551045"/>
            <a:chExt cx="4857397" cy="3191494"/>
          </a:xfrm>
        </p:grpSpPr>
        <p:grpSp>
          <p:nvGrpSpPr>
            <p:cNvPr id="5" name="Group 4"/>
            <p:cNvGrpSpPr/>
            <p:nvPr/>
          </p:nvGrpSpPr>
          <p:grpSpPr>
            <a:xfrm>
              <a:off x="61956" y="3551045"/>
              <a:ext cx="4857397" cy="3191494"/>
              <a:chOff x="47112" y="3669475"/>
              <a:chExt cx="4857397" cy="3191494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t="7201" r="16109" b="10936"/>
              <a:stretch/>
            </p:blipFill>
            <p:spPr bwMode="auto">
              <a:xfrm>
                <a:off x="47112" y="3669475"/>
                <a:ext cx="4857397" cy="319149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</p:pic>
          <p:sp>
            <p:nvSpPr>
              <p:cNvPr id="13" name="Text Box 4"/>
              <p:cNvSpPr txBox="1">
                <a:spLocks noChangeArrowheads="1"/>
              </p:cNvSpPr>
              <p:nvPr/>
            </p:nvSpPr>
            <p:spPr bwMode="auto">
              <a:xfrm>
                <a:off x="47112" y="6487907"/>
                <a:ext cx="4857397" cy="37306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5000" rIns="90000" bIns="45000"/>
              <a:lstStyle/>
              <a:p>
                <a:pPr hangingPunct="1">
                  <a:lnSpc>
                    <a:spcPct val="102000"/>
                  </a:lnSpc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</a:tabLst>
                </a:pPr>
                <a:r>
                  <a:rPr lang="en-US" sz="1400" dirty="0" smtClean="0">
                    <a:solidFill>
                      <a:srgbClr val="000000"/>
                    </a:solidFill>
                    <a:latin typeface="Calibri" charset="0"/>
                  </a:rPr>
                  <a:t>Winter flounder </a:t>
                </a:r>
                <a:r>
                  <a:rPr lang="en-US" sz="1400" i="1" dirty="0" smtClean="0">
                    <a:solidFill>
                      <a:srgbClr val="000000"/>
                    </a:solidFill>
                    <a:latin typeface="Calibri" charset="0"/>
                  </a:rPr>
                  <a:t>(</a:t>
                </a:r>
                <a:r>
                  <a:rPr lang="en-US" sz="1400" i="1" dirty="0" err="1" smtClean="0">
                    <a:solidFill>
                      <a:srgbClr val="000000"/>
                    </a:solidFill>
                    <a:latin typeface="Calibri" charset="0"/>
                  </a:rPr>
                  <a:t>Pseudopleuronectes</a:t>
                </a:r>
                <a:r>
                  <a:rPr lang="en-US" sz="1400" i="1" dirty="0" smtClean="0">
                    <a:solidFill>
                      <a:srgbClr val="000000"/>
                    </a:solidFill>
                    <a:latin typeface="Calibri" charset="0"/>
                  </a:rPr>
                  <a:t> </a:t>
                </a:r>
                <a:r>
                  <a:rPr lang="en-US" sz="1400" i="1" dirty="0" err="1" smtClean="0">
                    <a:solidFill>
                      <a:srgbClr val="000000"/>
                    </a:solidFill>
                    <a:latin typeface="Calibri" charset="0"/>
                  </a:rPr>
                  <a:t>americanus</a:t>
                </a:r>
                <a:r>
                  <a:rPr lang="en-US" sz="1400" i="1" dirty="0" smtClean="0">
                    <a:solidFill>
                      <a:srgbClr val="000000"/>
                    </a:solidFill>
                    <a:latin typeface="Calibri" charset="0"/>
                  </a:rPr>
                  <a:t>)</a:t>
                </a:r>
                <a:endParaRPr lang="en-US" sz="1400" i="1" dirty="0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61956" y="3551045"/>
              <a:ext cx="4857397" cy="319149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1070" y="1073272"/>
            <a:ext cx="4412667" cy="2182546"/>
            <a:chOff x="51070" y="928789"/>
            <a:chExt cx="4412667" cy="2182546"/>
          </a:xfrm>
        </p:grpSpPr>
        <p:grpSp>
          <p:nvGrpSpPr>
            <p:cNvPr id="18" name="Group 17"/>
            <p:cNvGrpSpPr/>
            <p:nvPr/>
          </p:nvGrpSpPr>
          <p:grpSpPr>
            <a:xfrm>
              <a:off x="51070" y="928789"/>
              <a:ext cx="4412667" cy="2182546"/>
              <a:chOff x="51070" y="928789"/>
              <a:chExt cx="4412667" cy="2182546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t="24405" r="18758" b="19130"/>
              <a:stretch/>
            </p:blipFill>
            <p:spPr bwMode="auto">
              <a:xfrm>
                <a:off x="51070" y="928789"/>
                <a:ext cx="4412667" cy="218254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51070" y="928789"/>
                <a:ext cx="441266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00"/>
                    </a:solidFill>
                    <a:latin typeface="Calibri" charset="0"/>
                  </a:rPr>
                  <a:t>Minnow</a:t>
                </a:r>
                <a:r>
                  <a:rPr lang="en-US" sz="1400" i="1" dirty="0" smtClean="0">
                    <a:solidFill>
                      <a:srgbClr val="000000"/>
                    </a:solidFill>
                    <a:latin typeface="Calibri" charset="0"/>
                  </a:rPr>
                  <a:t> (</a:t>
                </a:r>
                <a:r>
                  <a:rPr lang="en-US" sz="1400" i="1" dirty="0" err="1" smtClean="0">
                    <a:solidFill>
                      <a:srgbClr val="000000"/>
                    </a:solidFill>
                    <a:latin typeface="Calibri" charset="0"/>
                  </a:rPr>
                  <a:t>Urophycis</a:t>
                </a:r>
                <a:r>
                  <a:rPr lang="en-US" sz="1400" i="1" dirty="0" smtClean="0">
                    <a:solidFill>
                      <a:srgbClr val="000000"/>
                    </a:solidFill>
                    <a:latin typeface="Calibri" charset="0"/>
                  </a:rPr>
                  <a:t> </a:t>
                </a:r>
                <a:r>
                  <a:rPr lang="en-US" sz="1400" i="1" dirty="0" err="1" smtClean="0">
                    <a:solidFill>
                      <a:srgbClr val="000000"/>
                    </a:solidFill>
                    <a:latin typeface="Calibri" charset="0"/>
                  </a:rPr>
                  <a:t>regius</a:t>
                </a:r>
                <a:r>
                  <a:rPr lang="en-US" sz="1400" i="1" dirty="0" smtClean="0">
                    <a:solidFill>
                      <a:srgbClr val="000000"/>
                    </a:solidFill>
                    <a:latin typeface="Calibri" charset="0"/>
                  </a:rPr>
                  <a:t>)</a:t>
                </a: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51070" y="928789"/>
              <a:ext cx="4412667" cy="218254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566062" y="1073272"/>
            <a:ext cx="4381390" cy="2203328"/>
            <a:chOff x="4566062" y="928789"/>
            <a:chExt cx="4381390" cy="2203328"/>
          </a:xfrm>
        </p:grpSpPr>
        <p:grpSp>
          <p:nvGrpSpPr>
            <p:cNvPr id="19" name="Group 18"/>
            <p:cNvGrpSpPr/>
            <p:nvPr/>
          </p:nvGrpSpPr>
          <p:grpSpPr>
            <a:xfrm>
              <a:off x="4566062" y="936576"/>
              <a:ext cx="4381390" cy="2195541"/>
              <a:chOff x="4566062" y="936576"/>
              <a:chExt cx="4381390" cy="2195541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l="6480" t="33403" b="1052"/>
              <a:stretch/>
            </p:blipFill>
            <p:spPr bwMode="auto">
              <a:xfrm>
                <a:off x="4572000" y="972322"/>
                <a:ext cx="4375452" cy="215979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15" name="Text Box 4"/>
              <p:cNvSpPr txBox="1">
                <a:spLocks noChangeArrowheads="1"/>
              </p:cNvSpPr>
              <p:nvPr/>
            </p:nvSpPr>
            <p:spPr bwMode="auto">
              <a:xfrm>
                <a:off x="4566062" y="936576"/>
                <a:ext cx="4381390" cy="30995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square" lIns="90000" tIns="46800" rIns="90000" bIns="46800">
                <a:spAutoFit/>
              </a:bodyPr>
              <a:lstStyle/>
              <a:p>
                <a:pPr hangingPunct="1">
                  <a:lnSpc>
                    <a:spcPct val="100000"/>
                  </a:lnSpc>
                  <a:buClrTx/>
                  <a:buFontTx/>
                  <a:buNone/>
                  <a:tabLst>
                    <a:tab pos="723900" algn="l"/>
                    <a:tab pos="1447800" algn="l"/>
                    <a:tab pos="2171700" algn="l"/>
                    <a:tab pos="2895600" algn="l"/>
                  </a:tabLst>
                </a:pPr>
                <a:r>
                  <a:rPr lang="en-US" sz="1400" dirty="0" smtClean="0">
                    <a:solidFill>
                      <a:srgbClr val="000000"/>
                    </a:solidFill>
                    <a:latin typeface="Calibri" charset="0"/>
                  </a:rPr>
                  <a:t>Grubby</a:t>
                </a:r>
                <a:r>
                  <a:rPr lang="en-US" sz="1400" i="1" dirty="0" smtClean="0">
                    <a:solidFill>
                      <a:srgbClr val="000000"/>
                    </a:solidFill>
                    <a:latin typeface="Calibri" charset="0"/>
                  </a:rPr>
                  <a:t> (</a:t>
                </a:r>
                <a:r>
                  <a:rPr lang="en-US" sz="1400" i="1" dirty="0" err="1" smtClean="0">
                    <a:solidFill>
                      <a:srgbClr val="000000"/>
                    </a:solidFill>
                    <a:latin typeface="Calibri" charset="0"/>
                  </a:rPr>
                  <a:t>Myoxocephalus</a:t>
                </a:r>
                <a:r>
                  <a:rPr lang="en-US" sz="1400" i="1" dirty="0" smtClean="0">
                    <a:solidFill>
                      <a:srgbClr val="000000"/>
                    </a:solidFill>
                    <a:latin typeface="Calibri" charset="0"/>
                  </a:rPr>
                  <a:t> </a:t>
                </a:r>
                <a:r>
                  <a:rPr lang="en-US" sz="1400" i="1" dirty="0" err="1" smtClean="0">
                    <a:solidFill>
                      <a:srgbClr val="000000"/>
                    </a:solidFill>
                    <a:latin typeface="Calibri" charset="0"/>
                  </a:rPr>
                  <a:t>aeneus</a:t>
                </a:r>
                <a:r>
                  <a:rPr lang="en-US" sz="1400" i="1" dirty="0" smtClean="0">
                    <a:solidFill>
                      <a:srgbClr val="000000"/>
                    </a:solidFill>
                    <a:latin typeface="Calibri" charset="0"/>
                  </a:rPr>
                  <a:t>)</a:t>
                </a:r>
                <a:endParaRPr lang="en-US" sz="1400" i="1" dirty="0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4566062" y="928789"/>
              <a:ext cx="4381390" cy="218254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05401" y="3437906"/>
            <a:ext cx="3299012" cy="3154555"/>
            <a:chOff x="5105401" y="3551045"/>
            <a:chExt cx="3299012" cy="3154555"/>
          </a:xfrm>
        </p:grpSpPr>
        <p:grpSp>
          <p:nvGrpSpPr>
            <p:cNvPr id="20" name="Group 19"/>
            <p:cNvGrpSpPr/>
            <p:nvPr/>
          </p:nvGrpSpPr>
          <p:grpSpPr>
            <a:xfrm>
              <a:off x="5105401" y="3551045"/>
              <a:ext cx="3299012" cy="3154555"/>
              <a:chOff x="5105401" y="3551045"/>
              <a:chExt cx="3299012" cy="3154555"/>
            </a:xfrm>
          </p:grpSpPr>
          <p:pic>
            <p:nvPicPr>
              <p:cNvPr id="9" name="Picture 8" descr="P7090049"/>
              <p:cNvPicPr>
                <a:picLocks noChangeAspect="1" noChangeArrowheads="1"/>
              </p:cNvPicPr>
              <p:nvPr/>
            </p:nvPicPr>
            <p:blipFill rotWithShape="1">
              <a:blip r:embed="rId6" cstate="print"/>
              <a:srcRect l="8471" r="6959"/>
              <a:stretch/>
            </p:blipFill>
            <p:spPr>
              <a:xfrm>
                <a:off x="5105401" y="3551045"/>
                <a:ext cx="3299012" cy="2925955"/>
              </a:xfrm>
              <a:prstGeom prst="rect">
                <a:avLst/>
              </a:prstGeom>
              <a:noFill/>
              <a:ln/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5105401" y="6397823"/>
                <a:ext cx="329901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+mn-lt"/>
                    <a:cs typeface="Arial" panose="020B0604020202020204" pitchFamily="34" charset="0"/>
                  </a:rPr>
                  <a:t>Blue mussels (</a:t>
                </a:r>
                <a:r>
                  <a:rPr lang="en-US" sz="1400" i="1" dirty="0" err="1" smtClean="0">
                    <a:latin typeface="+mn-lt"/>
                    <a:cs typeface="Arial" panose="020B0604020202020204" pitchFamily="34" charset="0"/>
                  </a:rPr>
                  <a:t>Mytilus</a:t>
                </a:r>
                <a:r>
                  <a:rPr lang="en-US" sz="1400" i="1" dirty="0" smtClean="0"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en-US" sz="1400" i="1" dirty="0" err="1" smtClean="0">
                    <a:latin typeface="+mn-lt"/>
                    <a:cs typeface="Arial" panose="020B0604020202020204" pitchFamily="34" charset="0"/>
                  </a:rPr>
                  <a:t>edulis</a:t>
                </a:r>
                <a:r>
                  <a:rPr lang="en-US" sz="1400" dirty="0" smtClean="0">
                    <a:latin typeface="+mn-lt"/>
                    <a:cs typeface="Arial" panose="020B0604020202020204" pitchFamily="34" charset="0"/>
                  </a:rPr>
                  <a:t>)</a:t>
                </a:r>
                <a:endParaRPr lang="en-US" sz="1400" dirty="0">
                  <a:latin typeface="+mn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5105401" y="3551045"/>
              <a:ext cx="3299012" cy="315455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 rot="16200000">
            <a:off x="7042814" y="4906236"/>
            <a:ext cx="3138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All photos by Jane Disney, MDI Bio Lab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1911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2" descr="Egret NEC-3"/>
          <p:cNvPicPr>
            <a:picLocks noChangeAspect="1" noChangeArrowheads="1"/>
          </p:cNvPicPr>
          <p:nvPr/>
        </p:nvPicPr>
        <p:blipFill>
          <a:blip r:embed="rId3" cstate="print"/>
          <a:srcRect l="24419" r="23256"/>
          <a:stretch>
            <a:fillRect/>
          </a:stretch>
        </p:blipFill>
        <p:spPr bwMode="auto">
          <a:xfrm>
            <a:off x="-381000" y="760536"/>
            <a:ext cx="4249479" cy="5365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6"/>
          <a:stretch/>
        </p:blipFill>
        <p:spPr>
          <a:xfrm>
            <a:off x="4038599" y="2316126"/>
            <a:ext cx="4986911" cy="34573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3172776" y="5430422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Hilary </a:t>
            </a:r>
            <a:r>
              <a:rPr lang="en-US" dirty="0" err="1" smtClean="0">
                <a:solidFill>
                  <a:schemeClr val="bg1"/>
                </a:solidFill>
              </a:rPr>
              <a:t>Neckles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8234204" y="4981916"/>
            <a:ext cx="1305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© Bill Thompson</a:t>
            </a:r>
            <a:endParaRPr lang="en-US" b="1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038600" y="1149925"/>
            <a:ext cx="3810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Bird Habitat</a:t>
            </a:r>
            <a:endParaRPr lang="en-US" sz="4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15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304800" y="152400"/>
            <a:ext cx="8686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6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Eelgrass beds absorb </a:t>
            </a:r>
            <a:r>
              <a:rPr lang="en-US" sz="26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nutrients, </a:t>
            </a:r>
            <a:r>
              <a:rPr lang="en-US" sz="26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dampen </a:t>
            </a:r>
            <a:r>
              <a:rPr lang="en-US" sz="26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wave energy, </a:t>
            </a:r>
            <a:r>
              <a:rPr lang="en-US" sz="26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slow </a:t>
            </a:r>
            <a:r>
              <a:rPr lang="en-US" sz="26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currents, and </a:t>
            </a:r>
            <a:r>
              <a:rPr lang="en-US" sz="26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bind </a:t>
            </a:r>
            <a:r>
              <a:rPr lang="en-US" sz="26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sediments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38200" y="1181100"/>
            <a:ext cx="7262034" cy="5448301"/>
            <a:chOff x="838200" y="1181100"/>
            <a:chExt cx="7262034" cy="54483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81100"/>
              <a:ext cx="7239000" cy="542925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16200000">
              <a:off x="7207057" y="5736224"/>
              <a:ext cx="1447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Hilary 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Neckles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995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18197</TotalTime>
  <Words>385</Words>
  <Application>Microsoft Office PowerPoint</Application>
  <PresentationFormat>On-screen Show (4:3)</PresentationFormat>
  <Paragraphs>118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Footlight MT Light</vt:lpstr>
      <vt:lpstr>Wingdings</vt:lpstr>
      <vt:lpstr>Arial</vt:lpstr>
      <vt:lpstr>Cambria</vt:lpstr>
      <vt:lpstr>Calibri</vt:lpstr>
      <vt:lpstr>Times New Roman</vt:lpstr>
      <vt:lpstr>Georgia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U.S. Geological Survey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Hilary Neckles</dc:creator>
  <cp:lastModifiedBy>Melissa Smith</cp:lastModifiedBy>
  <cp:revision>684</cp:revision>
  <dcterms:created xsi:type="dcterms:W3CDTF">2006-03-05T20:53:55Z</dcterms:created>
  <dcterms:modified xsi:type="dcterms:W3CDTF">2015-10-27T14:58:12Z</dcterms:modified>
</cp:coreProperties>
</file>