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672" r:id="rId2"/>
  </p:sldMasterIdLst>
  <p:notesMasterIdLst>
    <p:notesMasterId r:id="rId34"/>
  </p:notesMasterIdLst>
  <p:sldIdLst>
    <p:sldId id="256" r:id="rId3"/>
    <p:sldId id="1742" r:id="rId4"/>
    <p:sldId id="1783" r:id="rId5"/>
    <p:sldId id="1784" r:id="rId6"/>
    <p:sldId id="1785" r:id="rId7"/>
    <p:sldId id="1533" r:id="rId8"/>
    <p:sldId id="1840" r:id="rId9"/>
    <p:sldId id="1841" r:id="rId10"/>
    <p:sldId id="1776" r:id="rId11"/>
    <p:sldId id="1788" r:id="rId12"/>
    <p:sldId id="1832" r:id="rId13"/>
    <p:sldId id="1846" r:id="rId14"/>
    <p:sldId id="1845" r:id="rId15"/>
    <p:sldId id="1844" r:id="rId16"/>
    <p:sldId id="1849" r:id="rId17"/>
    <p:sldId id="1850" r:id="rId18"/>
    <p:sldId id="1851" r:id="rId19"/>
    <p:sldId id="1854" r:id="rId20"/>
    <p:sldId id="1853" r:id="rId21"/>
    <p:sldId id="1847" r:id="rId22"/>
    <p:sldId id="1855" r:id="rId23"/>
    <p:sldId id="1856" r:id="rId24"/>
    <p:sldId id="1848" r:id="rId25"/>
    <p:sldId id="1839" r:id="rId26"/>
    <p:sldId id="1824" r:id="rId27"/>
    <p:sldId id="1825" r:id="rId28"/>
    <p:sldId id="1826" r:id="rId29"/>
    <p:sldId id="1827" r:id="rId30"/>
    <p:sldId id="1842" r:id="rId31"/>
    <p:sldId id="1858" r:id="rId32"/>
    <p:sldId id="1817" r:id="rId33"/>
  </p:sldIdLst>
  <p:sldSz cx="10058400" cy="7772400"/>
  <p:notesSz cx="6858000" cy="9144000"/>
  <p:defaultTextStyle>
    <a:defPPr>
      <a:defRPr lang="en-US"/>
    </a:defPPr>
    <a:lvl1pPr algn="l" defTabSz="1121706" rtl="0" fontAlgn="base">
      <a:spcBef>
        <a:spcPct val="0"/>
      </a:spcBef>
      <a:spcAft>
        <a:spcPct val="0"/>
      </a:spcAft>
      <a:defRPr sz="2200" kern="1200">
        <a:solidFill>
          <a:schemeClr val="tx1"/>
        </a:solidFill>
        <a:latin typeface="Arial" charset="0"/>
        <a:ea typeface="+mn-ea"/>
        <a:cs typeface="Arial" charset="0"/>
      </a:defRPr>
    </a:lvl1pPr>
    <a:lvl2pPr marL="560060" indent="-103128" algn="l" defTabSz="1121706" rtl="0" fontAlgn="base">
      <a:spcBef>
        <a:spcPct val="0"/>
      </a:spcBef>
      <a:spcAft>
        <a:spcPct val="0"/>
      </a:spcAft>
      <a:defRPr sz="2200" kern="1200">
        <a:solidFill>
          <a:schemeClr val="tx1"/>
        </a:solidFill>
        <a:latin typeface="Arial" charset="0"/>
        <a:ea typeface="+mn-ea"/>
        <a:cs typeface="Arial" charset="0"/>
      </a:defRPr>
    </a:lvl2pPr>
    <a:lvl3pPr marL="1121706" indent="-207841" algn="l" defTabSz="1121706" rtl="0" fontAlgn="base">
      <a:spcBef>
        <a:spcPct val="0"/>
      </a:spcBef>
      <a:spcAft>
        <a:spcPct val="0"/>
      </a:spcAft>
      <a:defRPr sz="2200" kern="1200">
        <a:solidFill>
          <a:schemeClr val="tx1"/>
        </a:solidFill>
        <a:latin typeface="Arial" charset="0"/>
        <a:ea typeface="+mn-ea"/>
        <a:cs typeface="Arial" charset="0"/>
      </a:defRPr>
    </a:lvl3pPr>
    <a:lvl4pPr marL="1683355" indent="-312555" algn="l" defTabSz="1121706" rtl="0" fontAlgn="base">
      <a:spcBef>
        <a:spcPct val="0"/>
      </a:spcBef>
      <a:spcAft>
        <a:spcPct val="0"/>
      </a:spcAft>
      <a:defRPr sz="2200" kern="1200">
        <a:solidFill>
          <a:schemeClr val="tx1"/>
        </a:solidFill>
        <a:latin typeface="Arial" charset="0"/>
        <a:ea typeface="+mn-ea"/>
        <a:cs typeface="Arial" charset="0"/>
      </a:defRPr>
    </a:lvl4pPr>
    <a:lvl5pPr marL="2244998" indent="-417268" algn="l" defTabSz="1121706" rtl="0" fontAlgn="base">
      <a:spcBef>
        <a:spcPct val="0"/>
      </a:spcBef>
      <a:spcAft>
        <a:spcPct val="0"/>
      </a:spcAft>
      <a:defRPr sz="2200" kern="1200">
        <a:solidFill>
          <a:schemeClr val="tx1"/>
        </a:solidFill>
        <a:latin typeface="Arial" charset="0"/>
        <a:ea typeface="+mn-ea"/>
        <a:cs typeface="Arial" charset="0"/>
      </a:defRPr>
    </a:lvl5pPr>
    <a:lvl6pPr marL="2284663" algn="l" defTabSz="913866" rtl="0" eaLnBrk="1" latinLnBrk="0" hangingPunct="1">
      <a:defRPr sz="2200" kern="1200">
        <a:solidFill>
          <a:schemeClr val="tx1"/>
        </a:solidFill>
        <a:latin typeface="Arial" charset="0"/>
        <a:ea typeface="+mn-ea"/>
        <a:cs typeface="Arial" charset="0"/>
      </a:defRPr>
    </a:lvl6pPr>
    <a:lvl7pPr marL="2741597" algn="l" defTabSz="913866" rtl="0" eaLnBrk="1" latinLnBrk="0" hangingPunct="1">
      <a:defRPr sz="2200" kern="1200">
        <a:solidFill>
          <a:schemeClr val="tx1"/>
        </a:solidFill>
        <a:latin typeface="Arial" charset="0"/>
        <a:ea typeface="+mn-ea"/>
        <a:cs typeface="Arial" charset="0"/>
      </a:defRPr>
    </a:lvl7pPr>
    <a:lvl8pPr marL="3198529" algn="l" defTabSz="913866" rtl="0" eaLnBrk="1" latinLnBrk="0" hangingPunct="1">
      <a:defRPr sz="2200" kern="1200">
        <a:solidFill>
          <a:schemeClr val="tx1"/>
        </a:solidFill>
        <a:latin typeface="Arial" charset="0"/>
        <a:ea typeface="+mn-ea"/>
        <a:cs typeface="Arial" charset="0"/>
      </a:defRPr>
    </a:lvl8pPr>
    <a:lvl9pPr marL="3655462" algn="l" defTabSz="913866" rtl="0" eaLnBrk="1" latinLnBrk="0" hangingPunct="1">
      <a:defRPr sz="22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70C"/>
    <a:srgbClr val="36A040"/>
    <a:srgbClr val="05D105"/>
    <a:srgbClr val="9933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30" autoAdjust="0"/>
    <p:restoredTop sz="88058" autoAdjust="0"/>
  </p:normalViewPr>
  <p:slideViewPr>
    <p:cSldViewPr>
      <p:cViewPr>
        <p:scale>
          <a:sx n="51" d="100"/>
          <a:sy n="51" d="100"/>
        </p:scale>
        <p:origin x="-1056" y="-240"/>
      </p:cViewPr>
      <p:guideLst>
        <p:guide orient="horz" pos="2448"/>
        <p:guide pos="3168"/>
      </p:guideLst>
    </p:cSldViewPr>
  </p:slideViewPr>
  <p:notesTextViewPr>
    <p:cViewPr>
      <p:scale>
        <a:sx n="1" d="1"/>
        <a:sy n="1" d="1"/>
      </p:scale>
      <p:origin x="0" y="0"/>
    </p:cViewPr>
  </p:notesTextViewPr>
  <p:sorterViewPr>
    <p:cViewPr>
      <p:scale>
        <a:sx n="100" d="100"/>
        <a:sy n="100" d="100"/>
      </p:scale>
      <p:origin x="0" y="13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123340"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1123340" fontAlgn="auto">
              <a:spcBef>
                <a:spcPts val="0"/>
              </a:spcBef>
              <a:spcAft>
                <a:spcPts val="0"/>
              </a:spcAft>
              <a:defRPr sz="1200" smtClean="0">
                <a:latin typeface="+mn-lt"/>
                <a:cs typeface="+mn-cs"/>
              </a:defRPr>
            </a:lvl1pPr>
          </a:lstStyle>
          <a:p>
            <a:pPr>
              <a:defRPr/>
            </a:pPr>
            <a:fld id="{F2EDE8D3-1258-42D5-B54E-CFFD8E14E8D9}" type="datetimeFigureOut">
              <a:rPr lang="en-US"/>
              <a:pPr>
                <a:defRPr/>
              </a:pPr>
              <a:t>10/13/2015</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123340"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123340" fontAlgn="auto">
              <a:spcBef>
                <a:spcPts val="0"/>
              </a:spcBef>
              <a:spcAft>
                <a:spcPts val="0"/>
              </a:spcAft>
              <a:defRPr sz="1200" smtClean="0">
                <a:latin typeface="+mn-lt"/>
                <a:cs typeface="+mn-cs"/>
              </a:defRPr>
            </a:lvl1pPr>
          </a:lstStyle>
          <a:p>
            <a:pPr>
              <a:defRPr/>
            </a:pPr>
            <a:fld id="{22D948EB-D9D8-4CA0-BB46-6953CBCF6453}" type="slidenum">
              <a:rPr lang="en-US"/>
              <a:pPr>
                <a:defRPr/>
              </a:pPr>
              <a:t>‹#›</a:t>
            </a:fld>
            <a:endParaRPr lang="en-US"/>
          </a:p>
        </p:txBody>
      </p:sp>
    </p:spTree>
    <p:extLst>
      <p:ext uri="{BB962C8B-B14F-4D97-AF65-F5344CB8AC3E}">
        <p14:creationId xmlns:p14="http://schemas.microsoft.com/office/powerpoint/2010/main" val="3888189602"/>
      </p:ext>
    </p:extLst>
  </p:cSld>
  <p:clrMap bg1="lt1" tx1="dk1" bg2="lt2" tx2="dk2" accent1="accent1" accent2="accent2" accent3="accent3" accent4="accent4" accent5="accent5" accent6="accent6" hlink="hlink" folHlink="folHlink"/>
  <p:notesStyle>
    <a:lvl1pPr algn="l" defTabSz="1121706" rtl="0" fontAlgn="base">
      <a:spcBef>
        <a:spcPct val="30000"/>
      </a:spcBef>
      <a:spcAft>
        <a:spcPct val="0"/>
      </a:spcAft>
      <a:defRPr sz="1400" kern="1200">
        <a:solidFill>
          <a:schemeClr val="tx1"/>
        </a:solidFill>
        <a:latin typeface="+mn-lt"/>
        <a:ea typeface="+mn-ea"/>
        <a:cs typeface="+mn-cs"/>
      </a:defRPr>
    </a:lvl1pPr>
    <a:lvl2pPr marL="560060" algn="l" defTabSz="1121706" rtl="0" fontAlgn="base">
      <a:spcBef>
        <a:spcPct val="30000"/>
      </a:spcBef>
      <a:spcAft>
        <a:spcPct val="0"/>
      </a:spcAft>
      <a:defRPr sz="1400" kern="1200">
        <a:solidFill>
          <a:schemeClr val="tx1"/>
        </a:solidFill>
        <a:latin typeface="+mn-lt"/>
        <a:ea typeface="+mn-ea"/>
        <a:cs typeface="+mn-cs"/>
      </a:defRPr>
    </a:lvl2pPr>
    <a:lvl3pPr marL="1121706" algn="l" defTabSz="1121706" rtl="0" fontAlgn="base">
      <a:spcBef>
        <a:spcPct val="30000"/>
      </a:spcBef>
      <a:spcAft>
        <a:spcPct val="0"/>
      </a:spcAft>
      <a:defRPr sz="1400" kern="1200">
        <a:solidFill>
          <a:schemeClr val="tx1"/>
        </a:solidFill>
        <a:latin typeface="+mn-lt"/>
        <a:ea typeface="+mn-ea"/>
        <a:cs typeface="+mn-cs"/>
      </a:defRPr>
    </a:lvl3pPr>
    <a:lvl4pPr marL="1683355" algn="l" defTabSz="1121706" rtl="0" fontAlgn="base">
      <a:spcBef>
        <a:spcPct val="30000"/>
      </a:spcBef>
      <a:spcAft>
        <a:spcPct val="0"/>
      </a:spcAft>
      <a:defRPr sz="1400" kern="1200">
        <a:solidFill>
          <a:schemeClr val="tx1"/>
        </a:solidFill>
        <a:latin typeface="+mn-lt"/>
        <a:ea typeface="+mn-ea"/>
        <a:cs typeface="+mn-cs"/>
      </a:defRPr>
    </a:lvl4pPr>
    <a:lvl5pPr marL="2244998" algn="l" defTabSz="1121706" rtl="0" fontAlgn="base">
      <a:spcBef>
        <a:spcPct val="30000"/>
      </a:spcBef>
      <a:spcAft>
        <a:spcPct val="0"/>
      </a:spcAft>
      <a:defRPr sz="1400" kern="1200">
        <a:solidFill>
          <a:schemeClr val="tx1"/>
        </a:solidFill>
        <a:latin typeface="+mn-lt"/>
        <a:ea typeface="+mn-ea"/>
        <a:cs typeface="+mn-cs"/>
      </a:defRPr>
    </a:lvl5pPr>
    <a:lvl6pPr marL="2806709" algn="l" defTabSz="1122682" rtl="0" eaLnBrk="1" latinLnBrk="0" hangingPunct="1">
      <a:defRPr sz="1400" kern="1200">
        <a:solidFill>
          <a:schemeClr val="tx1"/>
        </a:solidFill>
        <a:latin typeface="+mn-lt"/>
        <a:ea typeface="+mn-ea"/>
        <a:cs typeface="+mn-cs"/>
      </a:defRPr>
    </a:lvl6pPr>
    <a:lvl7pPr marL="3368052" algn="l" defTabSz="1122682" rtl="0" eaLnBrk="1" latinLnBrk="0" hangingPunct="1">
      <a:defRPr sz="1400" kern="1200">
        <a:solidFill>
          <a:schemeClr val="tx1"/>
        </a:solidFill>
        <a:latin typeface="+mn-lt"/>
        <a:ea typeface="+mn-ea"/>
        <a:cs typeface="+mn-cs"/>
      </a:defRPr>
    </a:lvl7pPr>
    <a:lvl8pPr marL="3929396" algn="l" defTabSz="1122682" rtl="0" eaLnBrk="1" latinLnBrk="0" hangingPunct="1">
      <a:defRPr sz="1400" kern="1200">
        <a:solidFill>
          <a:schemeClr val="tx1"/>
        </a:solidFill>
        <a:latin typeface="+mn-lt"/>
        <a:ea typeface="+mn-ea"/>
        <a:cs typeface="+mn-cs"/>
      </a:defRPr>
    </a:lvl8pPr>
    <a:lvl9pPr marL="4490737" algn="l" defTabSz="112268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pPr marL="0" marR="0" indent="0" algn="l" defTabSz="1122363" rtl="0" eaLnBrk="1" fontAlgn="base" latinLnBrk="0" hangingPunct="1">
              <a:lnSpc>
                <a:spcPct val="100000"/>
              </a:lnSpc>
              <a:spcBef>
                <a:spcPct val="30000"/>
              </a:spcBef>
              <a:spcAft>
                <a:spcPct val="0"/>
              </a:spcAft>
              <a:buClrTx/>
              <a:buSzTx/>
              <a:buFontTx/>
              <a:buNone/>
              <a:tabLst/>
              <a:defRPr/>
            </a:pPr>
            <a:r>
              <a:rPr lang="en-US" dirty="0" smtClean="0"/>
              <a:t>Sea level rise at </a:t>
            </a:r>
            <a:r>
              <a:rPr lang="en-US" baseline="0" dirty="0" smtClean="0"/>
              <a:t>Portland, ME has been about 1.9 mm/</a:t>
            </a:r>
            <a:r>
              <a:rPr lang="en-US" baseline="0" dirty="0" err="1" smtClean="0"/>
              <a:t>yr</a:t>
            </a:r>
            <a:r>
              <a:rPr lang="en-US" baseline="0" dirty="0" smtClean="0"/>
              <a:t> from 1912-2014. Globally averaged measurements over the past century are about 1.8 mm/yr.  Over the last 20 years, this has increased to 4.2 mm/</a:t>
            </a:r>
            <a:r>
              <a:rPr lang="en-US" baseline="0" dirty="0" err="1" smtClean="0"/>
              <a:t>yr</a:t>
            </a:r>
            <a:r>
              <a:rPr lang="en-US" baseline="0" dirty="0" smtClean="0"/>
              <a:t>, and 6.7 over the last 10</a:t>
            </a:r>
            <a:endParaRPr lang="en-US" dirty="0" smtClean="0"/>
          </a:p>
          <a:p>
            <a:endParaRPr lang="en-US" b="0" dirty="0"/>
          </a:p>
        </p:txBody>
      </p:sp>
      <p:sp>
        <p:nvSpPr>
          <p:cNvPr id="4" name="Slide Number Placeholder 3"/>
          <p:cNvSpPr>
            <a:spLocks noGrp="1"/>
          </p:cNvSpPr>
          <p:nvPr>
            <p:ph type="sldNum" sz="quarter" idx="10"/>
          </p:nvPr>
        </p:nvSpPr>
        <p:spPr/>
        <p:txBody>
          <a:bodyPr/>
          <a:lstStyle/>
          <a:p>
            <a:pPr>
              <a:defRPr/>
            </a:pPr>
            <a:fld id="{22D948EB-D9D8-4CA0-BB46-6953CBCF6453}" type="slidenum">
              <a:rPr lang="en-US" smtClean="0"/>
              <a:pPr>
                <a:defRPr/>
              </a:pPr>
              <a:t>3</a:t>
            </a:fld>
            <a:endParaRPr lang="en-US"/>
          </a:p>
        </p:txBody>
      </p:sp>
    </p:spTree>
    <p:extLst>
      <p:ext uri="{BB962C8B-B14F-4D97-AF65-F5344CB8AC3E}">
        <p14:creationId xmlns:p14="http://schemas.microsoft.com/office/powerpoint/2010/main" val="1851024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pPr marL="0" marR="0" indent="0" algn="l" defTabSz="1122363" rtl="0" eaLnBrk="1" fontAlgn="base" latinLnBrk="0" hangingPunct="1">
              <a:lnSpc>
                <a:spcPct val="100000"/>
              </a:lnSpc>
              <a:spcBef>
                <a:spcPct val="30000"/>
              </a:spcBef>
              <a:spcAft>
                <a:spcPct val="0"/>
              </a:spcAft>
              <a:buClrTx/>
              <a:buSzTx/>
              <a:buFontTx/>
              <a:buNone/>
              <a:tabLst/>
              <a:defRPr/>
            </a:pPr>
            <a:r>
              <a:rPr lang="en-US" dirty="0" smtClean="0"/>
              <a:t>Sea level rise at </a:t>
            </a:r>
            <a:r>
              <a:rPr lang="en-US" baseline="0" dirty="0" smtClean="0"/>
              <a:t>Portland, ME has been about 1.9 mm/</a:t>
            </a:r>
            <a:r>
              <a:rPr lang="en-US" baseline="0" dirty="0" err="1" smtClean="0"/>
              <a:t>yr</a:t>
            </a:r>
            <a:r>
              <a:rPr lang="en-US" baseline="0" dirty="0" smtClean="0"/>
              <a:t> from 1912-2014. Globally averaged measurements over the past century are about 1.8 mm/yr.  Over the last 20 years, this has increased to 4.2 mm/</a:t>
            </a:r>
            <a:r>
              <a:rPr lang="en-US" baseline="0" dirty="0" err="1" smtClean="0"/>
              <a:t>yr</a:t>
            </a:r>
            <a:r>
              <a:rPr lang="en-US" baseline="0" dirty="0" smtClean="0"/>
              <a:t>, and 6.7 over the last 10</a:t>
            </a:r>
            <a:endParaRPr lang="en-US" dirty="0" smtClean="0"/>
          </a:p>
          <a:p>
            <a:endParaRPr lang="en-US" b="0" dirty="0"/>
          </a:p>
        </p:txBody>
      </p:sp>
      <p:sp>
        <p:nvSpPr>
          <p:cNvPr id="4" name="Slide Number Placeholder 3"/>
          <p:cNvSpPr>
            <a:spLocks noGrp="1"/>
          </p:cNvSpPr>
          <p:nvPr>
            <p:ph type="sldNum" sz="quarter" idx="10"/>
          </p:nvPr>
        </p:nvSpPr>
        <p:spPr/>
        <p:txBody>
          <a:bodyPr/>
          <a:lstStyle/>
          <a:p>
            <a:pPr>
              <a:defRPr/>
            </a:pPr>
            <a:fld id="{22D948EB-D9D8-4CA0-BB46-6953CBCF6453}" type="slidenum">
              <a:rPr lang="en-US" smtClean="0"/>
              <a:pPr>
                <a:defRPr/>
              </a:pPr>
              <a:t>4</a:t>
            </a:fld>
            <a:endParaRPr lang="en-US"/>
          </a:p>
        </p:txBody>
      </p:sp>
    </p:spTree>
    <p:extLst>
      <p:ext uri="{BB962C8B-B14F-4D97-AF65-F5344CB8AC3E}">
        <p14:creationId xmlns:p14="http://schemas.microsoft.com/office/powerpoint/2010/main" val="1851024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smtClean="0"/>
              <a:t>We have also seen a</a:t>
            </a:r>
            <a:r>
              <a:rPr lang="en-US" baseline="0" dirty="0" smtClean="0"/>
              <a:t>n acceleration in the rate of sea level rise in Portland over the shorter term trends. From 1993-2014 (black and red lines), sea level rose about 120% faster than the 102-year trend, up to 4.17 mm/yr.  For the past decade (red line only), the rate of sea level rise has increased from the long-term trend by 246% to about 6.7 mm/</a:t>
            </a:r>
            <a:r>
              <a:rPr lang="en-US" baseline="0" dirty="0" err="1" smtClean="0"/>
              <a:t>yr</a:t>
            </a:r>
            <a:r>
              <a:rPr lang="en-US" baseline="0" dirty="0" smtClean="0"/>
              <a:t> (over 1.9 mm/</a:t>
            </a:r>
            <a:r>
              <a:rPr lang="en-US" baseline="0" dirty="0" err="1" smtClean="0"/>
              <a:t>yr</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22D948EB-D9D8-4CA0-BB46-6953CBCF6453}" type="slidenum">
              <a:rPr lang="en-US" smtClean="0"/>
              <a:pPr>
                <a:defRPr/>
              </a:pPr>
              <a:t>6</a:t>
            </a:fld>
            <a:endParaRPr lang="en-US"/>
          </a:p>
        </p:txBody>
      </p:sp>
    </p:spTree>
    <p:extLst>
      <p:ext uri="{BB962C8B-B14F-4D97-AF65-F5344CB8AC3E}">
        <p14:creationId xmlns:p14="http://schemas.microsoft.com/office/powerpoint/2010/main" val="545062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smtClean="0">
                <a:solidFill>
                  <a:schemeClr val="tx1"/>
                </a:solidFill>
                <a:latin typeface="+mn-lt"/>
                <a:ea typeface="+mn-ea"/>
                <a:cs typeface="+mn-cs"/>
              </a:rPr>
              <a:t>A voluntary incentive program that recognizes and encourages community floodplain management activities that exceed the minimum NFIP requirements, resulting in discounted flood insurance premium rates to reflect the reduced flood risk resulting from the community actions. </a:t>
            </a:r>
            <a:endParaRPr lang="en-US" dirty="0"/>
          </a:p>
        </p:txBody>
      </p:sp>
      <p:sp>
        <p:nvSpPr>
          <p:cNvPr id="4" name="Slide Number Placeholder 3"/>
          <p:cNvSpPr>
            <a:spLocks noGrp="1"/>
          </p:cNvSpPr>
          <p:nvPr>
            <p:ph type="sldNum" sz="quarter" idx="10"/>
          </p:nvPr>
        </p:nvSpPr>
        <p:spPr/>
        <p:txBody>
          <a:bodyPr/>
          <a:lstStyle/>
          <a:p>
            <a:pPr>
              <a:defRPr/>
            </a:pPr>
            <a:fld id="{22D948EB-D9D8-4CA0-BB46-6953CBCF6453}" type="slidenum">
              <a:rPr lang="en-US" smtClean="0"/>
              <a:pPr>
                <a:defRPr/>
              </a:pPr>
              <a:t>25</a:t>
            </a:fld>
            <a:endParaRPr lang="en-US"/>
          </a:p>
        </p:txBody>
      </p:sp>
    </p:spTree>
    <p:extLst>
      <p:ext uri="{BB962C8B-B14F-4D97-AF65-F5344CB8AC3E}">
        <p14:creationId xmlns:p14="http://schemas.microsoft.com/office/powerpoint/2010/main" val="3489662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121706" rtl="0" eaLnBrk="1" fontAlgn="base" latinLnBrk="0" hangingPunct="1">
              <a:lnSpc>
                <a:spcPct val="100000"/>
              </a:lnSpc>
              <a:spcBef>
                <a:spcPct val="30000"/>
              </a:spcBef>
              <a:spcAft>
                <a:spcPct val="0"/>
              </a:spcAft>
              <a:buClrTx/>
              <a:buSzTx/>
              <a:buFontTx/>
              <a:buNone/>
              <a:tabLst/>
              <a:defRPr/>
            </a:pPr>
            <a:r>
              <a:rPr lang="en-US" b="1" dirty="0" smtClean="0"/>
              <a:t>There are only 52 communities in New England in CRS; 17 in Maine!  There are efforts underway</a:t>
            </a:r>
            <a:r>
              <a:rPr lang="en-US" b="1" baseline="0" dirty="0" smtClean="0"/>
              <a:t> in Barnstable County, MA, RI, and NH on increasing CRS participation.</a:t>
            </a:r>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22D948EB-D9D8-4CA0-BB46-6953CBCF6453}" type="slidenum">
              <a:rPr lang="en-US" smtClean="0"/>
              <a:pPr>
                <a:defRPr/>
              </a:pPr>
              <a:t>27</a:t>
            </a:fld>
            <a:endParaRPr lang="en-US"/>
          </a:p>
        </p:txBody>
      </p:sp>
    </p:spTree>
    <p:extLst>
      <p:ext uri="{BB962C8B-B14F-4D97-AF65-F5344CB8AC3E}">
        <p14:creationId xmlns:p14="http://schemas.microsoft.com/office/powerpoint/2010/main" val="2910717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86748" y="1554480"/>
            <a:ext cx="8636812" cy="2072640"/>
          </a:xfrm>
          <a:ln>
            <a:noFill/>
          </a:ln>
        </p:spPr>
        <p:txBody>
          <a:bodyPr tIns="0" rIns="20811">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64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86747" y="3659006"/>
            <a:ext cx="8640167" cy="1986280"/>
          </a:xfrm>
        </p:spPr>
        <p:txBody>
          <a:bodyPr lIns="0" rIns="20811"/>
          <a:lstStyle>
            <a:lvl1pPr marL="0" marR="52033" indent="0" algn="r">
              <a:buNone/>
              <a:defRPr>
                <a:solidFill>
                  <a:schemeClr val="tx1"/>
                </a:solidFill>
              </a:defRPr>
            </a:lvl1pPr>
            <a:lvl2pPr marL="520328" indent="0" algn="ctr">
              <a:buNone/>
            </a:lvl2pPr>
            <a:lvl3pPr marL="1040648" indent="0" algn="ctr">
              <a:buNone/>
            </a:lvl3pPr>
            <a:lvl4pPr marL="1560975" indent="0" algn="ctr">
              <a:buNone/>
            </a:lvl4pPr>
            <a:lvl5pPr marL="2081301" indent="0" algn="ctr">
              <a:buNone/>
            </a:lvl5pPr>
            <a:lvl6pPr marL="2601630" indent="0" algn="ctr">
              <a:buNone/>
            </a:lvl6pPr>
            <a:lvl7pPr marL="3121949" indent="0" algn="ctr">
              <a:buNone/>
            </a:lvl7pPr>
            <a:lvl8pPr marL="3642279" indent="0" algn="ctr">
              <a:buNone/>
            </a:lvl8pPr>
            <a:lvl9pPr marL="4162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fontAlgn="auto">
              <a:spcBef>
                <a:spcPts val="0"/>
              </a:spcBef>
              <a:spcAft>
                <a:spcPts val="0"/>
              </a:spcAft>
              <a:defRPr i="0">
                <a:solidFill>
                  <a:srgbClr val="DBF5F9">
                    <a:shade val="90000"/>
                  </a:srgbClr>
                </a:solidFill>
                <a:latin typeface="+mn-lt"/>
              </a:defRPr>
            </a:lvl1pPr>
          </a:lstStyle>
          <a:p>
            <a:pPr>
              <a:defRPr/>
            </a:pPr>
            <a:fld id="{D342C0CE-683E-41CD-9BF0-01E11AD76F13}" type="datetimeFigureOut">
              <a:rPr lang="en-US"/>
              <a:pPr>
                <a:defRPr/>
              </a:pPr>
              <a:t>10/13/2015</a:t>
            </a:fld>
            <a:endParaRPr lang="en-US"/>
          </a:p>
        </p:txBody>
      </p:sp>
      <p:sp>
        <p:nvSpPr>
          <p:cNvPr id="5" name="Footer Placeholder 18"/>
          <p:cNvSpPr>
            <a:spLocks noGrp="1"/>
          </p:cNvSpPr>
          <p:nvPr>
            <p:ph type="ftr" sz="quarter" idx="11"/>
          </p:nvPr>
        </p:nvSpPr>
        <p:spPr/>
        <p:txBody>
          <a:bodyPr/>
          <a:lstStyle>
            <a:lvl1pPr fontAlgn="auto">
              <a:spcBef>
                <a:spcPts val="0"/>
              </a:spcBef>
              <a:spcAft>
                <a:spcPts val="0"/>
              </a:spcAft>
              <a:defRPr i="0">
                <a:solidFill>
                  <a:srgbClr val="DBF5F9">
                    <a:shade val="90000"/>
                  </a:srgbClr>
                </a:solidFill>
                <a:latin typeface="+mn-lt"/>
              </a:defRPr>
            </a:lvl1pPr>
          </a:lstStyle>
          <a:p>
            <a:pPr>
              <a:defRPr/>
            </a:pPr>
            <a:endParaRPr lang="en-US"/>
          </a:p>
        </p:txBody>
      </p:sp>
      <p:sp>
        <p:nvSpPr>
          <p:cNvPr id="6" name="Slide Number Placeholder 26"/>
          <p:cNvSpPr>
            <a:spLocks noGrp="1"/>
          </p:cNvSpPr>
          <p:nvPr>
            <p:ph type="sldNum" sz="quarter" idx="12"/>
          </p:nvPr>
        </p:nvSpPr>
        <p:spPr/>
        <p:txBody>
          <a:bodyPr/>
          <a:lstStyle>
            <a:lvl1pPr fontAlgn="auto">
              <a:spcBef>
                <a:spcPts val="0"/>
              </a:spcBef>
              <a:spcAft>
                <a:spcPts val="0"/>
              </a:spcAft>
              <a:defRPr i="0">
                <a:solidFill>
                  <a:srgbClr val="DBF5F9">
                    <a:shade val="90000"/>
                  </a:srgbClr>
                </a:solidFill>
                <a:latin typeface="+mn-lt"/>
              </a:defRPr>
            </a:lvl1pPr>
          </a:lstStyle>
          <a:p>
            <a:pPr>
              <a:defRPr/>
            </a:pPr>
            <a:fld id="{34476453-EE7F-406B-B8E9-27C7B1FCC4DF}"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fontAlgn="auto">
              <a:spcBef>
                <a:spcPts val="0"/>
              </a:spcBef>
              <a:spcAft>
                <a:spcPts val="0"/>
              </a:spcAft>
              <a:defRPr i="0">
                <a:latin typeface="+mn-lt"/>
              </a:defRPr>
            </a:lvl1pPr>
          </a:lstStyle>
          <a:p>
            <a:pPr>
              <a:defRPr/>
            </a:pPr>
            <a:fld id="{2D1C3FE6-FF14-4F63-8755-24F5134A0263}" type="datetimeFigureOut">
              <a:rPr lang="en-US"/>
              <a:pPr>
                <a:defRPr/>
              </a:pPr>
              <a:t>10/13/2015</a:t>
            </a:fld>
            <a:endParaRPr lang="en-US" dirty="0"/>
          </a:p>
        </p:txBody>
      </p:sp>
      <p:sp>
        <p:nvSpPr>
          <p:cNvPr id="5" name="Footer Placeholder 21"/>
          <p:cNvSpPr>
            <a:spLocks noGrp="1"/>
          </p:cNvSpPr>
          <p:nvPr>
            <p:ph type="ftr" sz="quarter" idx="11"/>
          </p:nvPr>
        </p:nvSpPr>
        <p:spPr/>
        <p:txBody>
          <a:bodyPr/>
          <a:lstStyle>
            <a:lvl1pPr fontAlgn="auto">
              <a:spcBef>
                <a:spcPts val="0"/>
              </a:spcBef>
              <a:spcAft>
                <a:spcPts val="0"/>
              </a:spcAft>
              <a:defRPr i="0">
                <a:latin typeface="+mn-lt"/>
              </a:defRPr>
            </a:lvl1pPr>
          </a:lstStyle>
          <a:p>
            <a:pPr>
              <a:defRPr/>
            </a:pPr>
            <a:endParaRPr lang="en-US"/>
          </a:p>
        </p:txBody>
      </p:sp>
      <p:sp>
        <p:nvSpPr>
          <p:cNvPr id="6" name="Slide Number Placeholder 17"/>
          <p:cNvSpPr>
            <a:spLocks noGrp="1"/>
          </p:cNvSpPr>
          <p:nvPr>
            <p:ph type="sldNum" sz="quarter" idx="12"/>
          </p:nvPr>
        </p:nvSpPr>
        <p:spPr/>
        <p:txBody>
          <a:bodyPr/>
          <a:lstStyle>
            <a:lvl1pPr fontAlgn="auto">
              <a:spcBef>
                <a:spcPts val="0"/>
              </a:spcBef>
              <a:spcAft>
                <a:spcPts val="0"/>
              </a:spcAft>
              <a:defRPr i="0">
                <a:latin typeface="+mn-lt"/>
              </a:defRPr>
            </a:lvl1pPr>
          </a:lstStyle>
          <a:p>
            <a:pPr>
              <a:defRPr/>
            </a:pPr>
            <a:fld id="{BF1F8625-99A0-4447-A63E-E86F46759DC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1036345"/>
            <a:ext cx="2263140" cy="590666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1036345"/>
            <a:ext cx="6621780" cy="590666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fontAlgn="auto">
              <a:spcBef>
                <a:spcPts val="0"/>
              </a:spcBef>
              <a:spcAft>
                <a:spcPts val="0"/>
              </a:spcAft>
              <a:defRPr i="0">
                <a:latin typeface="+mn-lt"/>
              </a:defRPr>
            </a:lvl1pPr>
          </a:lstStyle>
          <a:p>
            <a:pPr>
              <a:defRPr/>
            </a:pPr>
            <a:fld id="{0AE93630-9078-468A-852F-CFF2EDB5A84F}" type="datetimeFigureOut">
              <a:rPr lang="en-US"/>
              <a:pPr>
                <a:defRPr/>
              </a:pPr>
              <a:t>10/13/2015</a:t>
            </a:fld>
            <a:endParaRPr lang="en-US" dirty="0"/>
          </a:p>
        </p:txBody>
      </p:sp>
      <p:sp>
        <p:nvSpPr>
          <p:cNvPr id="5" name="Footer Placeholder 21"/>
          <p:cNvSpPr>
            <a:spLocks noGrp="1"/>
          </p:cNvSpPr>
          <p:nvPr>
            <p:ph type="ftr" sz="quarter" idx="11"/>
          </p:nvPr>
        </p:nvSpPr>
        <p:spPr/>
        <p:txBody>
          <a:bodyPr/>
          <a:lstStyle>
            <a:lvl1pPr fontAlgn="auto">
              <a:spcBef>
                <a:spcPts val="0"/>
              </a:spcBef>
              <a:spcAft>
                <a:spcPts val="0"/>
              </a:spcAft>
              <a:defRPr i="0">
                <a:latin typeface="+mn-lt"/>
              </a:defRPr>
            </a:lvl1pPr>
          </a:lstStyle>
          <a:p>
            <a:pPr>
              <a:defRPr/>
            </a:pPr>
            <a:endParaRPr lang="en-US"/>
          </a:p>
        </p:txBody>
      </p:sp>
      <p:sp>
        <p:nvSpPr>
          <p:cNvPr id="6" name="Slide Number Placeholder 17"/>
          <p:cNvSpPr>
            <a:spLocks noGrp="1"/>
          </p:cNvSpPr>
          <p:nvPr>
            <p:ph type="sldNum" sz="quarter" idx="12"/>
          </p:nvPr>
        </p:nvSpPr>
        <p:spPr/>
        <p:txBody>
          <a:bodyPr/>
          <a:lstStyle>
            <a:lvl1pPr fontAlgn="auto">
              <a:spcBef>
                <a:spcPts val="0"/>
              </a:spcBef>
              <a:spcAft>
                <a:spcPts val="0"/>
              </a:spcAft>
              <a:defRPr i="0">
                <a:latin typeface="+mn-lt"/>
              </a:defRPr>
            </a:lvl1pPr>
          </a:lstStyle>
          <a:p>
            <a:pPr>
              <a:defRPr/>
            </a:pPr>
            <a:fld id="{774573A5-CD37-4EA9-B131-85498681837D}"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12095" y="25400"/>
            <a:ext cx="2992804" cy="331788"/>
          </a:xfrm>
        </p:spPr>
        <p:txBody>
          <a:bodyPr/>
          <a:lstStyle>
            <a:lvl1pPr fontAlgn="auto">
              <a:spcBef>
                <a:spcPts val="0"/>
              </a:spcBef>
              <a:spcAft>
                <a:spcPts val="0"/>
              </a:spcAft>
              <a:defRPr b="1" i="0">
                <a:latin typeface="+mn-lt"/>
              </a:defRPr>
            </a:lvl1pPr>
          </a:lstStyle>
          <a:p>
            <a:pPr>
              <a:defRPr/>
            </a:pPr>
            <a:r>
              <a:rPr lang="en-US"/>
              <a:t>Sea Level Adaptation Working Group</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12095" y="25400"/>
            <a:ext cx="2992804" cy="331788"/>
          </a:xfrm>
        </p:spPr>
        <p:txBody>
          <a:bodyPr/>
          <a:lstStyle>
            <a:lvl1pPr fontAlgn="auto">
              <a:spcBef>
                <a:spcPts val="0"/>
              </a:spcBef>
              <a:spcAft>
                <a:spcPts val="0"/>
              </a:spcAft>
              <a:defRPr b="1" i="0">
                <a:latin typeface="+mn-lt"/>
              </a:defRPr>
            </a:lvl1pPr>
          </a:lstStyle>
          <a:p>
            <a:pPr>
              <a:defRPr/>
            </a:pPr>
            <a:r>
              <a:rPr lang="en-US"/>
              <a:t>Sea Level Adaptation Working Group</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012" y="24674"/>
            <a:ext cx="2993573" cy="333104"/>
          </a:xfrm>
        </p:spPr>
        <p:txBody>
          <a:bodyPr/>
          <a:lstStyle>
            <a:lvl1pPr>
              <a:defRPr b="1"/>
            </a:lvl1pPr>
          </a:lstStyle>
          <a:p>
            <a:r>
              <a:rPr lang="en-US" dirty="0" smtClean="0">
                <a:solidFill>
                  <a:prstClr val="black">
                    <a:tint val="75000"/>
                  </a:prstClr>
                </a:solidFill>
              </a:rPr>
              <a:t>Sea Level Adaptation Working Group</a:t>
            </a:r>
            <a:endParaRPr lang="en-US" dirty="0">
              <a:solidFill>
                <a:prstClr val="black">
                  <a:tint val="75000"/>
                </a:prstClr>
              </a:solidFill>
            </a:endParaRPr>
          </a:p>
        </p:txBody>
      </p:sp>
    </p:spTree>
    <p:extLst>
      <p:ext uri="{BB962C8B-B14F-4D97-AF65-F5344CB8AC3E}">
        <p14:creationId xmlns:p14="http://schemas.microsoft.com/office/powerpoint/2010/main" val="4288929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86748" y="1554480"/>
            <a:ext cx="8636812" cy="2072640"/>
          </a:xfrm>
          <a:ln>
            <a:noFill/>
          </a:ln>
        </p:spPr>
        <p:txBody>
          <a:bodyPr tIns="0" rIns="20814">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64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86747" y="3659006"/>
            <a:ext cx="8640167" cy="1986280"/>
          </a:xfrm>
        </p:spPr>
        <p:txBody>
          <a:bodyPr lIns="0" rIns="20814"/>
          <a:lstStyle>
            <a:lvl1pPr marL="0" marR="52039" indent="0" algn="r">
              <a:buNone/>
              <a:defRPr>
                <a:solidFill>
                  <a:schemeClr val="tx1"/>
                </a:solidFill>
              </a:defRPr>
            </a:lvl1pPr>
            <a:lvl2pPr marL="520393" indent="0" algn="ctr">
              <a:buNone/>
            </a:lvl2pPr>
            <a:lvl3pPr marL="1040776" indent="0" algn="ctr">
              <a:buNone/>
            </a:lvl3pPr>
            <a:lvl4pPr marL="1561168" indent="0" algn="ctr">
              <a:buNone/>
            </a:lvl4pPr>
            <a:lvl5pPr marL="2081557" indent="0" algn="ctr">
              <a:buNone/>
            </a:lvl5pPr>
            <a:lvl6pPr marL="2601952" indent="0" algn="ctr">
              <a:buNone/>
            </a:lvl6pPr>
            <a:lvl7pPr marL="3122339" indent="0" algn="ctr">
              <a:buNone/>
            </a:lvl7pPr>
            <a:lvl8pPr marL="3642729" indent="0" algn="ctr">
              <a:buNone/>
            </a:lvl8pPr>
            <a:lvl9pPr marL="4163116"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fontAlgn="auto">
              <a:spcBef>
                <a:spcPts val="0"/>
              </a:spcBef>
              <a:spcAft>
                <a:spcPts val="0"/>
              </a:spcAft>
              <a:defRPr i="0">
                <a:solidFill>
                  <a:srgbClr val="DBF5F9">
                    <a:shade val="90000"/>
                  </a:srgbClr>
                </a:solidFill>
                <a:latin typeface="+mn-lt"/>
              </a:defRPr>
            </a:lvl1pPr>
          </a:lstStyle>
          <a:p>
            <a:pPr>
              <a:defRPr/>
            </a:pPr>
            <a:fld id="{21DAE9DE-7C59-443B-829E-E5EC87A1B6A8}" type="datetimeFigureOut">
              <a:rPr lang="en-US"/>
              <a:pPr>
                <a:defRPr/>
              </a:pPr>
              <a:t>10/13/2015</a:t>
            </a:fld>
            <a:endParaRPr lang="en-US"/>
          </a:p>
        </p:txBody>
      </p:sp>
      <p:sp>
        <p:nvSpPr>
          <p:cNvPr id="5" name="Footer Placeholder 18"/>
          <p:cNvSpPr>
            <a:spLocks noGrp="1"/>
          </p:cNvSpPr>
          <p:nvPr>
            <p:ph type="ftr" sz="quarter" idx="11"/>
          </p:nvPr>
        </p:nvSpPr>
        <p:spPr/>
        <p:txBody>
          <a:bodyPr/>
          <a:lstStyle>
            <a:lvl1pPr fontAlgn="auto">
              <a:spcBef>
                <a:spcPts val="0"/>
              </a:spcBef>
              <a:spcAft>
                <a:spcPts val="0"/>
              </a:spcAft>
              <a:defRPr i="0">
                <a:solidFill>
                  <a:srgbClr val="DBF5F9">
                    <a:shade val="90000"/>
                  </a:srgbClr>
                </a:solidFill>
                <a:latin typeface="+mn-lt"/>
              </a:defRPr>
            </a:lvl1pPr>
          </a:lstStyle>
          <a:p>
            <a:pPr>
              <a:defRPr/>
            </a:pPr>
            <a:endParaRPr lang="en-US"/>
          </a:p>
        </p:txBody>
      </p:sp>
      <p:sp>
        <p:nvSpPr>
          <p:cNvPr id="6" name="Slide Number Placeholder 26"/>
          <p:cNvSpPr>
            <a:spLocks noGrp="1"/>
          </p:cNvSpPr>
          <p:nvPr>
            <p:ph type="sldNum" sz="quarter" idx="12"/>
          </p:nvPr>
        </p:nvSpPr>
        <p:spPr/>
        <p:txBody>
          <a:bodyPr/>
          <a:lstStyle>
            <a:lvl1pPr fontAlgn="auto">
              <a:spcBef>
                <a:spcPts val="0"/>
              </a:spcBef>
              <a:spcAft>
                <a:spcPts val="0"/>
              </a:spcAft>
              <a:defRPr i="0">
                <a:solidFill>
                  <a:srgbClr val="DBF5F9">
                    <a:shade val="90000"/>
                  </a:srgbClr>
                </a:solidFill>
                <a:latin typeface="+mn-lt"/>
              </a:defRPr>
            </a:lvl1pPr>
          </a:lstStyle>
          <a:p>
            <a:pPr>
              <a:defRPr/>
            </a:pPr>
            <a:fld id="{8A7A8782-0409-4B7C-B0EE-6C418E5D543A}"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fontAlgn="auto">
              <a:spcBef>
                <a:spcPts val="0"/>
              </a:spcBef>
              <a:spcAft>
                <a:spcPts val="0"/>
              </a:spcAft>
              <a:defRPr i="0">
                <a:latin typeface="+mn-lt"/>
              </a:defRPr>
            </a:lvl1pPr>
          </a:lstStyle>
          <a:p>
            <a:pPr>
              <a:defRPr/>
            </a:pPr>
            <a:fld id="{150A0076-50DD-4F33-B722-5305CBFAED96}" type="datetimeFigureOut">
              <a:rPr lang="en-US"/>
              <a:pPr>
                <a:defRPr/>
              </a:pPr>
              <a:t>10/13/2015</a:t>
            </a:fld>
            <a:endParaRPr lang="en-US" dirty="0"/>
          </a:p>
        </p:txBody>
      </p:sp>
      <p:sp>
        <p:nvSpPr>
          <p:cNvPr id="5" name="Footer Placeholder 21"/>
          <p:cNvSpPr>
            <a:spLocks noGrp="1"/>
          </p:cNvSpPr>
          <p:nvPr>
            <p:ph type="ftr" sz="quarter" idx="11"/>
          </p:nvPr>
        </p:nvSpPr>
        <p:spPr/>
        <p:txBody>
          <a:bodyPr/>
          <a:lstStyle>
            <a:lvl1pPr fontAlgn="auto">
              <a:spcBef>
                <a:spcPts val="0"/>
              </a:spcBef>
              <a:spcAft>
                <a:spcPts val="0"/>
              </a:spcAft>
              <a:defRPr i="0">
                <a:latin typeface="+mn-lt"/>
              </a:defRPr>
            </a:lvl1pPr>
          </a:lstStyle>
          <a:p>
            <a:pPr>
              <a:defRPr/>
            </a:pPr>
            <a:endParaRPr lang="en-US"/>
          </a:p>
        </p:txBody>
      </p:sp>
      <p:sp>
        <p:nvSpPr>
          <p:cNvPr id="6" name="Slide Number Placeholder 17"/>
          <p:cNvSpPr>
            <a:spLocks noGrp="1"/>
          </p:cNvSpPr>
          <p:nvPr>
            <p:ph type="sldNum" sz="quarter" idx="12"/>
          </p:nvPr>
        </p:nvSpPr>
        <p:spPr/>
        <p:txBody>
          <a:bodyPr/>
          <a:lstStyle>
            <a:lvl1pPr fontAlgn="auto">
              <a:spcBef>
                <a:spcPts val="0"/>
              </a:spcBef>
              <a:spcAft>
                <a:spcPts val="0"/>
              </a:spcAft>
              <a:defRPr i="0">
                <a:latin typeface="+mn-lt"/>
              </a:defRPr>
            </a:lvl1pPr>
          </a:lstStyle>
          <a:p>
            <a:pPr>
              <a:defRPr/>
            </a:pPr>
            <a:fld id="{F60013A8-8C11-4320-B7A2-1DF0BA79406A}"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3388" y="1492308"/>
            <a:ext cx="8549640" cy="1544118"/>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64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83388" y="3065291"/>
            <a:ext cx="8549640" cy="1711008"/>
          </a:xfrm>
        </p:spPr>
        <p:txBody>
          <a:bodyPr lIns="52039" rIns="52039"/>
          <a:lstStyle>
            <a:lvl1pPr marL="0" indent="0">
              <a:buNone/>
              <a:defRPr sz="2600">
                <a:solidFill>
                  <a:schemeClr val="tx1"/>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i="0">
                <a:solidFill>
                  <a:srgbClr val="DBF5F9">
                    <a:shade val="90000"/>
                  </a:srgbClr>
                </a:solidFill>
                <a:latin typeface="+mn-lt"/>
              </a:defRPr>
            </a:lvl1pPr>
          </a:lstStyle>
          <a:p>
            <a:pPr>
              <a:defRPr/>
            </a:pPr>
            <a:fld id="{1D560A98-2B2C-48AA-9FD2-10E0DB94A4B7}" type="datetimeFigureOut">
              <a:rPr lang="en-US"/>
              <a:pPr>
                <a:defRPr/>
              </a:pPr>
              <a:t>10/13/2015</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i="0">
                <a:solidFill>
                  <a:srgbClr val="DBF5F9">
                    <a:shade val="90000"/>
                  </a:srgbClr>
                </a:solidFill>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i="0">
                <a:solidFill>
                  <a:srgbClr val="DBF5F9">
                    <a:shade val="90000"/>
                  </a:srgbClr>
                </a:solidFill>
                <a:latin typeface="+mn-lt"/>
              </a:defRPr>
            </a:lvl1pPr>
          </a:lstStyle>
          <a:p>
            <a:pPr>
              <a:defRPr/>
            </a:pPr>
            <a:fld id="{FA8BB267-5B48-41F3-9B49-88B5F3AB3D8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797966"/>
            <a:ext cx="9052560" cy="1295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2176095"/>
            <a:ext cx="4442460" cy="5026152"/>
          </a:xfrm>
        </p:spPr>
        <p:txBody>
          <a:bodyPr/>
          <a:lstStyle>
            <a:lvl1pPr>
              <a:defRPr sz="2900"/>
            </a:lvl1pPr>
            <a:lvl2pPr>
              <a:defRPr sz="2700"/>
            </a:lvl2pPr>
            <a:lvl3pPr>
              <a:defRPr sz="2200"/>
            </a:lvl3pPr>
            <a:lvl4pPr>
              <a:defRPr sz="2100"/>
            </a:lvl4pPr>
            <a:lvl5pPr>
              <a:defRPr sz="2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2176095"/>
            <a:ext cx="4442460" cy="5026152"/>
          </a:xfrm>
        </p:spPr>
        <p:txBody>
          <a:bodyPr/>
          <a:lstStyle>
            <a:lvl1pPr>
              <a:defRPr sz="2900"/>
            </a:lvl1pPr>
            <a:lvl2pPr>
              <a:defRPr sz="2700"/>
            </a:lvl2pPr>
            <a:lvl3pPr>
              <a:defRPr sz="2200"/>
            </a:lvl3pPr>
            <a:lvl4pPr>
              <a:defRPr sz="2100"/>
            </a:lvl4pPr>
            <a:lvl5pPr>
              <a:defRPr sz="2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fontAlgn="auto">
              <a:spcBef>
                <a:spcPts val="0"/>
              </a:spcBef>
              <a:spcAft>
                <a:spcPts val="0"/>
              </a:spcAft>
              <a:defRPr i="0">
                <a:latin typeface="+mn-lt"/>
              </a:defRPr>
            </a:lvl1pPr>
          </a:lstStyle>
          <a:p>
            <a:pPr>
              <a:defRPr/>
            </a:pPr>
            <a:fld id="{922E97E1-7225-4ACF-B877-075722F74B5D}" type="datetimeFigureOut">
              <a:rPr lang="en-US"/>
              <a:pPr>
                <a:defRPr/>
              </a:pPr>
              <a:t>10/13/2015</a:t>
            </a:fld>
            <a:endParaRPr lang="en-US" dirty="0"/>
          </a:p>
        </p:txBody>
      </p:sp>
      <p:sp>
        <p:nvSpPr>
          <p:cNvPr id="6" name="Footer Placeholder 21"/>
          <p:cNvSpPr>
            <a:spLocks noGrp="1"/>
          </p:cNvSpPr>
          <p:nvPr>
            <p:ph type="ftr" sz="quarter" idx="11"/>
          </p:nvPr>
        </p:nvSpPr>
        <p:spPr/>
        <p:txBody>
          <a:bodyPr/>
          <a:lstStyle>
            <a:lvl1pPr fontAlgn="auto">
              <a:spcBef>
                <a:spcPts val="0"/>
              </a:spcBef>
              <a:spcAft>
                <a:spcPts val="0"/>
              </a:spcAft>
              <a:defRPr i="0">
                <a:latin typeface="+mn-lt"/>
              </a:defRPr>
            </a:lvl1pPr>
          </a:lstStyle>
          <a:p>
            <a:pPr>
              <a:defRPr/>
            </a:pPr>
            <a:endParaRPr lang="en-US"/>
          </a:p>
        </p:txBody>
      </p:sp>
      <p:sp>
        <p:nvSpPr>
          <p:cNvPr id="7" name="Slide Number Placeholder 17"/>
          <p:cNvSpPr>
            <a:spLocks noGrp="1"/>
          </p:cNvSpPr>
          <p:nvPr>
            <p:ph type="sldNum" sz="quarter" idx="12"/>
          </p:nvPr>
        </p:nvSpPr>
        <p:spPr/>
        <p:txBody>
          <a:bodyPr/>
          <a:lstStyle>
            <a:lvl1pPr fontAlgn="auto">
              <a:spcBef>
                <a:spcPts val="0"/>
              </a:spcBef>
              <a:spcAft>
                <a:spcPts val="0"/>
              </a:spcAft>
              <a:defRPr i="0">
                <a:latin typeface="+mn-lt"/>
              </a:defRPr>
            </a:lvl1pPr>
          </a:lstStyle>
          <a:p>
            <a:pPr>
              <a:defRPr/>
            </a:pPr>
            <a:fld id="{CE52729A-9A2E-4624-B288-16A92C9FDBAF}"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79796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8" y="2102614"/>
            <a:ext cx="4444206" cy="747266"/>
          </a:xfrm>
        </p:spPr>
        <p:txBody>
          <a:bodyPr lIns="52039" tIns="0" rIns="52039" bIns="0" anchor="ctr">
            <a:noAutofit/>
          </a:bodyPr>
          <a:lstStyle>
            <a:lvl1pPr marL="0" indent="0">
              <a:buNone/>
              <a:defRPr sz="2700" b="1" cap="none" baseline="0">
                <a:solidFill>
                  <a:schemeClr val="tx2"/>
                </a:solidFill>
                <a:effectLst/>
              </a:defRPr>
            </a:lvl1pPr>
            <a:lvl2pPr>
              <a:buNone/>
              <a:defRPr sz="2200" b="1"/>
            </a:lvl2pPr>
            <a:lvl3pPr>
              <a:buNone/>
              <a:defRPr sz="2100" b="1"/>
            </a:lvl3pPr>
            <a:lvl4pPr>
              <a:buNone/>
              <a:defRPr sz="1800" b="1"/>
            </a:lvl4pPr>
            <a:lvl5pPr>
              <a:buNone/>
              <a:defRPr sz="1800" b="1"/>
            </a:lvl5pPr>
          </a:lstStyle>
          <a:p>
            <a:pPr lvl="0"/>
            <a:r>
              <a:rPr lang="en-US" smtClean="0"/>
              <a:t>Click to edit Master text styles</a:t>
            </a:r>
          </a:p>
        </p:txBody>
      </p:sp>
      <p:sp>
        <p:nvSpPr>
          <p:cNvPr id="4" name="Text Placeholder 3"/>
          <p:cNvSpPr>
            <a:spLocks noGrp="1"/>
          </p:cNvSpPr>
          <p:nvPr>
            <p:ph type="body" sz="half" idx="3"/>
          </p:nvPr>
        </p:nvSpPr>
        <p:spPr>
          <a:xfrm>
            <a:off x="5109541" y="2107750"/>
            <a:ext cx="4445954" cy="742155"/>
          </a:xfrm>
        </p:spPr>
        <p:txBody>
          <a:bodyPr lIns="52039" tIns="0" rIns="52039" bIns="0" anchor="ctr"/>
          <a:lstStyle>
            <a:lvl1pPr marL="0" indent="0">
              <a:buNone/>
              <a:defRPr sz="2700" b="1" cap="none" baseline="0">
                <a:solidFill>
                  <a:schemeClr val="tx2"/>
                </a:solidFill>
                <a:effectLst/>
              </a:defRPr>
            </a:lvl1pPr>
            <a:lvl2pPr>
              <a:buNone/>
              <a:defRPr sz="2200" b="1"/>
            </a:lvl2pPr>
            <a:lvl3pPr>
              <a:buNone/>
              <a:defRPr sz="2100" b="1"/>
            </a:lvl3pPr>
            <a:lvl4pPr>
              <a:buNone/>
              <a:defRPr sz="1800" b="1"/>
            </a:lvl4pPr>
            <a:lvl5pPr>
              <a:buNone/>
              <a:defRPr sz="1800" b="1"/>
            </a:lvl5pPr>
          </a:lstStyle>
          <a:p>
            <a:pPr lvl="0"/>
            <a:r>
              <a:rPr lang="en-US" smtClean="0"/>
              <a:t>Click to edit Master text styles</a:t>
            </a:r>
          </a:p>
        </p:txBody>
      </p:sp>
      <p:sp>
        <p:nvSpPr>
          <p:cNvPr id="5" name="Content Placeholder 4"/>
          <p:cNvSpPr>
            <a:spLocks noGrp="1"/>
          </p:cNvSpPr>
          <p:nvPr>
            <p:ph sz="quarter" idx="2"/>
          </p:nvPr>
        </p:nvSpPr>
        <p:spPr>
          <a:xfrm>
            <a:off x="502928" y="2849886"/>
            <a:ext cx="4444206" cy="4358484"/>
          </a:xfrm>
        </p:spPr>
        <p:txBody>
          <a:bodyPr tIns="0"/>
          <a:lstStyle>
            <a:lvl1pPr>
              <a:defRPr sz="2600"/>
            </a:lvl1pPr>
            <a:lvl2pPr>
              <a:defRPr sz="2200"/>
            </a:lvl2pPr>
            <a:lvl3pPr>
              <a:defRPr sz="21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109541" y="2849886"/>
            <a:ext cx="4445954" cy="4358484"/>
          </a:xfrm>
        </p:spPr>
        <p:txBody>
          <a:bodyPr tIns="0"/>
          <a:lstStyle>
            <a:lvl1pPr>
              <a:defRPr sz="2600"/>
            </a:lvl1pPr>
            <a:lvl2pPr>
              <a:defRPr sz="2200"/>
            </a:lvl2pPr>
            <a:lvl3pPr>
              <a:defRPr sz="21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fontAlgn="auto">
              <a:spcBef>
                <a:spcPts val="0"/>
              </a:spcBef>
              <a:spcAft>
                <a:spcPts val="0"/>
              </a:spcAft>
              <a:defRPr i="0">
                <a:latin typeface="+mn-lt"/>
              </a:defRPr>
            </a:lvl1pPr>
          </a:lstStyle>
          <a:p>
            <a:pPr>
              <a:defRPr/>
            </a:pPr>
            <a:fld id="{B1449758-2378-4DE6-AC20-6DBCDFD6660F}" type="datetimeFigureOut">
              <a:rPr lang="en-US"/>
              <a:pPr>
                <a:defRPr/>
              </a:pPr>
              <a:t>10/13/2015</a:t>
            </a:fld>
            <a:endParaRPr lang="en-US" dirty="0"/>
          </a:p>
        </p:txBody>
      </p:sp>
      <p:sp>
        <p:nvSpPr>
          <p:cNvPr id="8" name="Footer Placeholder 21"/>
          <p:cNvSpPr>
            <a:spLocks noGrp="1"/>
          </p:cNvSpPr>
          <p:nvPr>
            <p:ph type="ftr" sz="quarter" idx="11"/>
          </p:nvPr>
        </p:nvSpPr>
        <p:spPr/>
        <p:txBody>
          <a:bodyPr/>
          <a:lstStyle>
            <a:lvl1pPr fontAlgn="auto">
              <a:spcBef>
                <a:spcPts val="0"/>
              </a:spcBef>
              <a:spcAft>
                <a:spcPts val="0"/>
              </a:spcAft>
              <a:defRPr i="0">
                <a:latin typeface="+mn-lt"/>
              </a:defRPr>
            </a:lvl1pPr>
          </a:lstStyle>
          <a:p>
            <a:pPr>
              <a:defRPr/>
            </a:pPr>
            <a:endParaRPr lang="en-US"/>
          </a:p>
        </p:txBody>
      </p:sp>
      <p:sp>
        <p:nvSpPr>
          <p:cNvPr id="9" name="Slide Number Placeholder 17"/>
          <p:cNvSpPr>
            <a:spLocks noGrp="1"/>
          </p:cNvSpPr>
          <p:nvPr>
            <p:ph type="sldNum" sz="quarter" idx="12"/>
          </p:nvPr>
        </p:nvSpPr>
        <p:spPr/>
        <p:txBody>
          <a:bodyPr/>
          <a:lstStyle>
            <a:lvl1pPr fontAlgn="auto">
              <a:spcBef>
                <a:spcPts val="0"/>
              </a:spcBef>
              <a:spcAft>
                <a:spcPts val="0"/>
              </a:spcAft>
              <a:defRPr i="0">
                <a:latin typeface="+mn-lt"/>
              </a:defRPr>
            </a:lvl1pPr>
          </a:lstStyle>
          <a:p>
            <a:pPr>
              <a:defRPr/>
            </a:pPr>
            <a:fld id="{9ED6D991-B754-4B97-B030-0960F3E00B6D}"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fontAlgn="auto">
              <a:spcBef>
                <a:spcPts val="0"/>
              </a:spcBef>
              <a:spcAft>
                <a:spcPts val="0"/>
              </a:spcAft>
              <a:defRPr i="0">
                <a:latin typeface="+mn-lt"/>
              </a:defRPr>
            </a:lvl1pPr>
          </a:lstStyle>
          <a:p>
            <a:pPr>
              <a:defRPr/>
            </a:pPr>
            <a:fld id="{FF4A8219-BC79-4D15-AE6A-C10E29439D46}" type="datetimeFigureOut">
              <a:rPr lang="en-US"/>
              <a:pPr>
                <a:defRPr/>
              </a:pPr>
              <a:t>10/13/2015</a:t>
            </a:fld>
            <a:endParaRPr lang="en-US" dirty="0"/>
          </a:p>
        </p:txBody>
      </p:sp>
      <p:sp>
        <p:nvSpPr>
          <p:cNvPr id="5" name="Footer Placeholder 21"/>
          <p:cNvSpPr>
            <a:spLocks noGrp="1"/>
          </p:cNvSpPr>
          <p:nvPr>
            <p:ph type="ftr" sz="quarter" idx="11"/>
          </p:nvPr>
        </p:nvSpPr>
        <p:spPr/>
        <p:txBody>
          <a:bodyPr/>
          <a:lstStyle>
            <a:lvl1pPr fontAlgn="auto">
              <a:spcBef>
                <a:spcPts val="0"/>
              </a:spcBef>
              <a:spcAft>
                <a:spcPts val="0"/>
              </a:spcAft>
              <a:defRPr i="0">
                <a:latin typeface="+mn-lt"/>
              </a:defRPr>
            </a:lvl1pPr>
          </a:lstStyle>
          <a:p>
            <a:pPr>
              <a:defRPr/>
            </a:pPr>
            <a:endParaRPr lang="en-US"/>
          </a:p>
        </p:txBody>
      </p:sp>
      <p:sp>
        <p:nvSpPr>
          <p:cNvPr id="6" name="Slide Number Placeholder 17"/>
          <p:cNvSpPr>
            <a:spLocks noGrp="1"/>
          </p:cNvSpPr>
          <p:nvPr>
            <p:ph type="sldNum" sz="quarter" idx="12"/>
          </p:nvPr>
        </p:nvSpPr>
        <p:spPr/>
        <p:txBody>
          <a:bodyPr/>
          <a:lstStyle>
            <a:lvl1pPr fontAlgn="auto">
              <a:spcBef>
                <a:spcPts val="0"/>
              </a:spcBef>
              <a:spcAft>
                <a:spcPts val="0"/>
              </a:spcAft>
              <a:defRPr i="0">
                <a:latin typeface="+mn-lt"/>
              </a:defRPr>
            </a:lvl1pPr>
          </a:lstStyle>
          <a:p>
            <a:pPr>
              <a:defRPr/>
            </a:pPr>
            <a:fld id="{4E720EDD-CBA1-47D4-80CB-7165E35C9075}"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2920" y="797966"/>
            <a:ext cx="9136380" cy="12954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8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fontAlgn="auto">
              <a:spcBef>
                <a:spcPts val="0"/>
              </a:spcBef>
              <a:spcAft>
                <a:spcPts val="0"/>
              </a:spcAft>
              <a:defRPr i="0">
                <a:latin typeface="+mn-lt"/>
              </a:defRPr>
            </a:lvl1pPr>
          </a:lstStyle>
          <a:p>
            <a:pPr>
              <a:defRPr/>
            </a:pPr>
            <a:fld id="{E5141B2F-2282-4472-863C-963442F3CDCE}" type="datetimeFigureOut">
              <a:rPr lang="en-US"/>
              <a:pPr>
                <a:defRPr/>
              </a:pPr>
              <a:t>10/13/2015</a:t>
            </a:fld>
            <a:endParaRPr lang="en-US" dirty="0"/>
          </a:p>
        </p:txBody>
      </p:sp>
      <p:sp>
        <p:nvSpPr>
          <p:cNvPr id="4" name="Footer Placeholder 21"/>
          <p:cNvSpPr>
            <a:spLocks noGrp="1"/>
          </p:cNvSpPr>
          <p:nvPr>
            <p:ph type="ftr" sz="quarter" idx="11"/>
          </p:nvPr>
        </p:nvSpPr>
        <p:spPr/>
        <p:txBody>
          <a:bodyPr/>
          <a:lstStyle>
            <a:lvl1pPr fontAlgn="auto">
              <a:spcBef>
                <a:spcPts val="0"/>
              </a:spcBef>
              <a:spcAft>
                <a:spcPts val="0"/>
              </a:spcAft>
              <a:defRPr i="0">
                <a:latin typeface="+mn-lt"/>
              </a:defRPr>
            </a:lvl1pPr>
          </a:lstStyle>
          <a:p>
            <a:pPr>
              <a:defRPr/>
            </a:pPr>
            <a:endParaRPr lang="en-US"/>
          </a:p>
        </p:txBody>
      </p:sp>
      <p:sp>
        <p:nvSpPr>
          <p:cNvPr id="5" name="Slide Number Placeholder 17"/>
          <p:cNvSpPr>
            <a:spLocks noGrp="1"/>
          </p:cNvSpPr>
          <p:nvPr>
            <p:ph type="sldNum" sz="quarter" idx="12"/>
          </p:nvPr>
        </p:nvSpPr>
        <p:spPr/>
        <p:txBody>
          <a:bodyPr/>
          <a:lstStyle>
            <a:lvl1pPr fontAlgn="auto">
              <a:spcBef>
                <a:spcPts val="0"/>
              </a:spcBef>
              <a:spcAft>
                <a:spcPts val="0"/>
              </a:spcAft>
              <a:defRPr i="0">
                <a:latin typeface="+mn-lt"/>
              </a:defRPr>
            </a:lvl1pPr>
          </a:lstStyle>
          <a:p>
            <a:pPr>
              <a:defRPr/>
            </a:pPr>
            <a:fld id="{FACBEDD8-3702-45C3-B5B3-57037578A2DB}"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fontAlgn="auto">
              <a:spcBef>
                <a:spcPts val="0"/>
              </a:spcBef>
              <a:spcAft>
                <a:spcPts val="0"/>
              </a:spcAft>
              <a:defRPr i="0">
                <a:latin typeface="+mn-lt"/>
              </a:defRPr>
            </a:lvl1pPr>
          </a:lstStyle>
          <a:p>
            <a:pPr>
              <a:defRPr/>
            </a:pPr>
            <a:fld id="{15F9CC82-3E93-492F-AC91-3FAFA8D6FADA}" type="datetimeFigureOut">
              <a:rPr lang="en-US"/>
              <a:pPr>
                <a:defRPr/>
              </a:pPr>
              <a:t>10/13/2015</a:t>
            </a:fld>
            <a:endParaRPr lang="en-US" dirty="0"/>
          </a:p>
        </p:txBody>
      </p:sp>
      <p:sp>
        <p:nvSpPr>
          <p:cNvPr id="3" name="Footer Placeholder 21"/>
          <p:cNvSpPr>
            <a:spLocks noGrp="1"/>
          </p:cNvSpPr>
          <p:nvPr>
            <p:ph type="ftr" sz="quarter" idx="11"/>
          </p:nvPr>
        </p:nvSpPr>
        <p:spPr/>
        <p:txBody>
          <a:bodyPr/>
          <a:lstStyle>
            <a:lvl1pPr fontAlgn="auto">
              <a:spcBef>
                <a:spcPts val="0"/>
              </a:spcBef>
              <a:spcAft>
                <a:spcPts val="0"/>
              </a:spcAft>
              <a:defRPr i="0">
                <a:latin typeface="+mn-lt"/>
              </a:defRPr>
            </a:lvl1pPr>
          </a:lstStyle>
          <a:p>
            <a:pPr>
              <a:defRPr/>
            </a:pPr>
            <a:endParaRPr lang="en-US"/>
          </a:p>
        </p:txBody>
      </p:sp>
      <p:sp>
        <p:nvSpPr>
          <p:cNvPr id="4" name="Slide Number Placeholder 17"/>
          <p:cNvSpPr>
            <a:spLocks noGrp="1"/>
          </p:cNvSpPr>
          <p:nvPr>
            <p:ph type="sldNum" sz="quarter" idx="12"/>
          </p:nvPr>
        </p:nvSpPr>
        <p:spPr/>
        <p:txBody>
          <a:bodyPr/>
          <a:lstStyle>
            <a:lvl1pPr fontAlgn="auto">
              <a:spcBef>
                <a:spcPts val="0"/>
              </a:spcBef>
              <a:spcAft>
                <a:spcPts val="0"/>
              </a:spcAft>
              <a:defRPr i="0">
                <a:latin typeface="+mn-lt"/>
              </a:defRPr>
            </a:lvl1pPr>
          </a:lstStyle>
          <a:p>
            <a:pPr>
              <a:defRPr/>
            </a:pPr>
            <a:fld id="{9A1B45D6-9714-43B7-808D-3B84394E167C}"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4380" y="582932"/>
            <a:ext cx="3017520" cy="1316990"/>
          </a:xfrm>
        </p:spPr>
        <p:txBody>
          <a:bodyPr>
            <a:noAutofit/>
          </a:bodyPr>
          <a:lstStyle>
            <a:lvl1pPr algn="l" rtl="0">
              <a:spcBef>
                <a:spcPct val="0"/>
              </a:spcBef>
              <a:buNone/>
              <a:defRPr sz="29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754380" y="1899920"/>
            <a:ext cx="3017520" cy="5181600"/>
          </a:xfrm>
        </p:spPr>
        <p:txBody>
          <a:bodyPr lIns="20814" rIns="20814"/>
          <a:lstStyle>
            <a:lvl1pPr marL="0" indent="0" algn="l">
              <a:buNone/>
              <a:defRPr sz="1600"/>
            </a:lvl1pPr>
            <a:lvl2pPr indent="0" algn="l">
              <a:buNone/>
              <a:defRPr sz="1400"/>
            </a:lvl2pPr>
            <a:lvl3pPr indent="0" algn="l">
              <a:buNone/>
              <a:defRPr sz="1100"/>
            </a:lvl3pPr>
            <a:lvl4pPr indent="0" algn="l">
              <a:buNone/>
              <a:defRPr sz="1000"/>
            </a:lvl4pPr>
            <a:lvl5pPr indent="0" algn="l">
              <a:buNone/>
              <a:defRPr sz="1000"/>
            </a:lvl5pPr>
          </a:lstStyle>
          <a:p>
            <a:pPr lvl="0"/>
            <a:r>
              <a:rPr lang="en-US" smtClean="0"/>
              <a:t>Click to edit Master text styles</a:t>
            </a:r>
          </a:p>
        </p:txBody>
      </p:sp>
      <p:sp>
        <p:nvSpPr>
          <p:cNvPr id="4" name="Content Placeholder 3"/>
          <p:cNvSpPr>
            <a:spLocks noGrp="1"/>
          </p:cNvSpPr>
          <p:nvPr>
            <p:ph sz="half" idx="1"/>
          </p:nvPr>
        </p:nvSpPr>
        <p:spPr>
          <a:xfrm>
            <a:off x="3932556" y="1899920"/>
            <a:ext cx="5622925" cy="5181600"/>
          </a:xfrm>
        </p:spPr>
        <p:txBody>
          <a:bodyPr tIns="0"/>
          <a:lstStyle>
            <a:lvl1pPr>
              <a:defRPr sz="3200"/>
            </a:lvl1pPr>
            <a:lvl2pPr>
              <a:defRPr sz="2900"/>
            </a:lvl2pPr>
            <a:lvl3pPr>
              <a:defRPr sz="2700"/>
            </a:lvl3pPr>
            <a:lvl4pPr>
              <a:defRPr sz="2200"/>
            </a:lvl4pPr>
            <a:lvl5pPr>
              <a:defRPr sz="2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fontAlgn="auto">
              <a:spcBef>
                <a:spcPts val="0"/>
              </a:spcBef>
              <a:spcAft>
                <a:spcPts val="0"/>
              </a:spcAft>
              <a:defRPr i="0">
                <a:latin typeface="+mn-lt"/>
              </a:defRPr>
            </a:lvl1pPr>
          </a:lstStyle>
          <a:p>
            <a:pPr>
              <a:defRPr/>
            </a:pPr>
            <a:fld id="{0D264021-C0E8-44E9-AB47-7702FB95E4CE}" type="datetimeFigureOut">
              <a:rPr lang="en-US"/>
              <a:pPr>
                <a:defRPr/>
              </a:pPr>
              <a:t>10/13/2015</a:t>
            </a:fld>
            <a:endParaRPr lang="en-US" dirty="0"/>
          </a:p>
        </p:txBody>
      </p:sp>
      <p:sp>
        <p:nvSpPr>
          <p:cNvPr id="6" name="Footer Placeholder 21"/>
          <p:cNvSpPr>
            <a:spLocks noGrp="1"/>
          </p:cNvSpPr>
          <p:nvPr>
            <p:ph type="ftr" sz="quarter" idx="11"/>
          </p:nvPr>
        </p:nvSpPr>
        <p:spPr/>
        <p:txBody>
          <a:bodyPr/>
          <a:lstStyle>
            <a:lvl1pPr fontAlgn="auto">
              <a:spcBef>
                <a:spcPts val="0"/>
              </a:spcBef>
              <a:spcAft>
                <a:spcPts val="0"/>
              </a:spcAft>
              <a:defRPr i="0">
                <a:latin typeface="+mn-lt"/>
              </a:defRPr>
            </a:lvl1pPr>
          </a:lstStyle>
          <a:p>
            <a:pPr>
              <a:defRPr/>
            </a:pPr>
            <a:endParaRPr lang="en-US"/>
          </a:p>
        </p:txBody>
      </p:sp>
      <p:sp>
        <p:nvSpPr>
          <p:cNvPr id="7" name="Slide Number Placeholder 17"/>
          <p:cNvSpPr>
            <a:spLocks noGrp="1"/>
          </p:cNvSpPr>
          <p:nvPr>
            <p:ph type="sldNum" sz="quarter" idx="12"/>
          </p:nvPr>
        </p:nvSpPr>
        <p:spPr/>
        <p:txBody>
          <a:bodyPr/>
          <a:lstStyle>
            <a:lvl1pPr fontAlgn="auto">
              <a:spcBef>
                <a:spcPts val="0"/>
              </a:spcBef>
              <a:spcAft>
                <a:spcPts val="0"/>
              </a:spcAft>
              <a:defRPr i="0">
                <a:latin typeface="+mn-lt"/>
              </a:defRPr>
            </a:lvl1pPr>
          </a:lstStyle>
          <a:p>
            <a:pPr>
              <a:defRPr/>
            </a:pPr>
            <a:fld id="{609406DF-CFAF-4359-875A-91648CCD0EF6}"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483103" y="1255715"/>
            <a:ext cx="5782774" cy="4664075"/>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04076" tIns="52039" rIns="104076" bIns="52039" anchor="ctr"/>
          <a:lstStyle/>
          <a:p>
            <a:pPr algn="ctr" defTabSz="1122682">
              <a:defRPr/>
            </a:pPr>
            <a:endParaRPr lang="en-US" sz="3700" i="1">
              <a:solidFill>
                <a:prstClr val="white"/>
              </a:solidFill>
            </a:endParaRPr>
          </a:p>
        </p:txBody>
      </p:sp>
      <p:sp>
        <p:nvSpPr>
          <p:cNvPr id="6" name="Right Triangle 5"/>
          <p:cNvSpPr/>
          <p:nvPr/>
        </p:nvSpPr>
        <p:spPr>
          <a:xfrm rot="420000" flipV="1">
            <a:off x="8803792" y="6073777"/>
            <a:ext cx="171938" cy="176213"/>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04076" tIns="52039" rIns="104076" bIns="52039" anchor="ctr"/>
          <a:lstStyle/>
          <a:p>
            <a:pPr algn="ctr" defTabSz="1122682">
              <a:defRPr/>
            </a:pPr>
            <a:endParaRPr lang="en-US" sz="3700" i="1">
              <a:solidFill>
                <a:prstClr val="white"/>
              </a:solidFill>
            </a:endParaRPr>
          </a:p>
        </p:txBody>
      </p:sp>
      <p:sp>
        <p:nvSpPr>
          <p:cNvPr id="7" name="Freeform 6"/>
          <p:cNvSpPr>
            <a:spLocks/>
          </p:cNvSpPr>
          <p:nvPr/>
        </p:nvSpPr>
        <p:spPr bwMode="auto">
          <a:xfrm flipV="1">
            <a:off x="-10746" y="6592888"/>
            <a:ext cx="10079892" cy="1179512"/>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104076" tIns="52039" rIns="104076" bIns="52039"/>
          <a:lstStyle/>
          <a:p>
            <a:pPr defTabSz="1122682">
              <a:defRPr/>
            </a:pPr>
            <a:endParaRPr lang="en-US" sz="3700" i="1">
              <a:solidFill>
                <a:prstClr val="black"/>
              </a:solidFill>
              <a:latin typeface="+mn-lt"/>
              <a:cs typeface="+mn-cs"/>
            </a:endParaRPr>
          </a:p>
        </p:txBody>
      </p:sp>
      <p:sp>
        <p:nvSpPr>
          <p:cNvPr id="8" name="Freeform 7"/>
          <p:cNvSpPr>
            <a:spLocks/>
          </p:cNvSpPr>
          <p:nvPr/>
        </p:nvSpPr>
        <p:spPr bwMode="auto">
          <a:xfrm flipV="1">
            <a:off x="4819650" y="7048504"/>
            <a:ext cx="5238750" cy="72390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104076" tIns="52039" rIns="104076" bIns="52039"/>
          <a:lstStyle/>
          <a:p>
            <a:pPr defTabSz="1122682">
              <a:defRPr/>
            </a:pPr>
            <a:endParaRPr lang="en-US" sz="3700" i="1">
              <a:solidFill>
                <a:prstClr val="black"/>
              </a:solidFill>
              <a:latin typeface="+mn-lt"/>
              <a:cs typeface="+mn-cs"/>
            </a:endParaRPr>
          </a:p>
        </p:txBody>
      </p:sp>
      <p:sp>
        <p:nvSpPr>
          <p:cNvPr id="2" name="Title 1"/>
          <p:cNvSpPr>
            <a:spLocks noGrp="1"/>
          </p:cNvSpPr>
          <p:nvPr>
            <p:ph type="title"/>
          </p:nvPr>
        </p:nvSpPr>
        <p:spPr>
          <a:xfrm>
            <a:off x="670567" y="1333952"/>
            <a:ext cx="2434132" cy="1793637"/>
          </a:xfrm>
        </p:spPr>
        <p:txBody>
          <a:bodyPr lIns="52039" rIns="52039" bIns="52039"/>
          <a:lstStyle>
            <a:lvl1pPr algn="l">
              <a:buNone/>
              <a:defRPr sz="22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70560" y="3205955"/>
            <a:ext cx="2430780" cy="2469896"/>
          </a:xfrm>
        </p:spPr>
        <p:txBody>
          <a:bodyPr lIns="72854" rIns="52039"/>
          <a:lstStyle>
            <a:lvl1pPr marL="0" indent="0" algn="l">
              <a:spcBef>
                <a:spcPts val="285"/>
              </a:spcBef>
              <a:buFontTx/>
              <a:buNone/>
              <a:defRPr sz="1400"/>
            </a:lvl1pPr>
            <a:lvl2pPr>
              <a:defRPr sz="1400"/>
            </a:lvl2pPr>
            <a:lvl3pPr>
              <a:defRPr sz="1100"/>
            </a:lvl3pPr>
            <a:lvl4pPr>
              <a:defRPr sz="1000"/>
            </a:lvl4pPr>
            <a:lvl5pPr>
              <a:defRPr sz="1000"/>
            </a:lvl5pPr>
          </a:lstStyle>
          <a:p>
            <a:pPr lvl="0"/>
            <a:r>
              <a:rPr lang="en-US" smtClean="0"/>
              <a:t>Click to edit Master text styles</a:t>
            </a:r>
          </a:p>
        </p:txBody>
      </p:sp>
      <p:sp>
        <p:nvSpPr>
          <p:cNvPr id="3" name="Picture Placeholder 2"/>
          <p:cNvSpPr>
            <a:spLocks noGrp="1"/>
          </p:cNvSpPr>
          <p:nvPr>
            <p:ph type="pic" idx="1"/>
          </p:nvPr>
        </p:nvSpPr>
        <p:spPr>
          <a:xfrm rot="420000">
            <a:off x="3834372" y="1359453"/>
            <a:ext cx="5079492" cy="4456176"/>
          </a:xfrm>
          <a:prstGeom prst="rect">
            <a:avLst/>
          </a:prstGeom>
          <a:solidFill>
            <a:schemeClr val="bg2"/>
          </a:solidFill>
          <a:ln w="3000" cap="rnd">
            <a:solidFill>
              <a:srgbClr val="C0C0C0"/>
            </a:solidFill>
            <a:round/>
          </a:ln>
          <a:effectLst/>
        </p:spPr>
        <p:txBody>
          <a:bodyPr>
            <a:normAutofit/>
          </a:bodyPr>
          <a:lstStyle>
            <a:lvl1pPr marL="0" indent="0">
              <a:buNone/>
              <a:defRPr sz="37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fontAlgn="auto">
              <a:spcBef>
                <a:spcPts val="0"/>
              </a:spcBef>
              <a:spcAft>
                <a:spcPts val="0"/>
              </a:spcAft>
              <a:defRPr i="0">
                <a:latin typeface="+mn-lt"/>
              </a:defRPr>
            </a:lvl1pPr>
          </a:lstStyle>
          <a:p>
            <a:pPr>
              <a:defRPr/>
            </a:pPr>
            <a:fld id="{112C5270-E1D2-4A7A-9C01-331656CA56B4}" type="datetimeFigureOut">
              <a:rPr lang="en-US"/>
              <a:pPr>
                <a:defRPr/>
              </a:pPr>
              <a:t>10/13/2015</a:t>
            </a:fld>
            <a:endParaRPr lang="en-US"/>
          </a:p>
        </p:txBody>
      </p:sp>
      <p:sp>
        <p:nvSpPr>
          <p:cNvPr id="10" name="Footer Placeholder 5"/>
          <p:cNvSpPr>
            <a:spLocks noGrp="1"/>
          </p:cNvSpPr>
          <p:nvPr>
            <p:ph type="ftr" sz="quarter" idx="11"/>
          </p:nvPr>
        </p:nvSpPr>
        <p:spPr/>
        <p:txBody>
          <a:bodyPr/>
          <a:lstStyle>
            <a:lvl1pPr fontAlgn="auto">
              <a:spcBef>
                <a:spcPts val="0"/>
              </a:spcBef>
              <a:spcAft>
                <a:spcPts val="0"/>
              </a:spcAft>
              <a:defRPr i="0">
                <a:latin typeface="+mn-lt"/>
              </a:defRPr>
            </a:lvl1pPr>
          </a:lstStyle>
          <a:p>
            <a:pPr>
              <a:defRPr/>
            </a:pPr>
            <a:endParaRPr lang="en-US"/>
          </a:p>
        </p:txBody>
      </p:sp>
      <p:sp>
        <p:nvSpPr>
          <p:cNvPr id="11" name="Slide Number Placeholder 6"/>
          <p:cNvSpPr>
            <a:spLocks noGrp="1"/>
          </p:cNvSpPr>
          <p:nvPr>
            <p:ph type="sldNum" sz="quarter" idx="12"/>
          </p:nvPr>
        </p:nvSpPr>
        <p:spPr>
          <a:xfrm>
            <a:off x="8885731" y="7204075"/>
            <a:ext cx="668949" cy="414338"/>
          </a:xfrm>
        </p:spPr>
        <p:txBody>
          <a:bodyPr/>
          <a:lstStyle>
            <a:lvl1pPr fontAlgn="auto">
              <a:spcBef>
                <a:spcPts val="0"/>
              </a:spcBef>
              <a:spcAft>
                <a:spcPts val="0"/>
              </a:spcAft>
              <a:defRPr i="0">
                <a:latin typeface="+mn-lt"/>
              </a:defRPr>
            </a:lvl1pPr>
          </a:lstStyle>
          <a:p>
            <a:pPr>
              <a:defRPr/>
            </a:pPr>
            <a:fld id="{DFEC36E3-899C-4EB1-8B10-9AFDA71AC07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3388" y="1492308"/>
            <a:ext cx="8549640" cy="1544118"/>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64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83388" y="3065291"/>
            <a:ext cx="8549640" cy="1711008"/>
          </a:xfrm>
        </p:spPr>
        <p:txBody>
          <a:bodyPr lIns="52033" rIns="52033"/>
          <a:lstStyle>
            <a:lvl1pPr marL="0" indent="0">
              <a:buNone/>
              <a:defRPr sz="2600">
                <a:solidFill>
                  <a:schemeClr val="tx1"/>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i="0">
                <a:solidFill>
                  <a:srgbClr val="DBF5F9">
                    <a:shade val="90000"/>
                  </a:srgbClr>
                </a:solidFill>
                <a:latin typeface="+mn-lt"/>
              </a:defRPr>
            </a:lvl1pPr>
          </a:lstStyle>
          <a:p>
            <a:pPr>
              <a:defRPr/>
            </a:pPr>
            <a:fld id="{1065B55E-BD20-44A4-B745-B6B323112B69}" type="datetimeFigureOut">
              <a:rPr lang="en-US"/>
              <a:pPr>
                <a:defRPr/>
              </a:pPr>
              <a:t>10/13/2015</a:t>
            </a:fld>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i="0">
                <a:solidFill>
                  <a:srgbClr val="DBF5F9">
                    <a:shade val="90000"/>
                  </a:srgbClr>
                </a:solidFill>
                <a:latin typeface="+mn-l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i="0">
                <a:solidFill>
                  <a:srgbClr val="DBF5F9">
                    <a:shade val="90000"/>
                  </a:srgbClr>
                </a:solidFill>
                <a:latin typeface="+mn-lt"/>
              </a:defRPr>
            </a:lvl1pPr>
          </a:lstStyle>
          <a:p>
            <a:pPr>
              <a:defRPr/>
            </a:pPr>
            <a:fld id="{C26F1B52-F02C-4499-984B-045AACAE34C6}"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797966"/>
            <a:ext cx="9052560" cy="1295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2176095"/>
            <a:ext cx="4442460" cy="5026152"/>
          </a:xfrm>
        </p:spPr>
        <p:txBody>
          <a:bodyPr/>
          <a:lstStyle>
            <a:lvl1pPr>
              <a:defRPr sz="2900"/>
            </a:lvl1pPr>
            <a:lvl2pPr>
              <a:defRPr sz="2700"/>
            </a:lvl2pPr>
            <a:lvl3pPr>
              <a:defRPr sz="2200"/>
            </a:lvl3pPr>
            <a:lvl4pPr>
              <a:defRPr sz="2100"/>
            </a:lvl4pPr>
            <a:lvl5pPr>
              <a:defRPr sz="2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2176095"/>
            <a:ext cx="4442460" cy="5026152"/>
          </a:xfrm>
        </p:spPr>
        <p:txBody>
          <a:bodyPr/>
          <a:lstStyle>
            <a:lvl1pPr>
              <a:defRPr sz="2900"/>
            </a:lvl1pPr>
            <a:lvl2pPr>
              <a:defRPr sz="2700"/>
            </a:lvl2pPr>
            <a:lvl3pPr>
              <a:defRPr sz="2200"/>
            </a:lvl3pPr>
            <a:lvl4pPr>
              <a:defRPr sz="2100"/>
            </a:lvl4pPr>
            <a:lvl5pPr>
              <a:defRPr sz="2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fontAlgn="auto">
              <a:spcBef>
                <a:spcPts val="0"/>
              </a:spcBef>
              <a:spcAft>
                <a:spcPts val="0"/>
              </a:spcAft>
              <a:defRPr i="0">
                <a:latin typeface="+mn-lt"/>
              </a:defRPr>
            </a:lvl1pPr>
          </a:lstStyle>
          <a:p>
            <a:pPr>
              <a:defRPr/>
            </a:pPr>
            <a:fld id="{3C793439-8F07-46DC-96C0-3337DC2D76E5}" type="datetimeFigureOut">
              <a:rPr lang="en-US"/>
              <a:pPr>
                <a:defRPr/>
              </a:pPr>
              <a:t>10/13/2015</a:t>
            </a:fld>
            <a:endParaRPr lang="en-US" dirty="0"/>
          </a:p>
        </p:txBody>
      </p:sp>
      <p:sp>
        <p:nvSpPr>
          <p:cNvPr id="6" name="Footer Placeholder 21"/>
          <p:cNvSpPr>
            <a:spLocks noGrp="1"/>
          </p:cNvSpPr>
          <p:nvPr>
            <p:ph type="ftr" sz="quarter" idx="11"/>
          </p:nvPr>
        </p:nvSpPr>
        <p:spPr/>
        <p:txBody>
          <a:bodyPr/>
          <a:lstStyle>
            <a:lvl1pPr fontAlgn="auto">
              <a:spcBef>
                <a:spcPts val="0"/>
              </a:spcBef>
              <a:spcAft>
                <a:spcPts val="0"/>
              </a:spcAft>
              <a:defRPr i="0">
                <a:latin typeface="+mn-lt"/>
              </a:defRPr>
            </a:lvl1pPr>
          </a:lstStyle>
          <a:p>
            <a:pPr>
              <a:defRPr/>
            </a:pPr>
            <a:endParaRPr lang="en-US"/>
          </a:p>
        </p:txBody>
      </p:sp>
      <p:sp>
        <p:nvSpPr>
          <p:cNvPr id="7" name="Slide Number Placeholder 17"/>
          <p:cNvSpPr>
            <a:spLocks noGrp="1"/>
          </p:cNvSpPr>
          <p:nvPr>
            <p:ph type="sldNum" sz="quarter" idx="12"/>
          </p:nvPr>
        </p:nvSpPr>
        <p:spPr/>
        <p:txBody>
          <a:bodyPr/>
          <a:lstStyle>
            <a:lvl1pPr fontAlgn="auto">
              <a:spcBef>
                <a:spcPts val="0"/>
              </a:spcBef>
              <a:spcAft>
                <a:spcPts val="0"/>
              </a:spcAft>
              <a:defRPr i="0">
                <a:latin typeface="+mn-lt"/>
              </a:defRPr>
            </a:lvl1pPr>
          </a:lstStyle>
          <a:p>
            <a:pPr>
              <a:defRPr/>
            </a:pPr>
            <a:fld id="{48A26694-BA98-4355-8197-EA331E147159}"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79796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8" y="2102614"/>
            <a:ext cx="4444206" cy="747266"/>
          </a:xfrm>
        </p:spPr>
        <p:txBody>
          <a:bodyPr lIns="52033" tIns="0" rIns="52033" bIns="0" anchor="ctr">
            <a:noAutofit/>
          </a:bodyPr>
          <a:lstStyle>
            <a:lvl1pPr marL="0" indent="0">
              <a:buNone/>
              <a:defRPr sz="2700" b="1" cap="none" baseline="0">
                <a:solidFill>
                  <a:schemeClr val="tx2"/>
                </a:solidFill>
                <a:effectLst/>
              </a:defRPr>
            </a:lvl1pPr>
            <a:lvl2pPr>
              <a:buNone/>
              <a:defRPr sz="2200" b="1"/>
            </a:lvl2pPr>
            <a:lvl3pPr>
              <a:buNone/>
              <a:defRPr sz="2100" b="1"/>
            </a:lvl3pPr>
            <a:lvl4pPr>
              <a:buNone/>
              <a:defRPr sz="1800" b="1"/>
            </a:lvl4pPr>
            <a:lvl5pPr>
              <a:buNone/>
              <a:defRPr sz="1800" b="1"/>
            </a:lvl5pPr>
          </a:lstStyle>
          <a:p>
            <a:pPr lvl="0"/>
            <a:r>
              <a:rPr lang="en-US" smtClean="0"/>
              <a:t>Click to edit Master text styles</a:t>
            </a:r>
          </a:p>
        </p:txBody>
      </p:sp>
      <p:sp>
        <p:nvSpPr>
          <p:cNvPr id="4" name="Text Placeholder 3"/>
          <p:cNvSpPr>
            <a:spLocks noGrp="1"/>
          </p:cNvSpPr>
          <p:nvPr>
            <p:ph type="body" sz="half" idx="3"/>
          </p:nvPr>
        </p:nvSpPr>
        <p:spPr>
          <a:xfrm>
            <a:off x="5109541" y="2107751"/>
            <a:ext cx="4445954" cy="742155"/>
          </a:xfrm>
        </p:spPr>
        <p:txBody>
          <a:bodyPr lIns="52033" tIns="0" rIns="52033" bIns="0" anchor="ctr"/>
          <a:lstStyle>
            <a:lvl1pPr marL="0" indent="0">
              <a:buNone/>
              <a:defRPr sz="2700" b="1" cap="none" baseline="0">
                <a:solidFill>
                  <a:schemeClr val="tx2"/>
                </a:solidFill>
                <a:effectLst/>
              </a:defRPr>
            </a:lvl1pPr>
            <a:lvl2pPr>
              <a:buNone/>
              <a:defRPr sz="2200" b="1"/>
            </a:lvl2pPr>
            <a:lvl3pPr>
              <a:buNone/>
              <a:defRPr sz="2100" b="1"/>
            </a:lvl3pPr>
            <a:lvl4pPr>
              <a:buNone/>
              <a:defRPr sz="1800" b="1"/>
            </a:lvl4pPr>
            <a:lvl5pPr>
              <a:buNone/>
              <a:defRPr sz="1800" b="1"/>
            </a:lvl5pPr>
          </a:lstStyle>
          <a:p>
            <a:pPr lvl="0"/>
            <a:r>
              <a:rPr lang="en-US" smtClean="0"/>
              <a:t>Click to edit Master text styles</a:t>
            </a:r>
          </a:p>
        </p:txBody>
      </p:sp>
      <p:sp>
        <p:nvSpPr>
          <p:cNvPr id="5" name="Content Placeholder 4"/>
          <p:cNvSpPr>
            <a:spLocks noGrp="1"/>
          </p:cNvSpPr>
          <p:nvPr>
            <p:ph sz="quarter" idx="2"/>
          </p:nvPr>
        </p:nvSpPr>
        <p:spPr>
          <a:xfrm>
            <a:off x="502928" y="2849886"/>
            <a:ext cx="4444206" cy="4358484"/>
          </a:xfrm>
        </p:spPr>
        <p:txBody>
          <a:bodyPr tIns="0"/>
          <a:lstStyle>
            <a:lvl1pPr>
              <a:defRPr sz="2600"/>
            </a:lvl1pPr>
            <a:lvl2pPr>
              <a:defRPr sz="2200"/>
            </a:lvl2pPr>
            <a:lvl3pPr>
              <a:defRPr sz="21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109541" y="2849886"/>
            <a:ext cx="4445954" cy="4358484"/>
          </a:xfrm>
        </p:spPr>
        <p:txBody>
          <a:bodyPr tIns="0"/>
          <a:lstStyle>
            <a:lvl1pPr>
              <a:defRPr sz="2600"/>
            </a:lvl1pPr>
            <a:lvl2pPr>
              <a:defRPr sz="2200"/>
            </a:lvl2pPr>
            <a:lvl3pPr>
              <a:defRPr sz="21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fontAlgn="auto">
              <a:spcBef>
                <a:spcPts val="0"/>
              </a:spcBef>
              <a:spcAft>
                <a:spcPts val="0"/>
              </a:spcAft>
              <a:defRPr i="0">
                <a:latin typeface="+mn-lt"/>
              </a:defRPr>
            </a:lvl1pPr>
          </a:lstStyle>
          <a:p>
            <a:pPr>
              <a:defRPr/>
            </a:pPr>
            <a:fld id="{BF45B004-F49C-4BC0-A339-5AEC2D32845E}" type="datetimeFigureOut">
              <a:rPr lang="en-US"/>
              <a:pPr>
                <a:defRPr/>
              </a:pPr>
              <a:t>10/13/2015</a:t>
            </a:fld>
            <a:endParaRPr lang="en-US" dirty="0"/>
          </a:p>
        </p:txBody>
      </p:sp>
      <p:sp>
        <p:nvSpPr>
          <p:cNvPr id="8" name="Footer Placeholder 21"/>
          <p:cNvSpPr>
            <a:spLocks noGrp="1"/>
          </p:cNvSpPr>
          <p:nvPr>
            <p:ph type="ftr" sz="quarter" idx="11"/>
          </p:nvPr>
        </p:nvSpPr>
        <p:spPr/>
        <p:txBody>
          <a:bodyPr/>
          <a:lstStyle>
            <a:lvl1pPr fontAlgn="auto">
              <a:spcBef>
                <a:spcPts val="0"/>
              </a:spcBef>
              <a:spcAft>
                <a:spcPts val="0"/>
              </a:spcAft>
              <a:defRPr i="0">
                <a:latin typeface="+mn-lt"/>
              </a:defRPr>
            </a:lvl1pPr>
          </a:lstStyle>
          <a:p>
            <a:pPr>
              <a:defRPr/>
            </a:pPr>
            <a:endParaRPr lang="en-US"/>
          </a:p>
        </p:txBody>
      </p:sp>
      <p:sp>
        <p:nvSpPr>
          <p:cNvPr id="9" name="Slide Number Placeholder 17"/>
          <p:cNvSpPr>
            <a:spLocks noGrp="1"/>
          </p:cNvSpPr>
          <p:nvPr>
            <p:ph type="sldNum" sz="quarter" idx="12"/>
          </p:nvPr>
        </p:nvSpPr>
        <p:spPr/>
        <p:txBody>
          <a:bodyPr/>
          <a:lstStyle>
            <a:lvl1pPr fontAlgn="auto">
              <a:spcBef>
                <a:spcPts val="0"/>
              </a:spcBef>
              <a:spcAft>
                <a:spcPts val="0"/>
              </a:spcAft>
              <a:defRPr i="0">
                <a:latin typeface="+mn-lt"/>
              </a:defRPr>
            </a:lvl1pPr>
          </a:lstStyle>
          <a:p>
            <a:pPr>
              <a:defRPr/>
            </a:pPr>
            <a:fld id="{FF4E1F72-CBFA-493C-B38D-9FCF6EB43C3F}"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2920" y="797966"/>
            <a:ext cx="9136380" cy="12954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8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fontAlgn="auto">
              <a:spcBef>
                <a:spcPts val="0"/>
              </a:spcBef>
              <a:spcAft>
                <a:spcPts val="0"/>
              </a:spcAft>
              <a:defRPr i="0">
                <a:latin typeface="+mn-lt"/>
              </a:defRPr>
            </a:lvl1pPr>
          </a:lstStyle>
          <a:p>
            <a:pPr>
              <a:defRPr/>
            </a:pPr>
            <a:fld id="{11AA5300-A258-4575-9151-468703A45C35}" type="datetimeFigureOut">
              <a:rPr lang="en-US"/>
              <a:pPr>
                <a:defRPr/>
              </a:pPr>
              <a:t>10/13/2015</a:t>
            </a:fld>
            <a:endParaRPr lang="en-US" dirty="0"/>
          </a:p>
        </p:txBody>
      </p:sp>
      <p:sp>
        <p:nvSpPr>
          <p:cNvPr id="4" name="Footer Placeholder 21"/>
          <p:cNvSpPr>
            <a:spLocks noGrp="1"/>
          </p:cNvSpPr>
          <p:nvPr>
            <p:ph type="ftr" sz="quarter" idx="11"/>
          </p:nvPr>
        </p:nvSpPr>
        <p:spPr/>
        <p:txBody>
          <a:bodyPr/>
          <a:lstStyle>
            <a:lvl1pPr fontAlgn="auto">
              <a:spcBef>
                <a:spcPts val="0"/>
              </a:spcBef>
              <a:spcAft>
                <a:spcPts val="0"/>
              </a:spcAft>
              <a:defRPr i="0">
                <a:latin typeface="+mn-lt"/>
              </a:defRPr>
            </a:lvl1pPr>
          </a:lstStyle>
          <a:p>
            <a:pPr>
              <a:defRPr/>
            </a:pPr>
            <a:endParaRPr lang="en-US"/>
          </a:p>
        </p:txBody>
      </p:sp>
      <p:sp>
        <p:nvSpPr>
          <p:cNvPr id="5" name="Slide Number Placeholder 17"/>
          <p:cNvSpPr>
            <a:spLocks noGrp="1"/>
          </p:cNvSpPr>
          <p:nvPr>
            <p:ph type="sldNum" sz="quarter" idx="12"/>
          </p:nvPr>
        </p:nvSpPr>
        <p:spPr/>
        <p:txBody>
          <a:bodyPr/>
          <a:lstStyle>
            <a:lvl1pPr fontAlgn="auto">
              <a:spcBef>
                <a:spcPts val="0"/>
              </a:spcBef>
              <a:spcAft>
                <a:spcPts val="0"/>
              </a:spcAft>
              <a:defRPr i="0">
                <a:latin typeface="+mn-lt"/>
              </a:defRPr>
            </a:lvl1pPr>
          </a:lstStyle>
          <a:p>
            <a:pPr>
              <a:defRPr/>
            </a:pPr>
            <a:fld id="{A7E45993-E0D3-43CA-8949-48260F232223}"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fontAlgn="auto">
              <a:spcBef>
                <a:spcPts val="0"/>
              </a:spcBef>
              <a:spcAft>
                <a:spcPts val="0"/>
              </a:spcAft>
              <a:defRPr i="0">
                <a:latin typeface="+mn-lt"/>
              </a:defRPr>
            </a:lvl1pPr>
          </a:lstStyle>
          <a:p>
            <a:pPr>
              <a:defRPr/>
            </a:pPr>
            <a:fld id="{CD6724A1-0DE2-469E-902A-8CCA7ABAA8A4}" type="datetimeFigureOut">
              <a:rPr lang="en-US"/>
              <a:pPr>
                <a:defRPr/>
              </a:pPr>
              <a:t>10/13/2015</a:t>
            </a:fld>
            <a:endParaRPr lang="en-US" dirty="0"/>
          </a:p>
        </p:txBody>
      </p:sp>
      <p:sp>
        <p:nvSpPr>
          <p:cNvPr id="3" name="Footer Placeholder 21"/>
          <p:cNvSpPr>
            <a:spLocks noGrp="1"/>
          </p:cNvSpPr>
          <p:nvPr>
            <p:ph type="ftr" sz="quarter" idx="11"/>
          </p:nvPr>
        </p:nvSpPr>
        <p:spPr/>
        <p:txBody>
          <a:bodyPr/>
          <a:lstStyle>
            <a:lvl1pPr fontAlgn="auto">
              <a:spcBef>
                <a:spcPts val="0"/>
              </a:spcBef>
              <a:spcAft>
                <a:spcPts val="0"/>
              </a:spcAft>
              <a:defRPr i="0">
                <a:latin typeface="+mn-lt"/>
              </a:defRPr>
            </a:lvl1pPr>
          </a:lstStyle>
          <a:p>
            <a:pPr>
              <a:defRPr/>
            </a:pPr>
            <a:endParaRPr lang="en-US"/>
          </a:p>
        </p:txBody>
      </p:sp>
      <p:sp>
        <p:nvSpPr>
          <p:cNvPr id="4" name="Slide Number Placeholder 17"/>
          <p:cNvSpPr>
            <a:spLocks noGrp="1"/>
          </p:cNvSpPr>
          <p:nvPr>
            <p:ph type="sldNum" sz="quarter" idx="12"/>
          </p:nvPr>
        </p:nvSpPr>
        <p:spPr/>
        <p:txBody>
          <a:bodyPr/>
          <a:lstStyle>
            <a:lvl1pPr fontAlgn="auto">
              <a:spcBef>
                <a:spcPts val="0"/>
              </a:spcBef>
              <a:spcAft>
                <a:spcPts val="0"/>
              </a:spcAft>
              <a:defRPr i="0">
                <a:latin typeface="+mn-lt"/>
              </a:defRPr>
            </a:lvl1pPr>
          </a:lstStyle>
          <a:p>
            <a:pPr>
              <a:defRPr/>
            </a:pPr>
            <a:fld id="{83A604BB-FB3A-4F29-AE71-B4A1EA924FC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4380" y="582932"/>
            <a:ext cx="3017520" cy="1316990"/>
          </a:xfrm>
        </p:spPr>
        <p:txBody>
          <a:bodyPr>
            <a:noAutofit/>
          </a:bodyPr>
          <a:lstStyle>
            <a:lvl1pPr algn="l" rtl="0">
              <a:spcBef>
                <a:spcPct val="0"/>
              </a:spcBef>
              <a:buNone/>
              <a:defRPr sz="29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754380" y="1899920"/>
            <a:ext cx="3017520" cy="5181600"/>
          </a:xfrm>
        </p:spPr>
        <p:txBody>
          <a:bodyPr lIns="20811" rIns="20811"/>
          <a:lstStyle>
            <a:lvl1pPr marL="0" indent="0" algn="l">
              <a:buNone/>
              <a:defRPr sz="1600"/>
            </a:lvl1pPr>
            <a:lvl2pPr indent="0" algn="l">
              <a:buNone/>
              <a:defRPr sz="1400"/>
            </a:lvl2pPr>
            <a:lvl3pPr indent="0" algn="l">
              <a:buNone/>
              <a:defRPr sz="1100"/>
            </a:lvl3pPr>
            <a:lvl4pPr indent="0" algn="l">
              <a:buNone/>
              <a:defRPr sz="1000"/>
            </a:lvl4pPr>
            <a:lvl5pPr indent="0" algn="l">
              <a:buNone/>
              <a:defRPr sz="1000"/>
            </a:lvl5pPr>
          </a:lstStyle>
          <a:p>
            <a:pPr lvl="0"/>
            <a:r>
              <a:rPr lang="en-US" smtClean="0"/>
              <a:t>Click to edit Master text styles</a:t>
            </a:r>
          </a:p>
        </p:txBody>
      </p:sp>
      <p:sp>
        <p:nvSpPr>
          <p:cNvPr id="4" name="Content Placeholder 3"/>
          <p:cNvSpPr>
            <a:spLocks noGrp="1"/>
          </p:cNvSpPr>
          <p:nvPr>
            <p:ph sz="half" idx="1"/>
          </p:nvPr>
        </p:nvSpPr>
        <p:spPr>
          <a:xfrm>
            <a:off x="3932556" y="1899920"/>
            <a:ext cx="5622925" cy="5181600"/>
          </a:xfrm>
        </p:spPr>
        <p:txBody>
          <a:bodyPr tIns="0"/>
          <a:lstStyle>
            <a:lvl1pPr>
              <a:defRPr sz="3200"/>
            </a:lvl1pPr>
            <a:lvl2pPr>
              <a:defRPr sz="2900"/>
            </a:lvl2pPr>
            <a:lvl3pPr>
              <a:defRPr sz="2700"/>
            </a:lvl3pPr>
            <a:lvl4pPr>
              <a:defRPr sz="2200"/>
            </a:lvl4pPr>
            <a:lvl5pPr>
              <a:defRPr sz="2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fontAlgn="auto">
              <a:spcBef>
                <a:spcPts val="0"/>
              </a:spcBef>
              <a:spcAft>
                <a:spcPts val="0"/>
              </a:spcAft>
              <a:defRPr i="0">
                <a:latin typeface="+mn-lt"/>
              </a:defRPr>
            </a:lvl1pPr>
          </a:lstStyle>
          <a:p>
            <a:pPr>
              <a:defRPr/>
            </a:pPr>
            <a:fld id="{91E413D7-4201-40BD-9F55-34178C7F04AA}" type="datetimeFigureOut">
              <a:rPr lang="en-US"/>
              <a:pPr>
                <a:defRPr/>
              </a:pPr>
              <a:t>10/13/2015</a:t>
            </a:fld>
            <a:endParaRPr lang="en-US" dirty="0"/>
          </a:p>
        </p:txBody>
      </p:sp>
      <p:sp>
        <p:nvSpPr>
          <p:cNvPr id="6" name="Footer Placeholder 21"/>
          <p:cNvSpPr>
            <a:spLocks noGrp="1"/>
          </p:cNvSpPr>
          <p:nvPr>
            <p:ph type="ftr" sz="quarter" idx="11"/>
          </p:nvPr>
        </p:nvSpPr>
        <p:spPr/>
        <p:txBody>
          <a:bodyPr/>
          <a:lstStyle>
            <a:lvl1pPr fontAlgn="auto">
              <a:spcBef>
                <a:spcPts val="0"/>
              </a:spcBef>
              <a:spcAft>
                <a:spcPts val="0"/>
              </a:spcAft>
              <a:defRPr i="0">
                <a:latin typeface="+mn-lt"/>
              </a:defRPr>
            </a:lvl1pPr>
          </a:lstStyle>
          <a:p>
            <a:pPr>
              <a:defRPr/>
            </a:pPr>
            <a:endParaRPr lang="en-US"/>
          </a:p>
        </p:txBody>
      </p:sp>
      <p:sp>
        <p:nvSpPr>
          <p:cNvPr id="7" name="Slide Number Placeholder 17"/>
          <p:cNvSpPr>
            <a:spLocks noGrp="1"/>
          </p:cNvSpPr>
          <p:nvPr>
            <p:ph type="sldNum" sz="quarter" idx="12"/>
          </p:nvPr>
        </p:nvSpPr>
        <p:spPr/>
        <p:txBody>
          <a:bodyPr/>
          <a:lstStyle>
            <a:lvl1pPr fontAlgn="auto">
              <a:spcBef>
                <a:spcPts val="0"/>
              </a:spcBef>
              <a:spcAft>
                <a:spcPts val="0"/>
              </a:spcAft>
              <a:defRPr i="0">
                <a:latin typeface="+mn-lt"/>
              </a:defRPr>
            </a:lvl1pPr>
          </a:lstStyle>
          <a:p>
            <a:pPr>
              <a:defRPr/>
            </a:pPr>
            <a:fld id="{AA194117-F73C-4F15-A43D-A7FDC23B88C3}"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483103" y="1255715"/>
            <a:ext cx="5782774" cy="4664075"/>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lIns="104063" tIns="52033" rIns="104063" bIns="52033" anchor="ctr"/>
          <a:lstStyle/>
          <a:p>
            <a:pPr algn="ctr" defTabSz="1122682">
              <a:defRPr/>
            </a:pPr>
            <a:endParaRPr lang="en-US" sz="3700" i="1">
              <a:solidFill>
                <a:prstClr val="white"/>
              </a:solidFill>
            </a:endParaRPr>
          </a:p>
        </p:txBody>
      </p:sp>
      <p:sp>
        <p:nvSpPr>
          <p:cNvPr id="6" name="Right Triangle 5"/>
          <p:cNvSpPr/>
          <p:nvPr/>
        </p:nvSpPr>
        <p:spPr>
          <a:xfrm rot="420000" flipV="1">
            <a:off x="8803792" y="6073777"/>
            <a:ext cx="171938" cy="176213"/>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lIns="104063" tIns="52033" rIns="104063" bIns="52033" anchor="ctr"/>
          <a:lstStyle/>
          <a:p>
            <a:pPr algn="ctr" defTabSz="1122682">
              <a:defRPr/>
            </a:pPr>
            <a:endParaRPr lang="en-US" sz="3700" i="1">
              <a:solidFill>
                <a:prstClr val="white"/>
              </a:solidFill>
            </a:endParaRPr>
          </a:p>
        </p:txBody>
      </p:sp>
      <p:sp>
        <p:nvSpPr>
          <p:cNvPr id="7" name="Freeform 6"/>
          <p:cNvSpPr>
            <a:spLocks/>
          </p:cNvSpPr>
          <p:nvPr/>
        </p:nvSpPr>
        <p:spPr bwMode="auto">
          <a:xfrm flipV="1">
            <a:off x="-10746" y="6592888"/>
            <a:ext cx="10079892" cy="1179512"/>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104063" tIns="52033" rIns="104063" bIns="52033"/>
          <a:lstStyle/>
          <a:p>
            <a:pPr defTabSz="1122682">
              <a:defRPr/>
            </a:pPr>
            <a:endParaRPr lang="en-US" sz="3700" i="1">
              <a:solidFill>
                <a:prstClr val="black"/>
              </a:solidFill>
              <a:latin typeface="+mn-lt"/>
              <a:cs typeface="+mn-cs"/>
            </a:endParaRPr>
          </a:p>
        </p:txBody>
      </p:sp>
      <p:sp>
        <p:nvSpPr>
          <p:cNvPr id="8" name="Freeform 7"/>
          <p:cNvSpPr>
            <a:spLocks/>
          </p:cNvSpPr>
          <p:nvPr/>
        </p:nvSpPr>
        <p:spPr bwMode="auto">
          <a:xfrm flipV="1">
            <a:off x="4819650" y="7048504"/>
            <a:ext cx="5238750" cy="72390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104063" tIns="52033" rIns="104063" bIns="52033"/>
          <a:lstStyle/>
          <a:p>
            <a:pPr defTabSz="1122682">
              <a:defRPr/>
            </a:pPr>
            <a:endParaRPr lang="en-US" sz="3700" i="1">
              <a:solidFill>
                <a:prstClr val="black"/>
              </a:solidFill>
              <a:latin typeface="+mn-lt"/>
              <a:cs typeface="+mn-cs"/>
            </a:endParaRPr>
          </a:p>
        </p:txBody>
      </p:sp>
      <p:sp>
        <p:nvSpPr>
          <p:cNvPr id="2" name="Title 1"/>
          <p:cNvSpPr>
            <a:spLocks noGrp="1"/>
          </p:cNvSpPr>
          <p:nvPr>
            <p:ph type="title"/>
          </p:nvPr>
        </p:nvSpPr>
        <p:spPr>
          <a:xfrm>
            <a:off x="670567" y="1333954"/>
            <a:ext cx="2434132" cy="1793637"/>
          </a:xfrm>
        </p:spPr>
        <p:txBody>
          <a:bodyPr lIns="52033" rIns="52033" bIns="52033"/>
          <a:lstStyle>
            <a:lvl1pPr algn="l">
              <a:buNone/>
              <a:defRPr sz="22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70560" y="3205955"/>
            <a:ext cx="2430780" cy="2469896"/>
          </a:xfrm>
        </p:spPr>
        <p:txBody>
          <a:bodyPr lIns="72844" rIns="52033"/>
          <a:lstStyle>
            <a:lvl1pPr marL="0" indent="0" algn="l">
              <a:spcBef>
                <a:spcPts val="285"/>
              </a:spcBef>
              <a:buFontTx/>
              <a:buNone/>
              <a:defRPr sz="1400"/>
            </a:lvl1pPr>
            <a:lvl2pPr>
              <a:defRPr sz="1400"/>
            </a:lvl2pPr>
            <a:lvl3pPr>
              <a:defRPr sz="1100"/>
            </a:lvl3pPr>
            <a:lvl4pPr>
              <a:defRPr sz="1000"/>
            </a:lvl4pPr>
            <a:lvl5pPr>
              <a:defRPr sz="1000"/>
            </a:lvl5pPr>
          </a:lstStyle>
          <a:p>
            <a:pPr lvl="0"/>
            <a:r>
              <a:rPr lang="en-US" smtClean="0"/>
              <a:t>Click to edit Master text styles</a:t>
            </a:r>
          </a:p>
        </p:txBody>
      </p:sp>
      <p:sp>
        <p:nvSpPr>
          <p:cNvPr id="3" name="Picture Placeholder 2"/>
          <p:cNvSpPr>
            <a:spLocks noGrp="1"/>
          </p:cNvSpPr>
          <p:nvPr>
            <p:ph type="pic" idx="1"/>
          </p:nvPr>
        </p:nvSpPr>
        <p:spPr>
          <a:xfrm rot="420000">
            <a:off x="3834372" y="1359453"/>
            <a:ext cx="5079492" cy="4456176"/>
          </a:xfrm>
          <a:prstGeom prst="rect">
            <a:avLst/>
          </a:prstGeom>
          <a:solidFill>
            <a:schemeClr val="bg2"/>
          </a:solidFill>
          <a:ln w="3000" cap="rnd">
            <a:solidFill>
              <a:srgbClr val="C0C0C0"/>
            </a:solidFill>
            <a:round/>
          </a:ln>
          <a:effectLst/>
        </p:spPr>
        <p:txBody>
          <a:bodyPr>
            <a:normAutofit/>
          </a:bodyPr>
          <a:lstStyle>
            <a:lvl1pPr marL="0" indent="0">
              <a:buNone/>
              <a:defRPr sz="37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fontAlgn="auto">
              <a:spcBef>
                <a:spcPts val="0"/>
              </a:spcBef>
              <a:spcAft>
                <a:spcPts val="0"/>
              </a:spcAft>
              <a:defRPr i="0">
                <a:latin typeface="+mn-lt"/>
              </a:defRPr>
            </a:lvl1pPr>
          </a:lstStyle>
          <a:p>
            <a:pPr>
              <a:defRPr/>
            </a:pPr>
            <a:fld id="{A6A5E866-D483-4763-A836-25AE3E3A6D16}" type="datetimeFigureOut">
              <a:rPr lang="en-US"/>
              <a:pPr>
                <a:defRPr/>
              </a:pPr>
              <a:t>10/13/2015</a:t>
            </a:fld>
            <a:endParaRPr lang="en-US"/>
          </a:p>
        </p:txBody>
      </p:sp>
      <p:sp>
        <p:nvSpPr>
          <p:cNvPr id="10" name="Footer Placeholder 5"/>
          <p:cNvSpPr>
            <a:spLocks noGrp="1"/>
          </p:cNvSpPr>
          <p:nvPr>
            <p:ph type="ftr" sz="quarter" idx="11"/>
          </p:nvPr>
        </p:nvSpPr>
        <p:spPr/>
        <p:txBody>
          <a:bodyPr/>
          <a:lstStyle>
            <a:lvl1pPr fontAlgn="auto">
              <a:spcBef>
                <a:spcPts val="0"/>
              </a:spcBef>
              <a:spcAft>
                <a:spcPts val="0"/>
              </a:spcAft>
              <a:defRPr i="0">
                <a:latin typeface="+mn-lt"/>
              </a:defRPr>
            </a:lvl1pPr>
          </a:lstStyle>
          <a:p>
            <a:pPr>
              <a:defRPr/>
            </a:pPr>
            <a:endParaRPr lang="en-US"/>
          </a:p>
        </p:txBody>
      </p:sp>
      <p:sp>
        <p:nvSpPr>
          <p:cNvPr id="11" name="Slide Number Placeholder 6"/>
          <p:cNvSpPr>
            <a:spLocks noGrp="1"/>
          </p:cNvSpPr>
          <p:nvPr>
            <p:ph type="sldNum" sz="quarter" idx="12"/>
          </p:nvPr>
        </p:nvSpPr>
        <p:spPr>
          <a:xfrm>
            <a:off x="8885731" y="7204075"/>
            <a:ext cx="668949" cy="414338"/>
          </a:xfrm>
        </p:spPr>
        <p:txBody>
          <a:bodyPr/>
          <a:lstStyle>
            <a:lvl1pPr fontAlgn="auto">
              <a:spcBef>
                <a:spcPts val="0"/>
              </a:spcBef>
              <a:spcAft>
                <a:spcPts val="0"/>
              </a:spcAft>
              <a:defRPr i="0">
                <a:latin typeface="+mn-lt"/>
              </a:defRPr>
            </a:lvl1pPr>
          </a:lstStyle>
          <a:p>
            <a:pPr>
              <a:defRPr/>
            </a:pPr>
            <a:fld id="{F32249F0-3B47-43BD-9C99-CC07C20546E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5E9EFF"/>
            </a:gs>
            <a:gs pos="15000">
              <a:srgbClr val="85C2FF"/>
            </a:gs>
            <a:gs pos="37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0746" y="-7933"/>
            <a:ext cx="10079892" cy="117951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104076" tIns="52039" rIns="104076" bIns="52039"/>
          <a:lstStyle/>
          <a:p>
            <a:pPr defTabSz="1122682">
              <a:defRPr/>
            </a:pPr>
            <a:endParaRPr lang="en-US" sz="3700" i="1">
              <a:solidFill>
                <a:prstClr val="black"/>
              </a:solidFill>
              <a:latin typeface="+mn-lt"/>
              <a:cs typeface="+mn-cs"/>
            </a:endParaRPr>
          </a:p>
        </p:txBody>
      </p:sp>
      <p:sp>
        <p:nvSpPr>
          <p:cNvPr id="8" name="Freeform 7"/>
          <p:cNvSpPr>
            <a:spLocks/>
          </p:cNvSpPr>
          <p:nvPr/>
        </p:nvSpPr>
        <p:spPr bwMode="auto">
          <a:xfrm>
            <a:off x="4819650" y="-7938"/>
            <a:ext cx="5238750" cy="72390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104076" tIns="52039" rIns="104076" bIns="52039"/>
          <a:lstStyle/>
          <a:p>
            <a:pPr defTabSz="1122682">
              <a:defRPr/>
            </a:pPr>
            <a:endParaRPr lang="en-US" sz="3700" i="1">
              <a:solidFill>
                <a:prstClr val="black"/>
              </a:solidFill>
              <a:latin typeface="+mn-lt"/>
              <a:cs typeface="+mn-cs"/>
            </a:endParaRPr>
          </a:p>
        </p:txBody>
      </p:sp>
      <p:sp>
        <p:nvSpPr>
          <p:cNvPr id="33796" name="Title Placeholder 8"/>
          <p:cNvSpPr>
            <a:spLocks noGrp="1"/>
          </p:cNvSpPr>
          <p:nvPr>
            <p:ph type="title"/>
          </p:nvPr>
        </p:nvSpPr>
        <p:spPr bwMode="auto">
          <a:xfrm>
            <a:off x="503731" y="798513"/>
            <a:ext cx="9050949" cy="1295400"/>
          </a:xfrm>
          <a:prstGeom prst="rect">
            <a:avLst/>
          </a:prstGeom>
          <a:noFill/>
          <a:ln w="9525">
            <a:noFill/>
            <a:miter lim="800000"/>
            <a:headEnd/>
            <a:tailEnd/>
          </a:ln>
        </p:spPr>
        <p:txBody>
          <a:bodyPr vert="horz" wrap="square" lIns="0" tIns="52039" rIns="0" bIns="0" numCol="1" anchor="b" anchorCtr="0" compatLnSpc="1">
            <a:prstTxWarp prst="textNoShape">
              <a:avLst/>
            </a:prstTxWarp>
          </a:bodyPr>
          <a:lstStyle/>
          <a:p>
            <a:pPr lvl="0"/>
            <a:r>
              <a:rPr lang="en-US" smtClean="0"/>
              <a:t>Click to edit Master title style</a:t>
            </a:r>
          </a:p>
        </p:txBody>
      </p:sp>
      <p:sp>
        <p:nvSpPr>
          <p:cNvPr id="33797" name="Text Placeholder 29"/>
          <p:cNvSpPr>
            <a:spLocks noGrp="1"/>
          </p:cNvSpPr>
          <p:nvPr>
            <p:ph type="body" idx="1"/>
          </p:nvPr>
        </p:nvSpPr>
        <p:spPr bwMode="auto">
          <a:xfrm>
            <a:off x="503731" y="2193925"/>
            <a:ext cx="9050949" cy="4973638"/>
          </a:xfrm>
          <a:prstGeom prst="rect">
            <a:avLst/>
          </a:prstGeom>
          <a:noFill/>
          <a:ln w="9525">
            <a:noFill/>
            <a:miter lim="800000"/>
            <a:headEnd/>
            <a:tailEnd/>
          </a:ln>
        </p:spPr>
        <p:txBody>
          <a:bodyPr vert="horz" wrap="square" lIns="104076" tIns="52039" rIns="104076" bIns="5203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503731" y="7204075"/>
            <a:ext cx="2345349" cy="414338"/>
          </a:xfrm>
          <a:prstGeom prst="rect">
            <a:avLst/>
          </a:prstGeom>
        </p:spPr>
        <p:txBody>
          <a:bodyPr vert="horz" lIns="0" tIns="0" rIns="0" bIns="0" anchor="b"/>
          <a:lstStyle>
            <a:lvl1pPr algn="l" defTabSz="1122682" eaLnBrk="1" latinLnBrk="0" hangingPunct="1">
              <a:defRPr kumimoji="0" sz="1400" i="1">
                <a:solidFill>
                  <a:srgbClr val="04617B">
                    <a:shade val="90000"/>
                  </a:srgbClr>
                </a:solidFill>
                <a:cs typeface="+mn-cs"/>
              </a:defRPr>
            </a:lvl1pPr>
          </a:lstStyle>
          <a:p>
            <a:pPr>
              <a:defRPr/>
            </a:pPr>
            <a:fld id="{F611D22A-411E-4B67-8461-38D1A234026E}" type="datetimeFigureOut">
              <a:rPr lang="en-US"/>
              <a:pPr>
                <a:defRPr/>
              </a:pPr>
              <a:t>10/13/2015</a:t>
            </a:fld>
            <a:endParaRPr lang="en-US" dirty="0"/>
          </a:p>
        </p:txBody>
      </p:sp>
      <p:sp>
        <p:nvSpPr>
          <p:cNvPr id="22" name="Footer Placeholder 21"/>
          <p:cNvSpPr>
            <a:spLocks noGrp="1"/>
          </p:cNvSpPr>
          <p:nvPr>
            <p:ph type="ftr" sz="quarter" idx="3"/>
          </p:nvPr>
        </p:nvSpPr>
        <p:spPr>
          <a:xfrm>
            <a:off x="2933700" y="7204075"/>
            <a:ext cx="3687274" cy="414338"/>
          </a:xfrm>
          <a:prstGeom prst="rect">
            <a:avLst/>
          </a:prstGeom>
        </p:spPr>
        <p:txBody>
          <a:bodyPr vert="horz" lIns="0" tIns="0" rIns="0" bIns="0" anchor="b"/>
          <a:lstStyle>
            <a:lvl1pPr algn="l" defTabSz="1122682" eaLnBrk="1" latinLnBrk="0" hangingPunct="1">
              <a:defRPr kumimoji="0" sz="1400" i="1">
                <a:solidFill>
                  <a:srgbClr val="04617B">
                    <a:shade val="90000"/>
                  </a:srgbClr>
                </a:solidFill>
                <a:cs typeface="+mn-cs"/>
              </a:defRPr>
            </a:lvl1pPr>
          </a:lstStyle>
          <a:p>
            <a:pPr>
              <a:defRPr/>
            </a:pPr>
            <a:endParaRPr lang="en-US"/>
          </a:p>
        </p:txBody>
      </p:sp>
      <p:sp>
        <p:nvSpPr>
          <p:cNvPr id="18" name="Slide Number Placeholder 17"/>
          <p:cNvSpPr>
            <a:spLocks noGrp="1"/>
          </p:cNvSpPr>
          <p:nvPr>
            <p:ph type="sldNum" sz="quarter" idx="4"/>
          </p:nvPr>
        </p:nvSpPr>
        <p:spPr>
          <a:xfrm>
            <a:off x="8716474" y="7204075"/>
            <a:ext cx="838200" cy="414338"/>
          </a:xfrm>
          <a:prstGeom prst="rect">
            <a:avLst/>
          </a:prstGeom>
        </p:spPr>
        <p:txBody>
          <a:bodyPr vert="horz" lIns="0" tIns="0" rIns="0" bIns="0" anchor="b"/>
          <a:lstStyle>
            <a:lvl1pPr algn="r" defTabSz="1122682" eaLnBrk="1" latinLnBrk="0" hangingPunct="1">
              <a:defRPr kumimoji="0" sz="1400" i="1">
                <a:solidFill>
                  <a:srgbClr val="04617B">
                    <a:shade val="90000"/>
                  </a:srgbClr>
                </a:solidFill>
                <a:cs typeface="+mn-cs"/>
              </a:defRPr>
            </a:lvl1pPr>
          </a:lstStyle>
          <a:p>
            <a:pPr>
              <a:defRPr/>
            </a:pPr>
            <a:fld id="{AAE609D3-3CA9-44C7-826D-09DE59E3CBE5}" type="slidenum">
              <a:rPr lang="en-US"/>
              <a:pPr>
                <a:defRPr/>
              </a:pPr>
              <a:t>‹#›</a:t>
            </a:fld>
            <a:endParaRPr lang="en-US" dirty="0"/>
          </a:p>
        </p:txBody>
      </p:sp>
      <p:grpSp>
        <p:nvGrpSpPr>
          <p:cNvPr id="33801" name="Group 1"/>
          <p:cNvGrpSpPr>
            <a:grpSpLocks/>
          </p:cNvGrpSpPr>
          <p:nvPr/>
        </p:nvGrpSpPr>
        <p:grpSpPr bwMode="auto">
          <a:xfrm>
            <a:off x="-20149" y="230188"/>
            <a:ext cx="10097355" cy="735012"/>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defTabSz="1122682">
                <a:defRPr/>
              </a:pPr>
              <a:endParaRPr lang="en-US" sz="3700" i="1">
                <a:solidFill>
                  <a:prstClr val="black"/>
                </a:solidFill>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defTabSz="1122682">
                <a:defRPr/>
              </a:pPr>
              <a:endParaRPr lang="en-US" sz="3700" i="1">
                <a:solidFill>
                  <a:prstClr val="black"/>
                </a:solidFill>
                <a:cs typeface="+mn-cs"/>
              </a:endParaRPr>
            </a:p>
          </p:txBody>
        </p:sp>
      </p:gr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35" r:id="rId14"/>
  </p:sldLayoutIdLst>
  <p:txStyles>
    <p:titleStyle>
      <a:lvl1pPr algn="l" rtl="0" eaLnBrk="0" fontAlgn="base" hangingPunct="0">
        <a:spcBef>
          <a:spcPct val="0"/>
        </a:spcBef>
        <a:spcAft>
          <a:spcPct val="0"/>
        </a:spcAft>
        <a:defRPr sz="5800" kern="1200">
          <a:solidFill>
            <a:schemeClr val="tx2"/>
          </a:solidFill>
          <a:latin typeface="+mj-lt"/>
          <a:ea typeface="+mj-ea"/>
          <a:cs typeface="+mj-cs"/>
        </a:defRPr>
      </a:lvl1pPr>
      <a:lvl2pPr algn="l" rtl="0" eaLnBrk="0" fontAlgn="base" hangingPunct="0">
        <a:spcBef>
          <a:spcPct val="0"/>
        </a:spcBef>
        <a:spcAft>
          <a:spcPct val="0"/>
        </a:spcAft>
        <a:defRPr sz="5800">
          <a:solidFill>
            <a:schemeClr val="tx2"/>
          </a:solidFill>
          <a:latin typeface="Calibri" pitchFamily="34" charset="0"/>
        </a:defRPr>
      </a:lvl2pPr>
      <a:lvl3pPr algn="l" rtl="0" eaLnBrk="0" fontAlgn="base" hangingPunct="0">
        <a:spcBef>
          <a:spcPct val="0"/>
        </a:spcBef>
        <a:spcAft>
          <a:spcPct val="0"/>
        </a:spcAft>
        <a:defRPr sz="5800">
          <a:solidFill>
            <a:schemeClr val="tx2"/>
          </a:solidFill>
          <a:latin typeface="Calibri" pitchFamily="34" charset="0"/>
        </a:defRPr>
      </a:lvl3pPr>
      <a:lvl4pPr algn="l" rtl="0" eaLnBrk="0" fontAlgn="base" hangingPunct="0">
        <a:spcBef>
          <a:spcPct val="0"/>
        </a:spcBef>
        <a:spcAft>
          <a:spcPct val="0"/>
        </a:spcAft>
        <a:defRPr sz="5800">
          <a:solidFill>
            <a:schemeClr val="tx2"/>
          </a:solidFill>
          <a:latin typeface="Calibri" pitchFamily="34" charset="0"/>
        </a:defRPr>
      </a:lvl4pPr>
      <a:lvl5pPr algn="l" rtl="0" eaLnBrk="0" fontAlgn="base" hangingPunct="0">
        <a:spcBef>
          <a:spcPct val="0"/>
        </a:spcBef>
        <a:spcAft>
          <a:spcPct val="0"/>
        </a:spcAft>
        <a:defRPr sz="5800">
          <a:solidFill>
            <a:schemeClr val="tx2"/>
          </a:solidFill>
          <a:latin typeface="Calibri" pitchFamily="34" charset="0"/>
        </a:defRPr>
      </a:lvl5pPr>
      <a:lvl6pPr marL="467051" algn="l" rtl="0" fontAlgn="base">
        <a:spcBef>
          <a:spcPct val="0"/>
        </a:spcBef>
        <a:spcAft>
          <a:spcPct val="0"/>
        </a:spcAft>
        <a:defRPr sz="5800">
          <a:solidFill>
            <a:schemeClr val="tx2"/>
          </a:solidFill>
          <a:latin typeface="Calibri" pitchFamily="34" charset="0"/>
        </a:defRPr>
      </a:lvl6pPr>
      <a:lvl7pPr marL="934105" algn="l" rtl="0" fontAlgn="base">
        <a:spcBef>
          <a:spcPct val="0"/>
        </a:spcBef>
        <a:spcAft>
          <a:spcPct val="0"/>
        </a:spcAft>
        <a:defRPr sz="5800">
          <a:solidFill>
            <a:schemeClr val="tx2"/>
          </a:solidFill>
          <a:latin typeface="Calibri" pitchFamily="34" charset="0"/>
        </a:defRPr>
      </a:lvl7pPr>
      <a:lvl8pPr marL="1401154" algn="l" rtl="0" fontAlgn="base">
        <a:spcBef>
          <a:spcPct val="0"/>
        </a:spcBef>
        <a:spcAft>
          <a:spcPct val="0"/>
        </a:spcAft>
        <a:defRPr sz="5800">
          <a:solidFill>
            <a:schemeClr val="tx2"/>
          </a:solidFill>
          <a:latin typeface="Calibri" pitchFamily="34" charset="0"/>
        </a:defRPr>
      </a:lvl8pPr>
      <a:lvl9pPr marL="1868211" algn="l" rtl="0" fontAlgn="base">
        <a:spcBef>
          <a:spcPct val="0"/>
        </a:spcBef>
        <a:spcAft>
          <a:spcPct val="0"/>
        </a:spcAft>
        <a:defRPr sz="5800">
          <a:solidFill>
            <a:schemeClr val="tx2"/>
          </a:solidFill>
          <a:latin typeface="Calibri" pitchFamily="34" charset="0"/>
        </a:defRPr>
      </a:lvl9pPr>
    </p:titleStyle>
    <p:bodyStyle>
      <a:lvl1pPr marL="310968" indent="-310968" algn="l" rtl="0" eaLnBrk="0" fontAlgn="base" hangingPunct="0">
        <a:spcBef>
          <a:spcPct val="20000"/>
        </a:spcBef>
        <a:spcAft>
          <a:spcPct val="0"/>
        </a:spcAft>
        <a:buClr>
          <a:srgbClr val="0BD0D9"/>
        </a:buClr>
        <a:buSzPct val="95000"/>
        <a:buFont typeface="Wingdings 2" pitchFamily="18" charset="2"/>
        <a:buChar char=""/>
        <a:defRPr sz="2900" kern="1200">
          <a:solidFill>
            <a:schemeClr val="tx1"/>
          </a:solidFill>
          <a:latin typeface="+mn-lt"/>
          <a:ea typeface="+mn-ea"/>
          <a:cs typeface="+mn-cs"/>
        </a:defRPr>
      </a:lvl1pPr>
      <a:lvl2pPr marL="726651" indent="-279239"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2pPr>
      <a:lvl3pPr marL="1039205" indent="-279239" algn="l" rtl="0" eaLnBrk="0" fontAlgn="base" hangingPunct="0">
        <a:spcBef>
          <a:spcPct val="20000"/>
        </a:spcBef>
        <a:spcAft>
          <a:spcPct val="0"/>
        </a:spcAft>
        <a:buClr>
          <a:schemeClr val="accent2"/>
        </a:buClr>
        <a:buSzPct val="70000"/>
        <a:buFont typeface="Wingdings 2" pitchFamily="18" charset="2"/>
        <a:buChar char=""/>
        <a:defRPr sz="2300" kern="1200">
          <a:solidFill>
            <a:schemeClr val="tx1"/>
          </a:solidFill>
          <a:latin typeface="+mn-lt"/>
          <a:ea typeface="+mn-ea"/>
          <a:cs typeface="+mn-cs"/>
        </a:defRPr>
      </a:lvl3pPr>
      <a:lvl4pPr marL="1351759" indent="-237985" algn="l" rtl="0" eaLnBrk="0" fontAlgn="base" hangingPunct="0">
        <a:spcBef>
          <a:spcPct val="20000"/>
        </a:spcBef>
        <a:spcAft>
          <a:spcPct val="0"/>
        </a:spcAft>
        <a:buClr>
          <a:srgbClr val="0BD0D9"/>
        </a:buClr>
        <a:buSzPct val="65000"/>
        <a:buFont typeface="Wingdings 2" pitchFamily="18" charset="2"/>
        <a:buChar char=""/>
        <a:defRPr sz="2200" kern="1200">
          <a:solidFill>
            <a:schemeClr val="tx1"/>
          </a:solidFill>
          <a:latin typeface="+mn-lt"/>
          <a:ea typeface="+mn-ea"/>
          <a:cs typeface="+mn-cs"/>
        </a:defRPr>
      </a:lvl4pPr>
      <a:lvl5pPr marL="1662725" indent="-237985" algn="l" rtl="0" eaLnBrk="0" fontAlgn="base" hangingPunct="0">
        <a:spcBef>
          <a:spcPct val="20000"/>
        </a:spcBef>
        <a:spcAft>
          <a:spcPct val="0"/>
        </a:spcAft>
        <a:buClr>
          <a:srgbClr val="10CF9B"/>
        </a:buClr>
        <a:buSzPct val="65000"/>
        <a:buFont typeface="Wingdings 2" pitchFamily="18" charset="2"/>
        <a:buChar char=""/>
        <a:defRPr sz="2200" kern="1200">
          <a:solidFill>
            <a:schemeClr val="tx1"/>
          </a:solidFill>
          <a:latin typeface="+mn-lt"/>
          <a:ea typeface="+mn-ea"/>
          <a:cs typeface="+mn-cs"/>
        </a:defRPr>
      </a:lvl5pPr>
      <a:lvl6pPr marL="1977481" indent="-239379" algn="l" rtl="0" eaLnBrk="1" latinLnBrk="0" hangingPunct="1">
        <a:spcBef>
          <a:spcPct val="20000"/>
        </a:spcBef>
        <a:buClr>
          <a:schemeClr val="accent5"/>
        </a:buClr>
        <a:buSzPct val="80000"/>
        <a:buFont typeface="Wingdings 2"/>
        <a:buChar char=""/>
        <a:defRPr kumimoji="0" sz="2100" kern="1200">
          <a:solidFill>
            <a:schemeClr val="tx1"/>
          </a:solidFill>
          <a:latin typeface="+mn-lt"/>
          <a:ea typeface="+mn-ea"/>
          <a:cs typeface="+mn-cs"/>
        </a:defRPr>
      </a:lvl6pPr>
      <a:lvl7pPr marL="2185638" indent="-208154" algn="l" rtl="0" eaLnBrk="1" latinLnBrk="0" hangingPunct="1">
        <a:spcBef>
          <a:spcPct val="20000"/>
        </a:spcBef>
        <a:buClr>
          <a:schemeClr val="accent6"/>
        </a:buClr>
        <a:buSzPct val="80000"/>
        <a:buFont typeface="Wingdings 2"/>
        <a:buChar char=""/>
        <a:defRPr kumimoji="0" sz="1800" kern="1200" baseline="0">
          <a:solidFill>
            <a:schemeClr val="tx1"/>
          </a:solidFill>
          <a:latin typeface="+mn-lt"/>
          <a:ea typeface="+mn-ea"/>
          <a:cs typeface="+mn-cs"/>
        </a:defRPr>
      </a:lvl7pPr>
      <a:lvl8pPr marL="2497870" indent="-208154" algn="l" rtl="0" eaLnBrk="1" latinLnBrk="0" hangingPunct="1">
        <a:spcBef>
          <a:spcPct val="20000"/>
        </a:spcBef>
        <a:buClr>
          <a:schemeClr val="tx2"/>
        </a:buClr>
        <a:buChar char="•"/>
        <a:defRPr kumimoji="0" sz="1800" kern="1200">
          <a:solidFill>
            <a:schemeClr val="tx1"/>
          </a:solidFill>
          <a:latin typeface="+mn-lt"/>
          <a:ea typeface="+mn-ea"/>
          <a:cs typeface="+mn-cs"/>
        </a:defRPr>
      </a:lvl8pPr>
      <a:lvl9pPr marL="2810100" indent="-208154" algn="l" rtl="0" eaLnBrk="1" latinLnBrk="0" hangingPunct="1">
        <a:spcBef>
          <a:spcPct val="20000"/>
        </a:spcBef>
        <a:buClr>
          <a:schemeClr val="tx2"/>
        </a:buClr>
        <a:buFontTx/>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20393" algn="l" rtl="0" eaLnBrk="1" latinLnBrk="0" hangingPunct="1">
        <a:defRPr kumimoji="0" kern="1200">
          <a:solidFill>
            <a:schemeClr val="tx1"/>
          </a:solidFill>
          <a:latin typeface="+mn-lt"/>
          <a:ea typeface="+mn-ea"/>
          <a:cs typeface="+mn-cs"/>
        </a:defRPr>
      </a:lvl2pPr>
      <a:lvl3pPr marL="1040776" algn="l" rtl="0" eaLnBrk="1" latinLnBrk="0" hangingPunct="1">
        <a:defRPr kumimoji="0" kern="1200">
          <a:solidFill>
            <a:schemeClr val="tx1"/>
          </a:solidFill>
          <a:latin typeface="+mn-lt"/>
          <a:ea typeface="+mn-ea"/>
          <a:cs typeface="+mn-cs"/>
        </a:defRPr>
      </a:lvl3pPr>
      <a:lvl4pPr marL="1561168" algn="l" rtl="0" eaLnBrk="1" latinLnBrk="0" hangingPunct="1">
        <a:defRPr kumimoji="0" kern="1200">
          <a:solidFill>
            <a:schemeClr val="tx1"/>
          </a:solidFill>
          <a:latin typeface="+mn-lt"/>
          <a:ea typeface="+mn-ea"/>
          <a:cs typeface="+mn-cs"/>
        </a:defRPr>
      </a:lvl4pPr>
      <a:lvl5pPr marL="2081557" algn="l" rtl="0" eaLnBrk="1" latinLnBrk="0" hangingPunct="1">
        <a:defRPr kumimoji="0" kern="1200">
          <a:solidFill>
            <a:schemeClr val="tx1"/>
          </a:solidFill>
          <a:latin typeface="+mn-lt"/>
          <a:ea typeface="+mn-ea"/>
          <a:cs typeface="+mn-cs"/>
        </a:defRPr>
      </a:lvl5pPr>
      <a:lvl6pPr marL="2601952" algn="l" rtl="0" eaLnBrk="1" latinLnBrk="0" hangingPunct="1">
        <a:defRPr kumimoji="0" kern="1200">
          <a:solidFill>
            <a:schemeClr val="tx1"/>
          </a:solidFill>
          <a:latin typeface="+mn-lt"/>
          <a:ea typeface="+mn-ea"/>
          <a:cs typeface="+mn-cs"/>
        </a:defRPr>
      </a:lvl6pPr>
      <a:lvl7pPr marL="3122339" algn="l" rtl="0" eaLnBrk="1" latinLnBrk="0" hangingPunct="1">
        <a:defRPr kumimoji="0" kern="1200">
          <a:solidFill>
            <a:schemeClr val="tx1"/>
          </a:solidFill>
          <a:latin typeface="+mn-lt"/>
          <a:ea typeface="+mn-ea"/>
          <a:cs typeface="+mn-cs"/>
        </a:defRPr>
      </a:lvl7pPr>
      <a:lvl8pPr marL="3642729" algn="l" rtl="0" eaLnBrk="1" latinLnBrk="0" hangingPunct="1">
        <a:defRPr kumimoji="0" kern="1200">
          <a:solidFill>
            <a:schemeClr val="tx1"/>
          </a:solidFill>
          <a:latin typeface="+mn-lt"/>
          <a:ea typeface="+mn-ea"/>
          <a:cs typeface="+mn-cs"/>
        </a:defRPr>
      </a:lvl8pPr>
      <a:lvl9pPr marL="4163116"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5E9EFF"/>
            </a:gs>
            <a:gs pos="15000">
              <a:srgbClr val="85C2FF"/>
            </a:gs>
            <a:gs pos="37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0746" y="-7933"/>
            <a:ext cx="10079892" cy="117951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lIns="104090" tIns="52047" rIns="104090" bIns="52047"/>
          <a:lstStyle/>
          <a:p>
            <a:pPr defTabSz="1122682">
              <a:defRPr/>
            </a:pPr>
            <a:endParaRPr lang="en-US" sz="3700" i="1">
              <a:solidFill>
                <a:prstClr val="black"/>
              </a:solidFill>
              <a:latin typeface="+mn-lt"/>
              <a:cs typeface="+mn-cs"/>
            </a:endParaRPr>
          </a:p>
        </p:txBody>
      </p:sp>
      <p:sp>
        <p:nvSpPr>
          <p:cNvPr id="8" name="Freeform 7"/>
          <p:cNvSpPr>
            <a:spLocks/>
          </p:cNvSpPr>
          <p:nvPr/>
        </p:nvSpPr>
        <p:spPr bwMode="auto">
          <a:xfrm>
            <a:off x="4819650" y="-7938"/>
            <a:ext cx="5238750" cy="72390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lIns="104090" tIns="52047" rIns="104090" bIns="52047"/>
          <a:lstStyle/>
          <a:p>
            <a:pPr defTabSz="1122682">
              <a:defRPr/>
            </a:pPr>
            <a:endParaRPr lang="en-US" sz="3700" i="1">
              <a:solidFill>
                <a:prstClr val="black"/>
              </a:solidFill>
              <a:latin typeface="+mn-lt"/>
              <a:cs typeface="+mn-cs"/>
            </a:endParaRPr>
          </a:p>
        </p:txBody>
      </p:sp>
      <p:sp>
        <p:nvSpPr>
          <p:cNvPr id="16388" name="Title Placeholder 8"/>
          <p:cNvSpPr>
            <a:spLocks noGrp="1"/>
          </p:cNvSpPr>
          <p:nvPr>
            <p:ph type="title"/>
          </p:nvPr>
        </p:nvSpPr>
        <p:spPr bwMode="auto">
          <a:xfrm>
            <a:off x="503731" y="798513"/>
            <a:ext cx="9050949" cy="1295400"/>
          </a:xfrm>
          <a:prstGeom prst="rect">
            <a:avLst/>
          </a:prstGeom>
          <a:noFill/>
          <a:ln w="9525">
            <a:noFill/>
            <a:miter lim="800000"/>
            <a:headEnd/>
            <a:tailEnd/>
          </a:ln>
        </p:spPr>
        <p:txBody>
          <a:bodyPr vert="horz" wrap="square" lIns="0" tIns="52047" rIns="0" bIns="0" numCol="1" anchor="b" anchorCtr="0" compatLnSpc="1">
            <a:prstTxWarp prst="textNoShape">
              <a:avLst/>
            </a:prstTxWarp>
          </a:bodyPr>
          <a:lstStyle/>
          <a:p>
            <a:pPr lvl="0"/>
            <a:r>
              <a:rPr lang="en-US" smtClean="0"/>
              <a:t>Click to edit Master title style</a:t>
            </a:r>
          </a:p>
        </p:txBody>
      </p:sp>
      <p:sp>
        <p:nvSpPr>
          <p:cNvPr id="16389" name="Text Placeholder 29"/>
          <p:cNvSpPr>
            <a:spLocks noGrp="1"/>
          </p:cNvSpPr>
          <p:nvPr>
            <p:ph type="body" idx="1"/>
          </p:nvPr>
        </p:nvSpPr>
        <p:spPr bwMode="auto">
          <a:xfrm>
            <a:off x="503731" y="2193925"/>
            <a:ext cx="9050949" cy="4973638"/>
          </a:xfrm>
          <a:prstGeom prst="rect">
            <a:avLst/>
          </a:prstGeom>
          <a:noFill/>
          <a:ln w="9525">
            <a:noFill/>
            <a:miter lim="800000"/>
            <a:headEnd/>
            <a:tailEnd/>
          </a:ln>
        </p:spPr>
        <p:txBody>
          <a:bodyPr vert="horz" wrap="square" lIns="104090" tIns="52047" rIns="104090" bIns="5204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503731" y="7204075"/>
            <a:ext cx="2345349" cy="414338"/>
          </a:xfrm>
          <a:prstGeom prst="rect">
            <a:avLst/>
          </a:prstGeom>
        </p:spPr>
        <p:txBody>
          <a:bodyPr vert="horz" lIns="0" tIns="0" rIns="0" bIns="0" anchor="b"/>
          <a:lstStyle>
            <a:lvl1pPr algn="l" defTabSz="1122682" eaLnBrk="1" latinLnBrk="0" hangingPunct="1">
              <a:defRPr kumimoji="0" sz="1400" i="1">
                <a:solidFill>
                  <a:srgbClr val="04617B">
                    <a:shade val="90000"/>
                  </a:srgbClr>
                </a:solidFill>
                <a:cs typeface="+mn-cs"/>
              </a:defRPr>
            </a:lvl1pPr>
          </a:lstStyle>
          <a:p>
            <a:pPr>
              <a:defRPr/>
            </a:pPr>
            <a:fld id="{1F9DDEE9-E3F6-4303-B889-5690432412D7}" type="datetimeFigureOut">
              <a:rPr lang="en-US"/>
              <a:pPr>
                <a:defRPr/>
              </a:pPr>
              <a:t>10/13/2015</a:t>
            </a:fld>
            <a:endParaRPr lang="en-US" dirty="0"/>
          </a:p>
        </p:txBody>
      </p:sp>
      <p:sp>
        <p:nvSpPr>
          <p:cNvPr id="22" name="Footer Placeholder 21"/>
          <p:cNvSpPr>
            <a:spLocks noGrp="1"/>
          </p:cNvSpPr>
          <p:nvPr>
            <p:ph type="ftr" sz="quarter" idx="3"/>
          </p:nvPr>
        </p:nvSpPr>
        <p:spPr>
          <a:xfrm>
            <a:off x="2933700" y="7204075"/>
            <a:ext cx="3687274" cy="414338"/>
          </a:xfrm>
          <a:prstGeom prst="rect">
            <a:avLst/>
          </a:prstGeom>
        </p:spPr>
        <p:txBody>
          <a:bodyPr vert="horz" lIns="0" tIns="0" rIns="0" bIns="0" anchor="b"/>
          <a:lstStyle>
            <a:lvl1pPr algn="l" defTabSz="1122682" eaLnBrk="1" latinLnBrk="0" hangingPunct="1">
              <a:defRPr kumimoji="0" sz="1400" i="1">
                <a:solidFill>
                  <a:srgbClr val="04617B">
                    <a:shade val="90000"/>
                  </a:srgbClr>
                </a:solidFill>
                <a:cs typeface="+mn-cs"/>
              </a:defRPr>
            </a:lvl1pPr>
          </a:lstStyle>
          <a:p>
            <a:pPr>
              <a:defRPr/>
            </a:pPr>
            <a:endParaRPr lang="en-US"/>
          </a:p>
        </p:txBody>
      </p:sp>
      <p:sp>
        <p:nvSpPr>
          <p:cNvPr id="18" name="Slide Number Placeholder 17"/>
          <p:cNvSpPr>
            <a:spLocks noGrp="1"/>
          </p:cNvSpPr>
          <p:nvPr>
            <p:ph type="sldNum" sz="quarter" idx="4"/>
          </p:nvPr>
        </p:nvSpPr>
        <p:spPr>
          <a:xfrm>
            <a:off x="8716474" y="7204075"/>
            <a:ext cx="838200" cy="414338"/>
          </a:xfrm>
          <a:prstGeom prst="rect">
            <a:avLst/>
          </a:prstGeom>
        </p:spPr>
        <p:txBody>
          <a:bodyPr vert="horz" lIns="0" tIns="0" rIns="0" bIns="0" anchor="b"/>
          <a:lstStyle>
            <a:lvl1pPr algn="r" defTabSz="1122682" eaLnBrk="1" latinLnBrk="0" hangingPunct="1">
              <a:defRPr kumimoji="0" sz="1400" i="1">
                <a:solidFill>
                  <a:srgbClr val="04617B">
                    <a:shade val="90000"/>
                  </a:srgbClr>
                </a:solidFill>
                <a:cs typeface="+mn-cs"/>
              </a:defRPr>
            </a:lvl1pPr>
          </a:lstStyle>
          <a:p>
            <a:pPr>
              <a:defRPr/>
            </a:pPr>
            <a:fld id="{3F5DA879-2869-4718-BF49-74C87052F197}" type="slidenum">
              <a:rPr lang="en-US"/>
              <a:pPr>
                <a:defRPr/>
              </a:pPr>
              <a:t>‹#›</a:t>
            </a:fld>
            <a:endParaRPr lang="en-US" dirty="0"/>
          </a:p>
        </p:txBody>
      </p:sp>
      <p:grpSp>
        <p:nvGrpSpPr>
          <p:cNvPr id="16393" name="Group 1"/>
          <p:cNvGrpSpPr>
            <a:grpSpLocks/>
          </p:cNvGrpSpPr>
          <p:nvPr/>
        </p:nvGrpSpPr>
        <p:grpSpPr bwMode="auto">
          <a:xfrm>
            <a:off x="-20149" y="230188"/>
            <a:ext cx="10097355" cy="735012"/>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defTabSz="1122682">
                <a:defRPr/>
              </a:pPr>
              <a:endParaRPr lang="en-US" sz="3700" i="1">
                <a:solidFill>
                  <a:prstClr val="black"/>
                </a:solidFill>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defTabSz="1122682">
                <a:defRPr/>
              </a:pPr>
              <a:endParaRPr lang="en-US" sz="3700" i="1">
                <a:solidFill>
                  <a:prstClr val="black"/>
                </a:solidFill>
                <a:cs typeface="+mn-cs"/>
              </a:endParaRPr>
            </a:p>
          </p:txBody>
        </p:sp>
      </p:gr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p:txStyles>
    <p:titleStyle>
      <a:lvl1pPr algn="l" rtl="0" eaLnBrk="0" fontAlgn="base" hangingPunct="0">
        <a:spcBef>
          <a:spcPct val="0"/>
        </a:spcBef>
        <a:spcAft>
          <a:spcPct val="0"/>
        </a:spcAft>
        <a:defRPr sz="5800" kern="1200">
          <a:solidFill>
            <a:schemeClr val="tx2"/>
          </a:solidFill>
          <a:latin typeface="+mj-lt"/>
          <a:ea typeface="+mj-ea"/>
          <a:cs typeface="+mj-cs"/>
        </a:defRPr>
      </a:lvl1pPr>
      <a:lvl2pPr algn="l" rtl="0" eaLnBrk="0" fontAlgn="base" hangingPunct="0">
        <a:spcBef>
          <a:spcPct val="0"/>
        </a:spcBef>
        <a:spcAft>
          <a:spcPct val="0"/>
        </a:spcAft>
        <a:defRPr sz="5800">
          <a:solidFill>
            <a:schemeClr val="tx2"/>
          </a:solidFill>
          <a:latin typeface="Calibri" pitchFamily="34" charset="0"/>
        </a:defRPr>
      </a:lvl2pPr>
      <a:lvl3pPr algn="l" rtl="0" eaLnBrk="0" fontAlgn="base" hangingPunct="0">
        <a:spcBef>
          <a:spcPct val="0"/>
        </a:spcBef>
        <a:spcAft>
          <a:spcPct val="0"/>
        </a:spcAft>
        <a:defRPr sz="5800">
          <a:solidFill>
            <a:schemeClr val="tx2"/>
          </a:solidFill>
          <a:latin typeface="Calibri" pitchFamily="34" charset="0"/>
        </a:defRPr>
      </a:lvl3pPr>
      <a:lvl4pPr algn="l" rtl="0" eaLnBrk="0" fontAlgn="base" hangingPunct="0">
        <a:spcBef>
          <a:spcPct val="0"/>
        </a:spcBef>
        <a:spcAft>
          <a:spcPct val="0"/>
        </a:spcAft>
        <a:defRPr sz="5800">
          <a:solidFill>
            <a:schemeClr val="tx2"/>
          </a:solidFill>
          <a:latin typeface="Calibri" pitchFamily="34" charset="0"/>
        </a:defRPr>
      </a:lvl4pPr>
      <a:lvl5pPr algn="l" rtl="0" eaLnBrk="0" fontAlgn="base" hangingPunct="0">
        <a:spcBef>
          <a:spcPct val="0"/>
        </a:spcBef>
        <a:spcAft>
          <a:spcPct val="0"/>
        </a:spcAft>
        <a:defRPr sz="5800">
          <a:solidFill>
            <a:schemeClr val="tx2"/>
          </a:solidFill>
          <a:latin typeface="Calibri" pitchFamily="34" charset="0"/>
        </a:defRPr>
      </a:lvl5pPr>
      <a:lvl6pPr marL="467109" algn="l" rtl="0" fontAlgn="base">
        <a:spcBef>
          <a:spcPct val="0"/>
        </a:spcBef>
        <a:spcAft>
          <a:spcPct val="0"/>
        </a:spcAft>
        <a:defRPr sz="5800">
          <a:solidFill>
            <a:schemeClr val="tx2"/>
          </a:solidFill>
          <a:latin typeface="Calibri" pitchFamily="34" charset="0"/>
        </a:defRPr>
      </a:lvl6pPr>
      <a:lvl7pPr marL="934221" algn="l" rtl="0" fontAlgn="base">
        <a:spcBef>
          <a:spcPct val="0"/>
        </a:spcBef>
        <a:spcAft>
          <a:spcPct val="0"/>
        </a:spcAft>
        <a:defRPr sz="5800">
          <a:solidFill>
            <a:schemeClr val="tx2"/>
          </a:solidFill>
          <a:latin typeface="Calibri" pitchFamily="34" charset="0"/>
        </a:defRPr>
      </a:lvl7pPr>
      <a:lvl8pPr marL="1401328" algn="l" rtl="0" fontAlgn="base">
        <a:spcBef>
          <a:spcPct val="0"/>
        </a:spcBef>
        <a:spcAft>
          <a:spcPct val="0"/>
        </a:spcAft>
        <a:defRPr sz="5800">
          <a:solidFill>
            <a:schemeClr val="tx2"/>
          </a:solidFill>
          <a:latin typeface="Calibri" pitchFamily="34" charset="0"/>
        </a:defRPr>
      </a:lvl8pPr>
      <a:lvl9pPr marL="1868441" algn="l" rtl="0" fontAlgn="base">
        <a:spcBef>
          <a:spcPct val="0"/>
        </a:spcBef>
        <a:spcAft>
          <a:spcPct val="0"/>
        </a:spcAft>
        <a:defRPr sz="5800">
          <a:solidFill>
            <a:schemeClr val="tx2"/>
          </a:solidFill>
          <a:latin typeface="Calibri" pitchFamily="34" charset="0"/>
        </a:defRPr>
      </a:lvl9pPr>
    </p:titleStyle>
    <p:bodyStyle>
      <a:lvl1pPr marL="310968" indent="-310968" algn="l" rtl="0" eaLnBrk="0" fontAlgn="base" hangingPunct="0">
        <a:spcBef>
          <a:spcPct val="20000"/>
        </a:spcBef>
        <a:spcAft>
          <a:spcPct val="0"/>
        </a:spcAft>
        <a:buClr>
          <a:srgbClr val="0BD0D9"/>
        </a:buClr>
        <a:buSzPct val="95000"/>
        <a:buFont typeface="Wingdings 2" pitchFamily="18" charset="2"/>
        <a:buChar char=""/>
        <a:defRPr sz="2900" kern="1200">
          <a:solidFill>
            <a:schemeClr val="tx1"/>
          </a:solidFill>
          <a:latin typeface="+mn-lt"/>
          <a:ea typeface="+mn-ea"/>
          <a:cs typeface="+mn-cs"/>
        </a:defRPr>
      </a:lvl1pPr>
      <a:lvl2pPr marL="728237" indent="-279239"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2pPr>
      <a:lvl3pPr marL="1039205" indent="-279239" algn="l" rtl="0" eaLnBrk="0" fontAlgn="base" hangingPunct="0">
        <a:spcBef>
          <a:spcPct val="20000"/>
        </a:spcBef>
        <a:spcAft>
          <a:spcPct val="0"/>
        </a:spcAft>
        <a:buClr>
          <a:schemeClr val="accent2"/>
        </a:buClr>
        <a:buSzPct val="70000"/>
        <a:buFont typeface="Wingdings 2" pitchFamily="18" charset="2"/>
        <a:buChar char=""/>
        <a:defRPr sz="2300" kern="1200">
          <a:solidFill>
            <a:schemeClr val="tx1"/>
          </a:solidFill>
          <a:latin typeface="+mn-lt"/>
          <a:ea typeface="+mn-ea"/>
          <a:cs typeface="+mn-cs"/>
        </a:defRPr>
      </a:lvl3pPr>
      <a:lvl4pPr marL="1351759" indent="-237985" algn="l" rtl="0" eaLnBrk="0" fontAlgn="base" hangingPunct="0">
        <a:spcBef>
          <a:spcPct val="20000"/>
        </a:spcBef>
        <a:spcAft>
          <a:spcPct val="0"/>
        </a:spcAft>
        <a:buClr>
          <a:srgbClr val="0BD0D9"/>
        </a:buClr>
        <a:buSzPct val="65000"/>
        <a:buFont typeface="Wingdings 2" pitchFamily="18" charset="2"/>
        <a:buChar char=""/>
        <a:defRPr sz="2200" kern="1200">
          <a:solidFill>
            <a:schemeClr val="tx1"/>
          </a:solidFill>
          <a:latin typeface="+mn-lt"/>
          <a:ea typeface="+mn-ea"/>
          <a:cs typeface="+mn-cs"/>
        </a:defRPr>
      </a:lvl4pPr>
      <a:lvl5pPr marL="1662725" indent="-237985" algn="l" rtl="0" eaLnBrk="0" fontAlgn="base" hangingPunct="0">
        <a:spcBef>
          <a:spcPct val="20000"/>
        </a:spcBef>
        <a:spcAft>
          <a:spcPct val="0"/>
        </a:spcAft>
        <a:buClr>
          <a:srgbClr val="10CF9B"/>
        </a:buClr>
        <a:buSzPct val="65000"/>
        <a:buFont typeface="Wingdings 2" pitchFamily="18" charset="2"/>
        <a:buChar char=""/>
        <a:defRPr sz="2200" kern="1200">
          <a:solidFill>
            <a:schemeClr val="tx1"/>
          </a:solidFill>
          <a:latin typeface="+mn-lt"/>
          <a:ea typeface="+mn-ea"/>
          <a:cs typeface="+mn-cs"/>
        </a:defRPr>
      </a:lvl5pPr>
      <a:lvl6pPr marL="1977727" indent="-239409" algn="l" rtl="0" eaLnBrk="1" latinLnBrk="0" hangingPunct="1">
        <a:spcBef>
          <a:spcPct val="20000"/>
        </a:spcBef>
        <a:buClr>
          <a:schemeClr val="accent5"/>
        </a:buClr>
        <a:buSzPct val="80000"/>
        <a:buFont typeface="Wingdings 2"/>
        <a:buChar char=""/>
        <a:defRPr kumimoji="0" sz="2100" kern="1200">
          <a:solidFill>
            <a:schemeClr val="tx1"/>
          </a:solidFill>
          <a:latin typeface="+mn-lt"/>
          <a:ea typeface="+mn-ea"/>
          <a:cs typeface="+mn-cs"/>
        </a:defRPr>
      </a:lvl6pPr>
      <a:lvl7pPr marL="2185908" indent="-208179" algn="l" rtl="0" eaLnBrk="1" latinLnBrk="0" hangingPunct="1">
        <a:spcBef>
          <a:spcPct val="20000"/>
        </a:spcBef>
        <a:buClr>
          <a:schemeClr val="accent6"/>
        </a:buClr>
        <a:buSzPct val="80000"/>
        <a:buFont typeface="Wingdings 2"/>
        <a:buChar char=""/>
        <a:defRPr kumimoji="0" sz="1800" kern="1200" baseline="0">
          <a:solidFill>
            <a:schemeClr val="tx1"/>
          </a:solidFill>
          <a:latin typeface="+mn-lt"/>
          <a:ea typeface="+mn-ea"/>
          <a:cs typeface="+mn-cs"/>
        </a:defRPr>
      </a:lvl7pPr>
      <a:lvl8pPr marL="2498182" indent="-208179" algn="l" rtl="0" eaLnBrk="1" latinLnBrk="0" hangingPunct="1">
        <a:spcBef>
          <a:spcPct val="20000"/>
        </a:spcBef>
        <a:buClr>
          <a:schemeClr val="tx2"/>
        </a:buClr>
        <a:buChar char="•"/>
        <a:defRPr kumimoji="0" sz="1800" kern="1200">
          <a:solidFill>
            <a:schemeClr val="tx1"/>
          </a:solidFill>
          <a:latin typeface="+mn-lt"/>
          <a:ea typeface="+mn-ea"/>
          <a:cs typeface="+mn-cs"/>
        </a:defRPr>
      </a:lvl8pPr>
      <a:lvl9pPr marL="2810449" indent="-208179" algn="l" rtl="0" eaLnBrk="1" latinLnBrk="0" hangingPunct="1">
        <a:spcBef>
          <a:spcPct val="20000"/>
        </a:spcBef>
        <a:buClr>
          <a:schemeClr val="tx2"/>
        </a:buClr>
        <a:buFontTx/>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20456" algn="l" rtl="0" eaLnBrk="1" latinLnBrk="0" hangingPunct="1">
        <a:defRPr kumimoji="0" kern="1200">
          <a:solidFill>
            <a:schemeClr val="tx1"/>
          </a:solidFill>
          <a:latin typeface="+mn-lt"/>
          <a:ea typeface="+mn-ea"/>
          <a:cs typeface="+mn-cs"/>
        </a:defRPr>
      </a:lvl2pPr>
      <a:lvl3pPr marL="1040907" algn="l" rtl="0" eaLnBrk="1" latinLnBrk="0" hangingPunct="1">
        <a:defRPr kumimoji="0" kern="1200">
          <a:solidFill>
            <a:schemeClr val="tx1"/>
          </a:solidFill>
          <a:latin typeface="+mn-lt"/>
          <a:ea typeface="+mn-ea"/>
          <a:cs typeface="+mn-cs"/>
        </a:defRPr>
      </a:lvl3pPr>
      <a:lvl4pPr marL="1561362" algn="l" rtl="0" eaLnBrk="1" latinLnBrk="0" hangingPunct="1">
        <a:defRPr kumimoji="0" kern="1200">
          <a:solidFill>
            <a:schemeClr val="tx1"/>
          </a:solidFill>
          <a:latin typeface="+mn-lt"/>
          <a:ea typeface="+mn-ea"/>
          <a:cs typeface="+mn-cs"/>
        </a:defRPr>
      </a:lvl4pPr>
      <a:lvl5pPr marL="2081818" algn="l" rtl="0" eaLnBrk="1" latinLnBrk="0" hangingPunct="1">
        <a:defRPr kumimoji="0" kern="1200">
          <a:solidFill>
            <a:schemeClr val="tx1"/>
          </a:solidFill>
          <a:latin typeface="+mn-lt"/>
          <a:ea typeface="+mn-ea"/>
          <a:cs typeface="+mn-cs"/>
        </a:defRPr>
      </a:lvl5pPr>
      <a:lvl6pPr marL="2602273" algn="l" rtl="0" eaLnBrk="1" latinLnBrk="0" hangingPunct="1">
        <a:defRPr kumimoji="0" kern="1200">
          <a:solidFill>
            <a:schemeClr val="tx1"/>
          </a:solidFill>
          <a:latin typeface="+mn-lt"/>
          <a:ea typeface="+mn-ea"/>
          <a:cs typeface="+mn-cs"/>
        </a:defRPr>
      </a:lvl6pPr>
      <a:lvl7pPr marL="3122725" algn="l" rtl="0" eaLnBrk="1" latinLnBrk="0" hangingPunct="1">
        <a:defRPr kumimoji="0" kern="1200">
          <a:solidFill>
            <a:schemeClr val="tx1"/>
          </a:solidFill>
          <a:latin typeface="+mn-lt"/>
          <a:ea typeface="+mn-ea"/>
          <a:cs typeface="+mn-cs"/>
        </a:defRPr>
      </a:lvl7pPr>
      <a:lvl8pPr marL="3643181" algn="l" rtl="0" eaLnBrk="1" latinLnBrk="0" hangingPunct="1">
        <a:defRPr kumimoji="0" kern="1200">
          <a:solidFill>
            <a:schemeClr val="tx1"/>
          </a:solidFill>
          <a:latin typeface="+mn-lt"/>
          <a:ea typeface="+mn-ea"/>
          <a:cs typeface="+mn-cs"/>
        </a:defRPr>
      </a:lvl8pPr>
      <a:lvl9pPr marL="4163632"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www.chalmersinsurancegroup.com/" TargetMode="External"/><Relationship Id="rId2" Type="http://schemas.openxmlformats.org/officeDocument/2006/relationships/image" Target="../media/image28.emf"/><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7.jpeg"/><Relationship Id="rId4" Type="http://schemas.openxmlformats.org/officeDocument/2006/relationships/image" Target="../media/image1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eter.a.slovinsky\AppData\Local\Microsoft\Windows\Temporary Internet Files\Content.Outlook\ZBLX19BQ\IMG_56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0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76200" y="7415213"/>
            <a:ext cx="4997356" cy="509587"/>
          </a:xfrm>
          <a:prstGeom prst="rect">
            <a:avLst/>
          </a:prstGeom>
          <a:noFill/>
          <a:ln w="9525">
            <a:noFill/>
            <a:miter lim="800000"/>
            <a:headEnd/>
            <a:tailEnd/>
          </a:ln>
        </p:spPr>
        <p:txBody>
          <a:bodyPr lIns="101621" tIns="50812" rIns="101621" bIns="50812"/>
          <a:lstStyle/>
          <a:p>
            <a:pPr marL="381606" indent="-381606" defTabSz="1016556" fontAlgn="auto">
              <a:lnSpc>
                <a:spcPct val="90000"/>
              </a:lnSpc>
              <a:spcBef>
                <a:spcPct val="20000"/>
              </a:spcBef>
              <a:spcAft>
                <a:spcPts val="0"/>
              </a:spcAft>
              <a:defRPr/>
            </a:pPr>
            <a:r>
              <a:rPr lang="en-US" sz="2500" b="1" dirty="0">
                <a:latin typeface="+mj-lt"/>
                <a:cs typeface="+mn-cs"/>
              </a:rPr>
              <a:t>Peter A. Slovinsky, Marine Geologist</a:t>
            </a:r>
          </a:p>
        </p:txBody>
      </p:sp>
      <p:sp>
        <p:nvSpPr>
          <p:cNvPr id="27653" name="Text Box 5"/>
          <p:cNvSpPr txBox="1">
            <a:spLocks noChangeArrowheads="1"/>
          </p:cNvSpPr>
          <p:nvPr/>
        </p:nvSpPr>
        <p:spPr bwMode="auto">
          <a:xfrm>
            <a:off x="1233338" y="551612"/>
            <a:ext cx="8291662" cy="2123604"/>
          </a:xfrm>
          <a:prstGeom prst="rect">
            <a:avLst/>
          </a:prstGeom>
          <a:noFill/>
          <a:ln w="9525">
            <a:noFill/>
            <a:miter lim="800000"/>
            <a:headEnd/>
            <a:tailEnd/>
          </a:ln>
          <a:effectLst/>
        </p:spPr>
        <p:txBody>
          <a:bodyPr wrap="square" lIns="91388" tIns="45693" rIns="91388" bIns="45693">
            <a:spAutoFit/>
          </a:bodyPr>
          <a:lstStyle/>
          <a:p>
            <a:pPr algn="ctr" defTabSz="913866"/>
            <a:r>
              <a:rPr lang="en-US" sz="4400" b="1" dirty="0" smtClean="0">
                <a:effectLst>
                  <a:outerShdw blurRad="38100" dist="38100" dir="2700000" algn="tl">
                    <a:srgbClr val="000000">
                      <a:alpha val="43137"/>
                    </a:srgbClr>
                  </a:outerShdw>
                </a:effectLst>
                <a:latin typeface="+mj-lt"/>
              </a:rPr>
              <a:t>Adapting Maine’s coastal communities to sea level rise and storm surge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9" y="6553200"/>
            <a:ext cx="3881664" cy="902712"/>
          </a:xfrm>
          <a:prstGeom prst="rect">
            <a:avLst/>
          </a:prstGeom>
        </p:spPr>
      </p:pic>
      <p:sp>
        <p:nvSpPr>
          <p:cNvPr id="7" name="TextBox 6"/>
          <p:cNvSpPr txBox="1"/>
          <p:nvPr/>
        </p:nvSpPr>
        <p:spPr>
          <a:xfrm>
            <a:off x="8553061" y="7467600"/>
            <a:ext cx="1473480" cy="338554"/>
          </a:xfrm>
          <a:prstGeom prst="rect">
            <a:avLst/>
          </a:prstGeom>
          <a:noFill/>
        </p:spPr>
        <p:txBody>
          <a:bodyPr wrap="none" rtlCol="0">
            <a:spAutoFit/>
          </a:bodyPr>
          <a:lstStyle/>
          <a:p>
            <a:r>
              <a:rPr lang="en-US" sz="1600" dirty="0" smtClean="0">
                <a:latin typeface="+mj-lt"/>
              </a:rPr>
              <a:t>C. Adams, 2015</a:t>
            </a:r>
            <a:endParaRPr lang="en-US" sz="1600" dirty="0">
              <a:latin typeface="+mj-lt"/>
            </a:endParaRPr>
          </a:p>
        </p:txBody>
      </p:sp>
      <p:sp>
        <p:nvSpPr>
          <p:cNvPr id="4" name="Rectangle 3"/>
          <p:cNvSpPr/>
          <p:nvPr/>
        </p:nvSpPr>
        <p:spPr>
          <a:xfrm>
            <a:off x="1524000" y="5352871"/>
            <a:ext cx="7315200" cy="1200329"/>
          </a:xfrm>
          <a:prstGeom prst="rect">
            <a:avLst/>
          </a:prstGeom>
        </p:spPr>
        <p:txBody>
          <a:bodyPr wrap="square">
            <a:spAutoFit/>
          </a:bodyPr>
          <a:lstStyle/>
          <a:p>
            <a:pPr algn="ctr" defTabSz="913866"/>
            <a:r>
              <a:rPr lang="en-US" sz="2400" b="1" i="1" dirty="0">
                <a:effectLst>
                  <a:outerShdw blurRad="38100" dist="38100" dir="2700000" algn="tl">
                    <a:srgbClr val="000000">
                      <a:alpha val="43137"/>
                    </a:srgbClr>
                  </a:outerShdw>
                </a:effectLst>
              </a:rPr>
              <a:t>Mobilizing Community Support for Casco Bay</a:t>
            </a:r>
          </a:p>
          <a:p>
            <a:pPr algn="ctr" defTabSz="913866"/>
            <a:r>
              <a:rPr lang="en-US" sz="2400" b="1" dirty="0">
                <a:effectLst>
                  <a:outerShdw blurRad="38100" dist="38100" dir="2700000" algn="tl">
                    <a:srgbClr val="000000">
                      <a:alpha val="43137"/>
                    </a:srgbClr>
                  </a:outerShdw>
                </a:effectLst>
              </a:rPr>
              <a:t>State of the Bay Conference</a:t>
            </a:r>
          </a:p>
          <a:p>
            <a:pPr algn="ctr" defTabSz="913866"/>
            <a:r>
              <a:rPr lang="en-US" sz="2400" b="1" dirty="0">
                <a:effectLst>
                  <a:outerShdw blurRad="38100" dist="38100" dir="2700000" algn="tl">
                    <a:srgbClr val="000000">
                      <a:alpha val="43137"/>
                    </a:srgbClr>
                  </a:outerShdw>
                </a:effectLst>
              </a:rPr>
              <a:t>Casco Bay Estuary Partnership</a:t>
            </a:r>
          </a:p>
        </p:txBody>
      </p:sp>
    </p:spTree>
  </p:cSld>
  <p:clrMapOvr>
    <a:masterClrMapping/>
  </p:clrMapOvr>
  <mc:AlternateContent xmlns:mc="http://schemas.openxmlformats.org/markup-compatibility/2006" xmlns:p14="http://schemas.microsoft.com/office/powerpoint/2010/main">
    <mc:Choice Requires="p14">
      <p:transition spd="slow" p14:dur="2000" advTm="17383"/>
    </mc:Choice>
    <mc:Fallback xmlns="">
      <p:transition spd="slow" advTm="1738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982248" cy="707832"/>
          </a:xfrm>
          <a:prstGeom prst="rect">
            <a:avLst/>
          </a:prstGeom>
        </p:spPr>
        <p:txBody>
          <a:bodyPr wrap="square" lIns="91388" tIns="45693" rIns="91388" bIns="45693">
            <a:spAutoFit/>
          </a:bodyPr>
          <a:lstStyle/>
          <a:p>
            <a:pPr algn="ctr">
              <a:buFont typeface="Wingdings 2" pitchFamily="18" charset="2"/>
              <a:buNone/>
            </a:pPr>
            <a:r>
              <a:rPr lang="en-US" sz="4000" b="1" dirty="0" smtClean="0">
                <a:solidFill>
                  <a:schemeClr val="bg1"/>
                </a:solidFill>
                <a:latin typeface="+mj-lt"/>
              </a:rPr>
              <a:t>Creation of State-wide datasets and viewers</a:t>
            </a:r>
            <a:endParaRPr lang="en-US" sz="4000" b="1" dirty="0">
              <a:solidFill>
                <a:schemeClr val="bg1"/>
              </a:solidFill>
              <a:latin typeface="+mj-lt"/>
            </a:endParaRPr>
          </a:p>
        </p:txBody>
      </p:sp>
      <p:sp>
        <p:nvSpPr>
          <p:cNvPr id="3" name="Rectangle 2"/>
          <p:cNvSpPr/>
          <p:nvPr/>
        </p:nvSpPr>
        <p:spPr>
          <a:xfrm>
            <a:off x="0" y="7315200"/>
            <a:ext cx="9755909" cy="523220"/>
          </a:xfrm>
          <a:prstGeom prst="rect">
            <a:avLst/>
          </a:prstGeom>
        </p:spPr>
        <p:txBody>
          <a:bodyPr wrap="square">
            <a:spAutoFit/>
          </a:bodyPr>
          <a:lstStyle/>
          <a:p>
            <a:pPr algn="r"/>
            <a:r>
              <a:rPr lang="en-US" sz="2800" b="1" dirty="0">
                <a:latin typeface="+mj-lt"/>
              </a:rPr>
              <a:t>http://www.maine.gov/dacf/mgs/hazards/coastal/index.shtml</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52" y="707832"/>
            <a:ext cx="9829848" cy="668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468956" y="4699337"/>
            <a:ext cx="3589444" cy="1015663"/>
          </a:xfrm>
          <a:prstGeom prst="rect">
            <a:avLst/>
          </a:prstGeom>
          <a:noFill/>
        </p:spPr>
        <p:txBody>
          <a:bodyPr wrap="none" rtlCol="0">
            <a:spAutoFit/>
          </a:bodyPr>
          <a:lstStyle/>
          <a:p>
            <a:pPr algn="r"/>
            <a:r>
              <a:rPr lang="en-US" sz="2000" b="1" dirty="0" smtClean="0"/>
              <a:t>Sea Level Rise/Storm Surge</a:t>
            </a:r>
          </a:p>
          <a:p>
            <a:pPr algn="r"/>
            <a:r>
              <a:rPr lang="en-US" sz="2000" b="1" dirty="0" smtClean="0"/>
              <a:t>Hurricane Inundation</a:t>
            </a:r>
          </a:p>
          <a:p>
            <a:pPr algn="r"/>
            <a:r>
              <a:rPr lang="en-US" sz="2000" b="1" dirty="0" smtClean="0"/>
              <a:t>Flood Map Status</a:t>
            </a:r>
            <a:endParaRPr lang="en-US" sz="2000" b="1" dirty="0"/>
          </a:p>
        </p:txBody>
      </p:sp>
    </p:spTree>
    <p:extLst>
      <p:ext uri="{BB962C8B-B14F-4D97-AF65-F5344CB8AC3E}">
        <p14:creationId xmlns:p14="http://schemas.microsoft.com/office/powerpoint/2010/main" val="3326315820"/>
      </p:ext>
    </p:extLst>
  </p:cSld>
  <p:clrMapOvr>
    <a:masterClrMapping/>
  </p:clrMapOvr>
  <mc:AlternateContent xmlns:mc="http://schemas.openxmlformats.org/markup-compatibility/2006" xmlns:p14="http://schemas.microsoft.com/office/powerpoint/2010/main">
    <mc:Choice Requires="p14">
      <p:transition spd="slow" p14:dur="2000" advTm="13450"/>
    </mc:Choice>
    <mc:Fallback xmlns="">
      <p:transition spd="slow" advTm="1345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7" name="TextBox 6"/>
          <p:cNvSpPr txBox="1"/>
          <p:nvPr/>
        </p:nvSpPr>
        <p:spPr>
          <a:xfrm>
            <a:off x="228600" y="152400"/>
            <a:ext cx="9396931" cy="1200329"/>
          </a:xfrm>
          <a:prstGeom prst="rect">
            <a:avLst/>
          </a:prstGeom>
          <a:noFill/>
        </p:spPr>
        <p:txBody>
          <a:bodyPr wrap="none" rtlCol="0">
            <a:spAutoFit/>
          </a:bodyPr>
          <a:lstStyle/>
          <a:p>
            <a:r>
              <a:rPr lang="en-US" sz="2400" b="1" dirty="0" smtClean="0"/>
              <a:t>Communities engaged at some level as part of CHRT</a:t>
            </a:r>
          </a:p>
          <a:p>
            <a:r>
              <a:rPr lang="en-US" sz="2400" b="1" i="1" dirty="0" smtClean="0"/>
              <a:t>39 different communities in 6 different coastal counties</a:t>
            </a:r>
          </a:p>
          <a:p>
            <a:r>
              <a:rPr lang="en-US" sz="2400" b="1" dirty="0" smtClean="0"/>
              <a:t>County-based approaches in Lincoln and Washington counties</a:t>
            </a:r>
            <a:endParaRPr lang="en-US" sz="2400" b="1" dirty="0"/>
          </a:p>
        </p:txBody>
      </p:sp>
      <p:sp>
        <p:nvSpPr>
          <p:cNvPr id="8" name="TextBox 7"/>
          <p:cNvSpPr txBox="1"/>
          <p:nvPr/>
        </p:nvSpPr>
        <p:spPr>
          <a:xfrm rot="19915089">
            <a:off x="7391400" y="1729595"/>
            <a:ext cx="1952522" cy="430887"/>
          </a:xfrm>
          <a:prstGeom prst="rect">
            <a:avLst/>
          </a:prstGeom>
          <a:noFill/>
        </p:spPr>
        <p:txBody>
          <a:bodyPr wrap="none" rtlCol="0">
            <a:spAutoFit/>
          </a:bodyPr>
          <a:lstStyle/>
          <a:p>
            <a:r>
              <a:rPr lang="en-US" dirty="0" smtClean="0"/>
              <a:t>WCOG efforts</a:t>
            </a:r>
            <a:endParaRPr lang="en-US" dirty="0"/>
          </a:p>
        </p:txBody>
      </p:sp>
    </p:spTree>
    <p:extLst>
      <p:ext uri="{BB962C8B-B14F-4D97-AF65-F5344CB8AC3E}">
        <p14:creationId xmlns:p14="http://schemas.microsoft.com/office/powerpoint/2010/main" val="1861063660"/>
      </p:ext>
    </p:extLst>
  </p:cSld>
  <p:clrMapOvr>
    <a:masterClrMapping/>
  </p:clrMapOvr>
  <mc:AlternateContent xmlns:mc="http://schemas.openxmlformats.org/markup-compatibility/2006" xmlns:p14="http://schemas.microsoft.com/office/powerpoint/2010/main">
    <mc:Choice Requires="p14">
      <p:transition spd="slow" p14:dur="2000" advTm="34664"/>
    </mc:Choice>
    <mc:Fallback xmlns="">
      <p:transition spd="slow" advTm="34664"/>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7772400"/>
          </a:xfrm>
          <a:prstGeom prst="rect">
            <a:avLst/>
          </a:prstGeom>
        </p:spPr>
      </p:pic>
      <p:sp>
        <p:nvSpPr>
          <p:cNvPr id="4" name="TextBox 3"/>
          <p:cNvSpPr txBox="1"/>
          <p:nvPr/>
        </p:nvSpPr>
        <p:spPr>
          <a:xfrm>
            <a:off x="228600" y="152400"/>
            <a:ext cx="3860352" cy="830997"/>
          </a:xfrm>
          <a:prstGeom prst="rect">
            <a:avLst/>
          </a:prstGeom>
          <a:noFill/>
        </p:spPr>
        <p:txBody>
          <a:bodyPr wrap="none" rtlCol="0">
            <a:spAutoFit/>
          </a:bodyPr>
          <a:lstStyle/>
          <a:p>
            <a:r>
              <a:rPr lang="en-US" sz="2400" b="1" dirty="0" smtClean="0"/>
              <a:t>Casco Bay Communities</a:t>
            </a:r>
          </a:p>
          <a:p>
            <a:r>
              <a:rPr lang="en-US" sz="2400" b="1" dirty="0" smtClean="0"/>
              <a:t>engaged as part of CHRT</a:t>
            </a:r>
            <a:endParaRPr lang="en-US" sz="2400" b="1" dirty="0"/>
          </a:p>
        </p:txBody>
      </p:sp>
    </p:spTree>
    <p:extLst>
      <p:ext uri="{BB962C8B-B14F-4D97-AF65-F5344CB8AC3E}">
        <p14:creationId xmlns:p14="http://schemas.microsoft.com/office/powerpoint/2010/main" val="3847319775"/>
      </p:ext>
    </p:extLst>
  </p:cSld>
  <p:clrMapOvr>
    <a:masterClrMapping/>
  </p:clrMapOvr>
  <mc:AlternateContent xmlns:mc="http://schemas.openxmlformats.org/markup-compatibility/2006" xmlns:p14="http://schemas.microsoft.com/office/powerpoint/2010/main">
    <mc:Choice Requires="p14">
      <p:transition spd="slow" p14:dur="2000" advTm="34664"/>
    </mc:Choice>
    <mc:Fallback xmlns="">
      <p:transition spd="slow" advTm="34664"/>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20" y="0"/>
            <a:ext cx="9935680" cy="685800"/>
          </a:xfrm>
        </p:spPr>
        <p:txBody>
          <a:bodyPr/>
          <a:lstStyle/>
          <a:p>
            <a:pPr algn="ctr"/>
            <a:r>
              <a:rPr lang="en-US" sz="4400" b="1" dirty="0">
                <a:solidFill>
                  <a:schemeClr val="bg1"/>
                </a:solidFill>
              </a:rPr>
              <a:t>What have </a:t>
            </a:r>
            <a:r>
              <a:rPr lang="en-US" sz="4400" b="1" dirty="0" smtClean="0">
                <a:solidFill>
                  <a:schemeClr val="bg1"/>
                </a:solidFill>
              </a:rPr>
              <a:t>communities done?</a:t>
            </a:r>
            <a:endParaRPr lang="en-US" sz="4400" b="1" dirty="0">
              <a:solidFill>
                <a:schemeClr val="bg1"/>
              </a:solidFill>
            </a:endParaRPr>
          </a:p>
        </p:txBody>
      </p:sp>
      <p:sp>
        <p:nvSpPr>
          <p:cNvPr id="3" name="Content Placeholder 2"/>
          <p:cNvSpPr>
            <a:spLocks noGrp="1"/>
          </p:cNvSpPr>
          <p:nvPr>
            <p:ph idx="1"/>
          </p:nvPr>
        </p:nvSpPr>
        <p:spPr>
          <a:xfrm>
            <a:off x="0" y="1447800"/>
            <a:ext cx="10058405" cy="5715000"/>
          </a:xfrm>
        </p:spPr>
        <p:txBody>
          <a:bodyPr/>
          <a:lstStyle/>
          <a:p>
            <a:pPr marL="0" indent="0">
              <a:buNone/>
            </a:pPr>
            <a:r>
              <a:rPr lang="en-US" sz="3600" b="1" dirty="0" smtClean="0">
                <a:latin typeface="+mj-lt"/>
              </a:rPr>
              <a:t>“Just the basics…”</a:t>
            </a:r>
          </a:p>
          <a:p>
            <a:pPr marL="0" indent="0">
              <a:buNone/>
            </a:pPr>
            <a:r>
              <a:rPr lang="en-US" sz="3000" b="1" dirty="0" smtClean="0">
                <a:latin typeface="+mj-lt"/>
              </a:rPr>
              <a:t>Most communities have completed the basic first step of a sea level rise and storm surge </a:t>
            </a:r>
            <a:r>
              <a:rPr lang="en-US" sz="3000" b="1" dirty="0" smtClean="0">
                <a:solidFill>
                  <a:srgbClr val="FF0000"/>
                </a:solidFill>
                <a:latin typeface="+mj-lt"/>
              </a:rPr>
              <a:t>Vulnerability Assessment</a:t>
            </a:r>
            <a:r>
              <a:rPr lang="en-US" sz="3000" b="1" dirty="0" smtClean="0">
                <a:latin typeface="+mj-lt"/>
              </a:rPr>
              <a:t>.</a:t>
            </a:r>
          </a:p>
          <a:p>
            <a:pPr marL="0" indent="0">
              <a:buNone/>
            </a:pPr>
            <a:endParaRPr lang="en-US" sz="3000" b="1" dirty="0" smtClean="0">
              <a:latin typeface="+mj-lt"/>
            </a:endParaRPr>
          </a:p>
          <a:p>
            <a:pPr marL="0" indent="0">
              <a:buNone/>
            </a:pPr>
            <a:r>
              <a:rPr lang="en-US" sz="3600" b="1" dirty="0" smtClean="0">
                <a:latin typeface="+mj-lt"/>
              </a:rPr>
              <a:t>“With the </a:t>
            </a:r>
            <a:r>
              <a:rPr lang="en-US" sz="3600" b="1" dirty="0" err="1" smtClean="0">
                <a:latin typeface="+mj-lt"/>
              </a:rPr>
              <a:t>Fixins</a:t>
            </a:r>
            <a:r>
              <a:rPr lang="en-US" sz="3600" b="1" dirty="0" smtClean="0">
                <a:latin typeface="+mj-lt"/>
              </a:rPr>
              <a:t>” </a:t>
            </a:r>
          </a:p>
          <a:p>
            <a:pPr marL="0" indent="0">
              <a:buNone/>
            </a:pPr>
            <a:r>
              <a:rPr lang="en-US" sz="3000" b="1" dirty="0" smtClean="0">
                <a:latin typeface="+mj-lt"/>
              </a:rPr>
              <a:t>Only a few communities have gone further completed </a:t>
            </a:r>
            <a:r>
              <a:rPr lang="en-US" sz="3000" b="1" dirty="0" smtClean="0">
                <a:solidFill>
                  <a:srgbClr val="FF0000"/>
                </a:solidFill>
                <a:latin typeface="+mj-lt"/>
              </a:rPr>
              <a:t>more detailed analyses</a:t>
            </a:r>
            <a:r>
              <a:rPr lang="en-US" sz="3000" b="1" dirty="0">
                <a:latin typeface="+mj-lt"/>
              </a:rPr>
              <a:t>.</a:t>
            </a:r>
            <a:r>
              <a:rPr lang="en-US" sz="3000" b="1" dirty="0" smtClean="0">
                <a:latin typeface="+mj-lt"/>
              </a:rPr>
              <a:t> </a:t>
            </a:r>
          </a:p>
          <a:p>
            <a:pPr marL="0" indent="0">
              <a:buNone/>
            </a:pPr>
            <a:endParaRPr lang="en-US" sz="3000" b="1" dirty="0">
              <a:latin typeface="+mj-lt"/>
            </a:endParaRPr>
          </a:p>
          <a:p>
            <a:pPr marL="0" indent="0">
              <a:buNone/>
            </a:pPr>
            <a:r>
              <a:rPr lang="en-US" sz="3000" b="1" i="1" dirty="0" smtClean="0">
                <a:latin typeface="+mj-lt"/>
              </a:rPr>
              <a:t>Even fewer </a:t>
            </a:r>
            <a:r>
              <a:rPr lang="en-US" sz="3000" b="1" dirty="0" smtClean="0">
                <a:latin typeface="+mj-lt"/>
              </a:rPr>
              <a:t>have already undertaken some</a:t>
            </a:r>
            <a:r>
              <a:rPr lang="en-US" sz="3000" b="1" dirty="0" smtClean="0">
                <a:solidFill>
                  <a:srgbClr val="FF0000"/>
                </a:solidFill>
                <a:latin typeface="+mj-lt"/>
              </a:rPr>
              <a:t> type of adaptation towards resiliency</a:t>
            </a:r>
            <a:r>
              <a:rPr lang="en-US" sz="3000" b="1" dirty="0" smtClean="0">
                <a:latin typeface="+mj-lt"/>
              </a:rPr>
              <a:t>.</a:t>
            </a:r>
          </a:p>
        </p:txBody>
      </p:sp>
    </p:spTree>
    <p:extLst>
      <p:ext uri="{BB962C8B-B14F-4D97-AF65-F5344CB8AC3E}">
        <p14:creationId xmlns:p14="http://schemas.microsoft.com/office/powerpoint/2010/main" val="147739701"/>
      </p:ext>
    </p:extLst>
  </p:cSld>
  <p:clrMapOvr>
    <a:masterClrMapping/>
  </p:clrMapOvr>
  <mc:AlternateContent xmlns:mc="http://schemas.openxmlformats.org/markup-compatibility/2006" xmlns:p14="http://schemas.microsoft.com/office/powerpoint/2010/main">
    <mc:Choice Requires="p14">
      <p:transition spd="slow" p14:dur="2000" advTm="34664"/>
    </mc:Choice>
    <mc:Fallback xmlns="">
      <p:transition spd="slow" advTm="34664"/>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20" y="0"/>
            <a:ext cx="9935680" cy="685800"/>
          </a:xfrm>
        </p:spPr>
        <p:txBody>
          <a:bodyPr/>
          <a:lstStyle/>
          <a:p>
            <a:pPr algn="ctr"/>
            <a:r>
              <a:rPr lang="en-US" sz="4400" b="1" dirty="0">
                <a:solidFill>
                  <a:schemeClr val="bg1"/>
                </a:solidFill>
              </a:rPr>
              <a:t>What have </a:t>
            </a:r>
            <a:r>
              <a:rPr lang="en-US" sz="4400" b="1" dirty="0" smtClean="0">
                <a:solidFill>
                  <a:schemeClr val="bg1"/>
                </a:solidFill>
              </a:rPr>
              <a:t>Casco Bay communities done?</a:t>
            </a:r>
            <a:endParaRPr lang="en-US" sz="4400" b="1" dirty="0">
              <a:solidFill>
                <a:schemeClr val="bg1"/>
              </a:solidFill>
            </a:endParaRPr>
          </a:p>
        </p:txBody>
      </p:sp>
      <p:sp>
        <p:nvSpPr>
          <p:cNvPr id="3" name="Content Placeholder 2"/>
          <p:cNvSpPr>
            <a:spLocks noGrp="1"/>
          </p:cNvSpPr>
          <p:nvPr>
            <p:ph idx="1"/>
          </p:nvPr>
        </p:nvSpPr>
        <p:spPr>
          <a:xfrm>
            <a:off x="0" y="762000"/>
            <a:ext cx="10058405" cy="7315200"/>
          </a:xfrm>
        </p:spPr>
        <p:txBody>
          <a:bodyPr/>
          <a:lstStyle/>
          <a:p>
            <a:pPr marL="0" indent="0">
              <a:buNone/>
            </a:pPr>
            <a:r>
              <a:rPr lang="en-US" sz="2800" b="1" dirty="0" smtClean="0">
                <a:latin typeface="+mj-lt"/>
              </a:rPr>
              <a:t>Just the Basics:  </a:t>
            </a:r>
            <a:r>
              <a:rPr lang="en-US" sz="2800" dirty="0" smtClean="0">
                <a:latin typeface="+mj-lt"/>
              </a:rPr>
              <a:t>Cape Elizabeth, South Portland, Portland, Freeport, </a:t>
            </a:r>
            <a:r>
              <a:rPr lang="en-US" sz="2800" dirty="0" err="1" smtClean="0">
                <a:latin typeface="+mj-lt"/>
              </a:rPr>
              <a:t>Harpswell</a:t>
            </a:r>
            <a:r>
              <a:rPr lang="en-US" sz="2800" dirty="0" smtClean="0">
                <a:latin typeface="+mj-lt"/>
              </a:rPr>
              <a:t>, Phippsburg, Bath</a:t>
            </a:r>
          </a:p>
          <a:p>
            <a:pPr marL="0" indent="0">
              <a:buNone/>
            </a:pPr>
            <a:endParaRPr lang="en-US" sz="2800" dirty="0" smtClean="0">
              <a:latin typeface="+mj-lt"/>
            </a:endParaRPr>
          </a:p>
          <a:p>
            <a:pPr marL="0" indent="0">
              <a:buNone/>
            </a:pPr>
            <a:r>
              <a:rPr lang="en-US" sz="2800" b="1" dirty="0" smtClean="0">
                <a:latin typeface="+mj-lt"/>
              </a:rPr>
              <a:t>With the </a:t>
            </a:r>
            <a:r>
              <a:rPr lang="en-US" sz="2800" b="1" dirty="0" err="1" smtClean="0">
                <a:latin typeface="+mj-lt"/>
              </a:rPr>
              <a:t>Fixins</a:t>
            </a:r>
            <a:r>
              <a:rPr lang="en-US" sz="2800" b="1" dirty="0" smtClean="0">
                <a:latin typeface="+mj-lt"/>
              </a:rPr>
              <a:t>’:</a:t>
            </a:r>
            <a:endParaRPr lang="en-US" sz="2800" b="1" dirty="0">
              <a:latin typeface="+mj-lt"/>
            </a:endParaRPr>
          </a:p>
          <a:p>
            <a:pPr lvl="1"/>
            <a:r>
              <a:rPr lang="en-US" sz="2800" dirty="0" smtClean="0">
                <a:latin typeface="+mj-lt"/>
              </a:rPr>
              <a:t>Cape Elizabeth – GPCOG/MGS vulnerability assess.</a:t>
            </a:r>
            <a:endParaRPr lang="en-US" sz="2800" dirty="0">
              <a:latin typeface="+mj-lt"/>
            </a:endParaRPr>
          </a:p>
          <a:p>
            <a:pPr lvl="1"/>
            <a:r>
              <a:rPr lang="en-US" sz="2800" dirty="0" smtClean="0">
                <a:latin typeface="+mj-lt"/>
              </a:rPr>
              <a:t>Portland – COAST modeling</a:t>
            </a:r>
          </a:p>
          <a:p>
            <a:pPr lvl="1"/>
            <a:r>
              <a:rPr lang="en-US" sz="2800" dirty="0" smtClean="0">
                <a:latin typeface="+mj-lt"/>
              </a:rPr>
              <a:t>South Portland – GPCOG/MGS vulnerability assess.</a:t>
            </a:r>
            <a:endParaRPr lang="en-US" sz="2800" dirty="0">
              <a:latin typeface="+mj-lt"/>
            </a:endParaRPr>
          </a:p>
          <a:p>
            <a:pPr lvl="1"/>
            <a:r>
              <a:rPr lang="en-US" sz="2800" dirty="0" smtClean="0">
                <a:latin typeface="+mj-lt"/>
              </a:rPr>
              <a:t>Phippsburg – marsh migration public outreach</a:t>
            </a:r>
          </a:p>
          <a:p>
            <a:pPr lvl="1"/>
            <a:r>
              <a:rPr lang="en-US" sz="2800" dirty="0" smtClean="0">
                <a:latin typeface="+mj-lt"/>
              </a:rPr>
              <a:t>Bath – road and infrastructure and COAST modeling</a:t>
            </a:r>
          </a:p>
          <a:p>
            <a:pPr marL="447412" lvl="1" indent="0">
              <a:buNone/>
            </a:pPr>
            <a:endParaRPr lang="en-US" sz="2800" b="1" dirty="0" smtClean="0">
              <a:latin typeface="+mj-lt"/>
            </a:endParaRPr>
          </a:p>
          <a:p>
            <a:pPr marL="31731" indent="0">
              <a:buNone/>
            </a:pPr>
            <a:r>
              <a:rPr lang="en-US" sz="2800" b="1" dirty="0" smtClean="0">
                <a:latin typeface="+mj-lt"/>
              </a:rPr>
              <a:t>Significant Ordinance Changes or Other:</a:t>
            </a:r>
          </a:p>
          <a:p>
            <a:pPr lvl="1"/>
            <a:r>
              <a:rPr lang="en-US" sz="2800" b="1" dirty="0">
                <a:latin typeface="+mj-lt"/>
              </a:rPr>
              <a:t>Portland – Resolve on SLR</a:t>
            </a:r>
          </a:p>
          <a:p>
            <a:pPr lvl="1"/>
            <a:r>
              <a:rPr lang="en-US" sz="2800" dirty="0" smtClean="0">
                <a:latin typeface="+mj-lt"/>
              </a:rPr>
              <a:t>South Portland – Comprehensive Plan Chapter on SLR</a:t>
            </a:r>
          </a:p>
          <a:p>
            <a:pPr lvl="1"/>
            <a:r>
              <a:rPr lang="en-US" sz="2800" b="1" dirty="0">
                <a:latin typeface="+mj-lt"/>
              </a:rPr>
              <a:t>Cape Elizabeth - Changed Shoreland </a:t>
            </a:r>
            <a:r>
              <a:rPr lang="en-US" sz="2800" b="1" dirty="0" smtClean="0">
                <a:latin typeface="+mj-lt"/>
              </a:rPr>
              <a:t>Zoning</a:t>
            </a:r>
            <a:endParaRPr lang="en-US" sz="2800" b="1" dirty="0">
              <a:latin typeface="+mj-lt"/>
            </a:endParaRPr>
          </a:p>
          <a:p>
            <a:pPr lvl="1"/>
            <a:endParaRPr lang="en-US" sz="2800" dirty="0">
              <a:latin typeface="+mj-lt"/>
            </a:endParaRPr>
          </a:p>
        </p:txBody>
      </p:sp>
    </p:spTree>
    <p:extLst>
      <p:ext uri="{BB962C8B-B14F-4D97-AF65-F5344CB8AC3E}">
        <p14:creationId xmlns:p14="http://schemas.microsoft.com/office/powerpoint/2010/main" val="4080730558"/>
      </p:ext>
    </p:extLst>
  </p:cSld>
  <p:clrMapOvr>
    <a:masterClrMapping/>
  </p:clrMapOvr>
  <mc:AlternateContent xmlns:mc="http://schemas.openxmlformats.org/markup-compatibility/2006" xmlns:p14="http://schemas.microsoft.com/office/powerpoint/2010/main">
    <mc:Choice Requires="p14">
      <p:transition spd="slow" p14:dur="2000" advTm="34664"/>
    </mc:Choice>
    <mc:Fallback xmlns="">
      <p:transition spd="slow" advTm="34664"/>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1" y="4664"/>
            <a:ext cx="6387141" cy="7767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400800" y="304800"/>
            <a:ext cx="3657600" cy="6986528"/>
          </a:xfrm>
          <a:prstGeom prst="rect">
            <a:avLst/>
          </a:prstGeom>
          <a:noFill/>
        </p:spPr>
        <p:txBody>
          <a:bodyPr wrap="square" rtlCol="0">
            <a:spAutoFit/>
          </a:bodyPr>
          <a:lstStyle/>
          <a:p>
            <a:pPr algn="ctr"/>
            <a:r>
              <a:rPr lang="en-US" sz="2800" b="1" u="sng" dirty="0" smtClean="0"/>
              <a:t>Timeline</a:t>
            </a:r>
          </a:p>
          <a:p>
            <a:endParaRPr lang="en-US" sz="2800" dirty="0"/>
          </a:p>
          <a:p>
            <a:r>
              <a:rPr lang="en-US" sz="2800" dirty="0" smtClean="0"/>
              <a:t>2011 – Resolve passed</a:t>
            </a:r>
          </a:p>
          <a:p>
            <a:r>
              <a:rPr lang="en-US" sz="2800" dirty="0" smtClean="0"/>
              <a:t>2012 – MGS detailed mapping efforts; COAST modeling by NEEFC</a:t>
            </a:r>
          </a:p>
          <a:p>
            <a:r>
              <a:rPr lang="en-US" sz="2800" dirty="0" smtClean="0"/>
              <a:t>2012 – Draft Framework for SLR adaptation</a:t>
            </a:r>
          </a:p>
          <a:p>
            <a:r>
              <a:rPr lang="en-US" sz="2800" dirty="0" smtClean="0"/>
              <a:t>2014 – Urban Land Institute Resiliency Study</a:t>
            </a:r>
          </a:p>
          <a:p>
            <a:r>
              <a:rPr lang="en-US" sz="2800" dirty="0" smtClean="0"/>
              <a:t>2014 – current  DHS Casco Bay RRAP</a:t>
            </a:r>
            <a:endParaRPr lang="en-US" sz="2800" dirty="0"/>
          </a:p>
        </p:txBody>
      </p:sp>
      <p:sp>
        <p:nvSpPr>
          <p:cNvPr id="6" name="Rectangle 5"/>
          <p:cNvSpPr/>
          <p:nvPr/>
        </p:nvSpPr>
        <p:spPr>
          <a:xfrm>
            <a:off x="3429000" y="7417713"/>
            <a:ext cx="7010400" cy="430887"/>
          </a:xfrm>
          <a:prstGeom prst="rect">
            <a:avLst/>
          </a:prstGeom>
        </p:spPr>
        <p:txBody>
          <a:bodyPr wrap="square">
            <a:spAutoFit/>
          </a:bodyPr>
          <a:lstStyle/>
          <a:p>
            <a:r>
              <a:rPr lang="en-US" dirty="0"/>
              <a:t>http://www.portlandmaine.gov/1307/Climate-Adaption</a:t>
            </a:r>
          </a:p>
        </p:txBody>
      </p:sp>
    </p:spTree>
    <p:extLst>
      <p:ext uri="{BB962C8B-B14F-4D97-AF65-F5344CB8AC3E}">
        <p14:creationId xmlns:p14="http://schemas.microsoft.com/office/powerpoint/2010/main" val="40028933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926" y="0"/>
            <a:ext cx="9554674" cy="1331913"/>
          </a:xfrm>
        </p:spPr>
        <p:txBody>
          <a:bodyPr/>
          <a:lstStyle/>
          <a:p>
            <a:pPr algn="ctr"/>
            <a:r>
              <a:rPr lang="en-US" sz="4400" b="1" dirty="0" smtClean="0">
                <a:solidFill>
                  <a:schemeClr val="tx1"/>
                </a:solidFill>
              </a:rPr>
              <a:t>Cape Elizabeth’s Shoreland Zoning</a:t>
            </a:r>
            <a:endParaRPr lang="en-US" sz="4400" b="1" dirty="0">
              <a:solidFill>
                <a:schemeClr val="tx1"/>
              </a:solidFill>
            </a:endParaRPr>
          </a:p>
        </p:txBody>
      </p:sp>
      <p:sp>
        <p:nvSpPr>
          <p:cNvPr id="3" name="Content Placeholder 2"/>
          <p:cNvSpPr>
            <a:spLocks noGrp="1"/>
          </p:cNvSpPr>
          <p:nvPr>
            <p:ph idx="1"/>
          </p:nvPr>
        </p:nvSpPr>
        <p:spPr>
          <a:xfrm>
            <a:off x="228600" y="1828800"/>
            <a:ext cx="9829800" cy="6400800"/>
          </a:xfrm>
        </p:spPr>
        <p:txBody>
          <a:bodyPr/>
          <a:lstStyle/>
          <a:p>
            <a:pPr marL="0" indent="0">
              <a:buNone/>
            </a:pPr>
            <a:r>
              <a:rPr lang="en-US" sz="2800" b="1" dirty="0">
                <a:latin typeface="+mj-lt"/>
              </a:rPr>
              <a:t>Normal High Water Line of Coastal Waters</a:t>
            </a:r>
            <a:r>
              <a:rPr lang="en-US" sz="2800" b="1" dirty="0" smtClean="0">
                <a:latin typeface="+mj-lt"/>
              </a:rPr>
              <a:t>:  </a:t>
            </a:r>
            <a:r>
              <a:rPr lang="en-US" sz="2800" dirty="0" smtClean="0">
                <a:latin typeface="+mj-lt"/>
              </a:rPr>
              <a:t>That </a:t>
            </a:r>
            <a:r>
              <a:rPr lang="en-US" sz="2800" dirty="0">
                <a:latin typeface="+mj-lt"/>
              </a:rPr>
              <a:t>line on the shore of tidal waters which is the </a:t>
            </a:r>
            <a:r>
              <a:rPr lang="en-US" sz="2800" dirty="0" smtClean="0">
                <a:latin typeface="+mj-lt"/>
              </a:rPr>
              <a:t>apparent </a:t>
            </a:r>
            <a:r>
              <a:rPr lang="en-US" sz="2800" dirty="0">
                <a:latin typeface="+mj-lt"/>
              </a:rPr>
              <a:t>extreme limit of the </a:t>
            </a:r>
            <a:r>
              <a:rPr lang="en-US" sz="2800" dirty="0" smtClean="0">
                <a:latin typeface="+mj-lt"/>
              </a:rPr>
              <a:t>effect of </a:t>
            </a:r>
            <a:r>
              <a:rPr lang="en-US" sz="2800" dirty="0">
                <a:latin typeface="+mj-lt"/>
              </a:rPr>
              <a:t>the tides, </a:t>
            </a:r>
            <a:r>
              <a:rPr lang="en-US" sz="2800" b="1" i="1" dirty="0">
                <a:solidFill>
                  <a:srgbClr val="FF0000"/>
                </a:solidFill>
                <a:latin typeface="+mj-lt"/>
              </a:rPr>
              <a:t>i.e. the top of </a:t>
            </a:r>
            <a:r>
              <a:rPr lang="en-US" sz="2800" b="1" i="1" dirty="0" smtClean="0">
                <a:solidFill>
                  <a:srgbClr val="FF0000"/>
                </a:solidFill>
                <a:latin typeface="+mj-lt"/>
              </a:rPr>
              <a:t>the </a:t>
            </a:r>
            <a:r>
              <a:rPr lang="en-US" sz="2800" b="1" i="1" dirty="0">
                <a:solidFill>
                  <a:srgbClr val="FF0000"/>
                </a:solidFill>
                <a:latin typeface="+mj-lt"/>
              </a:rPr>
              <a:t>bank, cliff or beach above high </a:t>
            </a:r>
            <a:r>
              <a:rPr lang="en-US" sz="2800" b="1" i="1" dirty="0" smtClean="0">
                <a:solidFill>
                  <a:srgbClr val="FF0000"/>
                </a:solidFill>
                <a:latin typeface="+mj-lt"/>
              </a:rPr>
              <a:t>tide</a:t>
            </a:r>
          </a:p>
          <a:p>
            <a:pPr marL="0" indent="0">
              <a:buNone/>
            </a:pPr>
            <a:endParaRPr lang="en-US" sz="2800" dirty="0" smtClean="0">
              <a:latin typeface="+mj-lt"/>
            </a:endParaRPr>
          </a:p>
          <a:p>
            <a:pPr marL="0" indent="0">
              <a:buNone/>
            </a:pPr>
            <a:r>
              <a:rPr lang="en-US" sz="2800" b="1" dirty="0" smtClean="0">
                <a:latin typeface="+mj-lt"/>
              </a:rPr>
              <a:t>Maine’s </a:t>
            </a:r>
            <a:r>
              <a:rPr lang="en-US" sz="2800" b="1" dirty="0">
                <a:latin typeface="+mj-lt"/>
              </a:rPr>
              <a:t>Mandatory Shoreland Zoning Act (</a:t>
            </a:r>
            <a:r>
              <a:rPr lang="en-US" sz="2800" b="1" dirty="0" smtClean="0">
                <a:latin typeface="+mj-lt"/>
              </a:rPr>
              <a:t>MSZA) defines the upper SZ boundary in tidal waters as the </a:t>
            </a:r>
            <a:r>
              <a:rPr lang="en-US" sz="2800" b="1" i="1" dirty="0" smtClean="0">
                <a:solidFill>
                  <a:srgbClr val="FF0000"/>
                </a:solidFill>
                <a:latin typeface="+mj-lt"/>
              </a:rPr>
              <a:t>upland </a:t>
            </a:r>
            <a:r>
              <a:rPr lang="en-US" sz="2800" b="1" i="1" dirty="0">
                <a:solidFill>
                  <a:srgbClr val="FF0000"/>
                </a:solidFill>
                <a:latin typeface="+mj-lt"/>
              </a:rPr>
              <a:t>edge of a coastal wetland, including all areas affected by tidal </a:t>
            </a:r>
            <a:r>
              <a:rPr lang="en-US" sz="2800" b="1" i="1" dirty="0" smtClean="0">
                <a:solidFill>
                  <a:srgbClr val="FF0000"/>
                </a:solidFill>
                <a:latin typeface="+mj-lt"/>
              </a:rPr>
              <a:t>action </a:t>
            </a:r>
            <a:r>
              <a:rPr lang="en-US" sz="2800" dirty="0" smtClean="0">
                <a:solidFill>
                  <a:srgbClr val="FF0000"/>
                </a:solidFill>
                <a:latin typeface="+mj-lt"/>
              </a:rPr>
              <a:t>(the upper edge of coastal wetland is defined by the Highest Annual Tide).</a:t>
            </a:r>
            <a:endParaRPr lang="en-US" sz="2800" dirty="0">
              <a:latin typeface="+mj-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6545" y="7086600"/>
            <a:ext cx="574844" cy="685800"/>
          </a:xfrm>
          <a:prstGeom prst="rect">
            <a:avLst/>
          </a:prstGeom>
        </p:spPr>
      </p:pic>
    </p:spTree>
    <p:extLst>
      <p:ext uri="{BB962C8B-B14F-4D97-AF65-F5344CB8AC3E}">
        <p14:creationId xmlns:p14="http://schemas.microsoft.com/office/powerpoint/2010/main" val="4271987036"/>
      </p:ext>
    </p:extLst>
  </p:cSld>
  <p:clrMapOvr>
    <a:masterClrMapping/>
  </p:clrMapOvr>
  <mc:AlternateContent xmlns:mc="http://schemas.openxmlformats.org/markup-compatibility/2006" xmlns:p14="http://schemas.microsoft.com/office/powerpoint/2010/main">
    <mc:Choice Requires="p14">
      <p:transition spd="slow" p14:dur="2000" advTm="953"/>
    </mc:Choice>
    <mc:Fallback xmlns="">
      <p:transition spd="slow" advTm="953"/>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1155442"/>
            <a:ext cx="10058400" cy="4524315"/>
          </a:xfrm>
          <a:prstGeom prst="rect">
            <a:avLst/>
          </a:prstGeom>
          <a:noFill/>
        </p:spPr>
        <p:txBody>
          <a:bodyPr wrap="square" rtlCol="0">
            <a:spAutoFit/>
          </a:bodyPr>
          <a:lstStyle/>
          <a:p>
            <a:r>
              <a:rPr lang="en-US" sz="3200" dirty="0" smtClean="0">
                <a:latin typeface="+mj-lt"/>
              </a:rPr>
              <a:t>Instead of using the predicted </a:t>
            </a:r>
            <a:r>
              <a:rPr lang="en-US" sz="3200" b="1" dirty="0" smtClean="0">
                <a:latin typeface="+mj-lt"/>
              </a:rPr>
              <a:t>Highest Annual Tide</a:t>
            </a:r>
            <a:r>
              <a:rPr lang="en-US" sz="3200" dirty="0" smtClean="0">
                <a:latin typeface="+mj-lt"/>
              </a:rPr>
              <a:t> (which changes each year), consider using the </a:t>
            </a:r>
            <a:r>
              <a:rPr lang="en-US" sz="3200" b="1" i="1" dirty="0" smtClean="0">
                <a:solidFill>
                  <a:srgbClr val="FF0000"/>
                </a:solidFill>
                <a:latin typeface="+mj-lt"/>
              </a:rPr>
              <a:t>Highest Astronomical Tide</a:t>
            </a:r>
            <a:r>
              <a:rPr lang="en-US" sz="3200" dirty="0" smtClean="0">
                <a:latin typeface="+mj-lt"/>
              </a:rPr>
              <a:t>, which is the highest tide level for the effective 19 year National Tidal Datum Epoch (1983 – 2001, made effective in April 2003).  This occurs during the spring tide when the sun and moon are closest to the earth during an 18.6 year tidal cycle which accounts for all significant variations in moon and earth orbits. </a:t>
            </a:r>
            <a:r>
              <a:rPr lang="en-US" sz="3200" i="1" dirty="0"/>
              <a:t>The NTDE is recalculated every 20-25 years.</a:t>
            </a:r>
            <a:endParaRPr lang="en-US" sz="3200" dirty="0">
              <a:latin typeface="+mj-lt"/>
            </a:endParaRPr>
          </a:p>
        </p:txBody>
      </p:sp>
      <p:sp>
        <p:nvSpPr>
          <p:cNvPr id="4" name="Rectangle 3"/>
          <p:cNvSpPr/>
          <p:nvPr/>
        </p:nvSpPr>
        <p:spPr>
          <a:xfrm>
            <a:off x="131288" y="6251138"/>
            <a:ext cx="10003312" cy="1292662"/>
          </a:xfrm>
          <a:prstGeom prst="rect">
            <a:avLst/>
          </a:prstGeom>
        </p:spPr>
        <p:txBody>
          <a:bodyPr wrap="square">
            <a:spAutoFit/>
          </a:bodyPr>
          <a:lstStyle/>
          <a:p>
            <a:r>
              <a:rPr lang="en-US" sz="2600" dirty="0" smtClean="0">
                <a:latin typeface="+mj-lt"/>
              </a:rPr>
              <a:t>“</a:t>
            </a:r>
            <a:r>
              <a:rPr lang="en-US" sz="2600" i="1" dirty="0">
                <a:latin typeface="+mj-lt"/>
              </a:rPr>
              <a:t>The elevation of the highest predicted astronomical tide expected to occur at a specific tide station over the National Tidal Datum Epoch</a:t>
            </a:r>
            <a:r>
              <a:rPr lang="en-US" sz="2600" dirty="0">
                <a:latin typeface="+mj-lt"/>
              </a:rPr>
              <a:t>.” </a:t>
            </a:r>
            <a:endParaRPr lang="en-US" sz="2600" dirty="0" smtClean="0">
              <a:latin typeface="+mj-lt"/>
            </a:endParaRPr>
          </a:p>
          <a:p>
            <a:pPr algn="ctr"/>
            <a:r>
              <a:rPr lang="en-US" sz="2600" u="sng" dirty="0" smtClean="0">
                <a:latin typeface="+mj-lt"/>
              </a:rPr>
              <a:t>http</a:t>
            </a:r>
            <a:r>
              <a:rPr lang="en-US" sz="2600" u="sng" dirty="0">
                <a:latin typeface="+mj-lt"/>
              </a:rPr>
              <a:t>://</a:t>
            </a:r>
            <a:r>
              <a:rPr lang="en-US" sz="2600" u="sng" dirty="0" smtClean="0">
                <a:latin typeface="+mj-lt"/>
              </a:rPr>
              <a:t>tidesandcurrents.noaa.gov/datum_options.html#HAT</a:t>
            </a:r>
            <a:endParaRPr lang="en-US" sz="2600" dirty="0" smtClean="0">
              <a:latin typeface="+mj-lt"/>
            </a:endParaRPr>
          </a:p>
        </p:txBody>
      </p:sp>
      <p:sp>
        <p:nvSpPr>
          <p:cNvPr id="5" name="Rectangle 6"/>
          <p:cNvSpPr>
            <a:spLocks noChangeArrowheads="1"/>
          </p:cNvSpPr>
          <p:nvPr/>
        </p:nvSpPr>
        <p:spPr bwMode="auto">
          <a:xfrm>
            <a:off x="1752600" y="193018"/>
            <a:ext cx="6572678" cy="797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067" tIns="52034" rIns="104067" bIns="52034">
            <a:spAutoFit/>
          </a:bodyPr>
          <a:lstStyle/>
          <a:p>
            <a:pPr defTabSz="1040375"/>
            <a:r>
              <a:rPr lang="en-US" sz="4500" b="1" dirty="0" smtClean="0">
                <a:solidFill>
                  <a:schemeClr val="tx1">
                    <a:lumMod val="85000"/>
                    <a:lumOff val="15000"/>
                  </a:schemeClr>
                </a:solidFill>
                <a:latin typeface="Calibri" pitchFamily="34" charset="0"/>
              </a:rPr>
              <a:t>Recommendation to Cape:</a:t>
            </a:r>
            <a:endParaRPr lang="en-US" sz="4500" dirty="0">
              <a:solidFill>
                <a:schemeClr val="tx1">
                  <a:lumMod val="85000"/>
                  <a:lumOff val="15000"/>
                </a:schemeClr>
              </a:solidFill>
              <a:latin typeface="Calibri"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6545" y="7086600"/>
            <a:ext cx="574844" cy="685800"/>
          </a:xfrm>
          <a:prstGeom prst="rect">
            <a:avLst/>
          </a:prstGeom>
        </p:spPr>
      </p:pic>
    </p:spTree>
    <p:extLst>
      <p:ext uri="{BB962C8B-B14F-4D97-AF65-F5344CB8AC3E}">
        <p14:creationId xmlns:p14="http://schemas.microsoft.com/office/powerpoint/2010/main" val="35946063"/>
      </p:ext>
    </p:extLst>
  </p:cSld>
  <p:clrMapOvr>
    <a:masterClrMapping/>
  </p:clrMapOvr>
  <mc:AlternateContent xmlns:mc="http://schemas.openxmlformats.org/markup-compatibility/2006" xmlns:p14="http://schemas.microsoft.com/office/powerpoint/2010/main">
    <mc:Choice Requires="p14">
      <p:transition spd="slow" p14:dur="2000" advTm="1019"/>
    </mc:Choice>
    <mc:Fallback xmlns="">
      <p:transition spd="slow" advTm="1019"/>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6444"/>
          <a:stretch/>
        </p:blipFill>
        <p:spPr bwMode="auto">
          <a:xfrm>
            <a:off x="2259823" y="0"/>
            <a:ext cx="5664977" cy="2967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8661" y="2967135"/>
            <a:ext cx="10058400" cy="4524315"/>
          </a:xfrm>
          <a:prstGeom prst="rect">
            <a:avLst/>
          </a:prstGeom>
        </p:spPr>
        <p:txBody>
          <a:bodyPr wrap="square">
            <a:spAutoFit/>
          </a:bodyPr>
          <a:lstStyle/>
          <a:p>
            <a:r>
              <a:rPr lang="en-US" sz="3600" b="1" dirty="0">
                <a:solidFill>
                  <a:srgbClr val="FF0000"/>
                </a:solidFill>
                <a:latin typeface="+mj-lt"/>
              </a:rPr>
              <a:t>Normal High Water </a:t>
            </a:r>
            <a:r>
              <a:rPr lang="en-US" sz="3600" b="1" dirty="0" smtClean="0">
                <a:solidFill>
                  <a:srgbClr val="FF0000"/>
                </a:solidFill>
                <a:latin typeface="+mj-lt"/>
              </a:rPr>
              <a:t>Line:  </a:t>
            </a:r>
            <a:r>
              <a:rPr lang="en-US" sz="3600" i="1" dirty="0" smtClean="0">
                <a:latin typeface="+mj-lt"/>
              </a:rPr>
              <a:t>Adjacent </a:t>
            </a:r>
            <a:r>
              <a:rPr lang="en-US" sz="3600" i="1" dirty="0">
                <a:latin typeface="+mj-lt"/>
              </a:rPr>
              <a:t>to tidal waters, the normal high water </a:t>
            </a:r>
            <a:r>
              <a:rPr lang="en-US" sz="3600" i="1" dirty="0" smtClean="0">
                <a:latin typeface="+mj-lt"/>
              </a:rPr>
              <a:t>line </a:t>
            </a:r>
            <a:r>
              <a:rPr lang="en-US" sz="3600" i="1" dirty="0">
                <a:latin typeface="+mj-lt"/>
              </a:rPr>
              <a:t>shall be the </a:t>
            </a:r>
            <a:r>
              <a:rPr lang="en-US" sz="3600" b="1" i="1" dirty="0">
                <a:solidFill>
                  <a:srgbClr val="FF0000"/>
                </a:solidFill>
                <a:latin typeface="+mj-lt"/>
              </a:rPr>
              <a:t>topographic line located at the </a:t>
            </a:r>
            <a:r>
              <a:rPr lang="en-US" sz="3600" b="1" i="1" dirty="0" smtClean="0">
                <a:solidFill>
                  <a:srgbClr val="FF0000"/>
                </a:solidFill>
                <a:latin typeface="+mj-lt"/>
              </a:rPr>
              <a:t>Highest </a:t>
            </a:r>
            <a:r>
              <a:rPr lang="en-US" sz="3600" b="1" i="1" dirty="0">
                <a:solidFill>
                  <a:srgbClr val="FF0000"/>
                </a:solidFill>
                <a:latin typeface="+mj-lt"/>
              </a:rPr>
              <a:t>Astronomical Tide, plus </a:t>
            </a:r>
            <a:r>
              <a:rPr lang="en-US" sz="3600" b="1" i="1" dirty="0" smtClean="0">
                <a:solidFill>
                  <a:srgbClr val="FF0000"/>
                </a:solidFill>
                <a:latin typeface="+mj-lt"/>
              </a:rPr>
              <a:t>three </a:t>
            </a:r>
            <a:r>
              <a:rPr lang="en-US" sz="3600" b="1" i="1" dirty="0">
                <a:solidFill>
                  <a:srgbClr val="FF0000"/>
                </a:solidFill>
                <a:latin typeface="+mj-lt"/>
              </a:rPr>
              <a:t>(3) </a:t>
            </a:r>
            <a:r>
              <a:rPr lang="en-US" sz="3600" b="1" i="1" dirty="0" smtClean="0">
                <a:solidFill>
                  <a:srgbClr val="FF0000"/>
                </a:solidFill>
                <a:latin typeface="+mj-lt"/>
              </a:rPr>
              <a:t>vertical feet </a:t>
            </a:r>
            <a:r>
              <a:rPr lang="en-US" sz="3600" b="1" i="1" dirty="0">
                <a:solidFill>
                  <a:srgbClr val="FF0000"/>
                </a:solidFill>
                <a:latin typeface="+mj-lt"/>
              </a:rPr>
              <a:t>upland</a:t>
            </a:r>
            <a:r>
              <a:rPr lang="en-US" sz="3600" b="1" i="1" dirty="0" smtClean="0">
                <a:solidFill>
                  <a:srgbClr val="FF0000"/>
                </a:solidFill>
                <a:latin typeface="+mj-lt"/>
              </a:rPr>
              <a:t>. </a:t>
            </a:r>
            <a:endParaRPr lang="en-US" sz="3600" dirty="0" smtClean="0">
              <a:solidFill>
                <a:srgbClr val="FF0000"/>
              </a:solidFill>
              <a:latin typeface="+mj-lt"/>
            </a:endParaRPr>
          </a:p>
          <a:p>
            <a:endParaRPr lang="en-US" sz="3600" dirty="0">
              <a:solidFill>
                <a:srgbClr val="FF0000"/>
              </a:solidFill>
              <a:latin typeface="+mj-lt"/>
            </a:endParaRPr>
          </a:p>
          <a:p>
            <a:r>
              <a:rPr lang="en-US" sz="3600" dirty="0" smtClean="0">
                <a:latin typeface="+mj-lt"/>
              </a:rPr>
              <a:t>This is an elevation which can be determined using tidal station data and approximated, using LiDAR, along the Cape Elizabeth shoreline.  </a:t>
            </a:r>
            <a:endParaRPr lang="en-US" sz="3600" dirty="0">
              <a:latin typeface="+mj-lt"/>
            </a:endParaRPr>
          </a:p>
        </p:txBody>
      </p:sp>
    </p:spTree>
    <p:extLst>
      <p:ext uri="{BB962C8B-B14F-4D97-AF65-F5344CB8AC3E}">
        <p14:creationId xmlns:p14="http://schemas.microsoft.com/office/powerpoint/2010/main" val="25619105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743200" y="381000"/>
            <a:ext cx="5254708" cy="769441"/>
          </a:xfrm>
          <a:prstGeom prst="rect">
            <a:avLst/>
          </a:prstGeom>
          <a:noFill/>
        </p:spPr>
        <p:txBody>
          <a:bodyPr wrap="none" rtlCol="0">
            <a:spAutoFit/>
          </a:bodyPr>
          <a:lstStyle/>
          <a:p>
            <a:r>
              <a:rPr lang="en-US" sz="4400" b="1" dirty="0" smtClean="0">
                <a:latin typeface="+mj-lt"/>
              </a:rPr>
              <a:t>Comparing Elevations</a:t>
            </a:r>
            <a:endParaRPr lang="en-US" sz="4400" b="1" dirty="0">
              <a:latin typeface="+mj-lt"/>
            </a:endParaRPr>
          </a:p>
        </p:txBody>
      </p:sp>
      <p:pic>
        <p:nvPicPr>
          <p:cNvPr id="615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0" y="6019800"/>
            <a:ext cx="95726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55" y="1226641"/>
            <a:ext cx="9640545" cy="4869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9948856"/>
      </p:ext>
    </p:extLst>
  </p:cSld>
  <p:clrMapOvr>
    <a:masterClrMapping/>
  </p:clrMapOvr>
  <mc:AlternateContent xmlns:mc="http://schemas.openxmlformats.org/markup-compatibility/2006" xmlns:p14="http://schemas.microsoft.com/office/powerpoint/2010/main">
    <mc:Choice Requires="p14">
      <p:transition spd="slow" p14:dur="2000" advTm="479"/>
    </mc:Choice>
    <mc:Fallback xmlns="">
      <p:transition spd="slow" advTm="479"/>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5" y="4491229"/>
            <a:ext cx="4975365" cy="3280112"/>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descr="C:\Users\peter.a.slovinsky\AppData\Local\Microsoft\Windows\Temporary Internet Files\Content.Outlook\ZBLX19BQ\IMG_56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253" y="3936273"/>
            <a:ext cx="5114836" cy="383612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261" y="1267214"/>
            <a:ext cx="5257800" cy="320992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3048" y="0"/>
            <a:ext cx="10055352" cy="1323439"/>
          </a:xfrm>
          <a:prstGeom prst="rect">
            <a:avLst/>
          </a:prstGeom>
          <a:noFill/>
        </p:spPr>
        <p:txBody>
          <a:bodyPr wrap="square" rtlCol="0">
            <a:spAutoFit/>
          </a:bodyPr>
          <a:lstStyle/>
          <a:p>
            <a:pPr algn="ctr"/>
            <a:r>
              <a:rPr lang="en-US" sz="4000" b="1" dirty="0" smtClean="0">
                <a:solidFill>
                  <a:schemeClr val="bg1"/>
                </a:solidFill>
                <a:latin typeface="+mj-lt"/>
              </a:rPr>
              <a:t>Coastal flooding due to both </a:t>
            </a:r>
            <a:r>
              <a:rPr lang="en-US" sz="4000" b="1" i="1" dirty="0" smtClean="0">
                <a:solidFill>
                  <a:schemeClr val="bg1"/>
                </a:solidFill>
                <a:latin typeface="+mj-lt"/>
              </a:rPr>
              <a:t>precipitation </a:t>
            </a:r>
            <a:r>
              <a:rPr lang="en-US" sz="4000" b="1" dirty="0" smtClean="0">
                <a:solidFill>
                  <a:schemeClr val="bg1"/>
                </a:solidFill>
                <a:latin typeface="+mj-lt"/>
              </a:rPr>
              <a:t>and </a:t>
            </a:r>
            <a:r>
              <a:rPr lang="en-US" sz="4000" b="1" i="1" dirty="0" smtClean="0">
                <a:solidFill>
                  <a:schemeClr val="bg1"/>
                </a:solidFill>
                <a:latin typeface="+mj-lt"/>
              </a:rPr>
              <a:t>tides </a:t>
            </a:r>
            <a:r>
              <a:rPr lang="en-US" sz="4000" b="1" dirty="0" smtClean="0">
                <a:solidFill>
                  <a:schemeClr val="bg1"/>
                </a:solidFill>
                <a:latin typeface="+mj-lt"/>
              </a:rPr>
              <a:t>is increasing</a:t>
            </a:r>
            <a:endParaRPr lang="en-US" sz="4000" b="1" dirty="0">
              <a:solidFill>
                <a:schemeClr val="bg1"/>
              </a:solidFill>
              <a:latin typeface="+mj-lt"/>
            </a:endParaRPr>
          </a:p>
        </p:txBody>
      </p:sp>
      <p:sp>
        <p:nvSpPr>
          <p:cNvPr id="2" name="TextBox 1"/>
          <p:cNvSpPr txBox="1"/>
          <p:nvPr/>
        </p:nvSpPr>
        <p:spPr>
          <a:xfrm>
            <a:off x="4958253" y="4230918"/>
            <a:ext cx="819455" cy="246221"/>
          </a:xfrm>
          <a:prstGeom prst="rect">
            <a:avLst/>
          </a:prstGeom>
          <a:noFill/>
        </p:spPr>
        <p:txBody>
          <a:bodyPr wrap="none" rtlCol="0">
            <a:spAutoFit/>
          </a:bodyPr>
          <a:lstStyle/>
          <a:p>
            <a:r>
              <a:rPr lang="en-US" sz="1000" dirty="0" smtClean="0">
                <a:solidFill>
                  <a:schemeClr val="bg1"/>
                </a:solidFill>
              </a:rPr>
              <a:t>Wmtw.com</a:t>
            </a:r>
            <a:endParaRPr lang="en-US" sz="1000" dirty="0">
              <a:solidFill>
                <a:schemeClr val="bg1"/>
              </a:solidFill>
            </a:endParaRPr>
          </a:p>
        </p:txBody>
      </p:sp>
      <p:sp>
        <p:nvSpPr>
          <p:cNvPr id="7" name="TextBox 6"/>
          <p:cNvSpPr txBox="1"/>
          <p:nvPr/>
        </p:nvSpPr>
        <p:spPr>
          <a:xfrm>
            <a:off x="3362500" y="4231958"/>
            <a:ext cx="1590500" cy="246221"/>
          </a:xfrm>
          <a:prstGeom prst="rect">
            <a:avLst/>
          </a:prstGeom>
          <a:noFill/>
        </p:spPr>
        <p:txBody>
          <a:bodyPr wrap="none" rtlCol="0">
            <a:spAutoFit/>
          </a:bodyPr>
          <a:lstStyle/>
          <a:p>
            <a:r>
              <a:rPr lang="en-US" sz="1000" dirty="0" smtClean="0">
                <a:solidFill>
                  <a:schemeClr val="bg1"/>
                </a:solidFill>
              </a:rPr>
              <a:t>www.wunderground.com</a:t>
            </a:r>
            <a:endParaRPr lang="en-US" sz="1000" dirty="0">
              <a:solidFill>
                <a:schemeClr val="bg1"/>
              </a:solidFill>
            </a:endParaRPr>
          </a:p>
        </p:txBody>
      </p:sp>
      <p:sp>
        <p:nvSpPr>
          <p:cNvPr id="8" name="TextBox 7"/>
          <p:cNvSpPr txBox="1"/>
          <p:nvPr/>
        </p:nvSpPr>
        <p:spPr>
          <a:xfrm>
            <a:off x="4932782" y="7584204"/>
            <a:ext cx="1107996" cy="246221"/>
          </a:xfrm>
          <a:prstGeom prst="rect">
            <a:avLst/>
          </a:prstGeom>
          <a:noFill/>
        </p:spPr>
        <p:txBody>
          <a:bodyPr wrap="none" rtlCol="0">
            <a:spAutoFit/>
          </a:bodyPr>
          <a:lstStyle/>
          <a:p>
            <a:r>
              <a:rPr lang="en-US" sz="1000" dirty="0" smtClean="0">
                <a:solidFill>
                  <a:schemeClr val="bg1"/>
                </a:solidFill>
              </a:rPr>
              <a:t>C. Adams, MGS</a:t>
            </a:r>
            <a:endParaRPr lang="en-US" sz="1000" dirty="0">
              <a:solidFill>
                <a:schemeClr val="bg1"/>
              </a:solidFill>
            </a:endParaRPr>
          </a:p>
        </p:txBody>
      </p:sp>
      <p:sp>
        <p:nvSpPr>
          <p:cNvPr id="3" name="Rectangle 2"/>
          <p:cNvSpPr/>
          <p:nvPr/>
        </p:nvSpPr>
        <p:spPr>
          <a:xfrm>
            <a:off x="-3704" y="7528392"/>
            <a:ext cx="2286000" cy="261610"/>
          </a:xfrm>
          <a:prstGeom prst="rect">
            <a:avLst/>
          </a:prstGeom>
        </p:spPr>
        <p:txBody>
          <a:bodyPr wrap="square">
            <a:spAutoFit/>
          </a:bodyPr>
          <a:lstStyle/>
          <a:p>
            <a:r>
              <a:rPr lang="en-US" sz="1100" dirty="0" smtClean="0">
                <a:solidFill>
                  <a:schemeClr val="bg1"/>
                </a:solidFill>
              </a:rPr>
              <a:t>Portland Press Herald</a:t>
            </a:r>
            <a:endParaRPr lang="en-US" sz="1100" dirty="0">
              <a:solidFill>
                <a:schemeClr val="bg1"/>
              </a:solidFill>
            </a:endParaRPr>
          </a:p>
        </p:txBody>
      </p:sp>
      <p:sp>
        <p:nvSpPr>
          <p:cNvPr id="10" name="TextBox 9"/>
          <p:cNvSpPr txBox="1"/>
          <p:nvPr/>
        </p:nvSpPr>
        <p:spPr>
          <a:xfrm>
            <a:off x="619382" y="7092687"/>
            <a:ext cx="8981818" cy="430887"/>
          </a:xfrm>
          <a:prstGeom prst="rect">
            <a:avLst/>
          </a:prstGeom>
          <a:noFill/>
        </p:spPr>
        <p:txBody>
          <a:bodyPr wrap="none" rtlCol="0">
            <a:spAutoFit/>
          </a:bodyPr>
          <a:lstStyle/>
          <a:p>
            <a:r>
              <a:rPr lang="en-US" b="1" i="1" dirty="0" smtClean="0">
                <a:solidFill>
                  <a:schemeClr val="bg1"/>
                </a:solidFill>
              </a:rPr>
              <a:t>4.8” of rain (within 6 hours!) and an 11.6 </a:t>
            </a:r>
            <a:r>
              <a:rPr lang="en-US" b="1" i="1" dirty="0" err="1" smtClean="0">
                <a:solidFill>
                  <a:schemeClr val="bg1"/>
                </a:solidFill>
              </a:rPr>
              <a:t>ft</a:t>
            </a:r>
            <a:r>
              <a:rPr lang="en-US" b="1" i="1" dirty="0" smtClean="0">
                <a:solidFill>
                  <a:schemeClr val="bg1"/>
                </a:solidFill>
              </a:rPr>
              <a:t> tide with 0.5 </a:t>
            </a:r>
            <a:r>
              <a:rPr lang="en-US" b="1" i="1" dirty="0" err="1" smtClean="0">
                <a:solidFill>
                  <a:schemeClr val="bg1"/>
                </a:solidFill>
              </a:rPr>
              <a:t>ft</a:t>
            </a:r>
            <a:r>
              <a:rPr lang="en-US" b="1" i="1" dirty="0" smtClean="0">
                <a:solidFill>
                  <a:schemeClr val="bg1"/>
                </a:solidFill>
              </a:rPr>
              <a:t> of surge!</a:t>
            </a:r>
            <a:endParaRPr lang="en-US" b="1" i="1" dirty="0">
              <a:solidFill>
                <a:schemeClr val="bg1"/>
              </a:solidFill>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3458" b="5143"/>
          <a:stretch/>
        </p:blipFill>
        <p:spPr bwMode="auto">
          <a:xfrm>
            <a:off x="-1" y="1262650"/>
            <a:ext cx="4932783" cy="3215529"/>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TextBox 13"/>
          <p:cNvSpPr txBox="1"/>
          <p:nvPr/>
        </p:nvSpPr>
        <p:spPr>
          <a:xfrm>
            <a:off x="-1" y="4284830"/>
            <a:ext cx="1550424" cy="246221"/>
          </a:xfrm>
          <a:prstGeom prst="rect">
            <a:avLst/>
          </a:prstGeom>
          <a:noFill/>
        </p:spPr>
        <p:txBody>
          <a:bodyPr wrap="none" rtlCol="0">
            <a:spAutoFit/>
          </a:bodyPr>
          <a:lstStyle/>
          <a:p>
            <a:r>
              <a:rPr lang="en-US" sz="1000" dirty="0" smtClean="0">
                <a:solidFill>
                  <a:schemeClr val="bg1"/>
                </a:solidFill>
              </a:rPr>
              <a:t>Brunswick Public Works</a:t>
            </a:r>
            <a:endParaRPr lang="en-US" sz="1000" dirty="0">
              <a:solidFill>
                <a:schemeClr val="bg1"/>
              </a:solidFill>
            </a:endParaRPr>
          </a:p>
        </p:txBody>
      </p:sp>
      <p:sp>
        <p:nvSpPr>
          <p:cNvPr id="9" name="TextBox 8"/>
          <p:cNvSpPr txBox="1"/>
          <p:nvPr/>
        </p:nvSpPr>
        <p:spPr>
          <a:xfrm>
            <a:off x="233211" y="1337294"/>
            <a:ext cx="9851543" cy="430887"/>
          </a:xfrm>
          <a:prstGeom prst="rect">
            <a:avLst/>
          </a:prstGeom>
          <a:noFill/>
        </p:spPr>
        <p:txBody>
          <a:bodyPr wrap="none" rtlCol="0">
            <a:spAutoFit/>
          </a:bodyPr>
          <a:lstStyle/>
          <a:p>
            <a:r>
              <a:rPr lang="en-US" b="1" i="1" dirty="0" smtClean="0">
                <a:solidFill>
                  <a:srgbClr val="FF0000"/>
                </a:solidFill>
              </a:rPr>
              <a:t>100-year 24-hour rainfall has increased by about 25% (TP-40 to Atlas 14)</a:t>
            </a:r>
            <a:endParaRPr lang="en-US" b="1" i="1" dirty="0">
              <a:solidFill>
                <a:srgbClr val="FF0000"/>
              </a:solidFill>
            </a:endParaRPr>
          </a:p>
        </p:txBody>
      </p:sp>
    </p:spTree>
    <p:extLst>
      <p:ext uri="{BB962C8B-B14F-4D97-AF65-F5344CB8AC3E}">
        <p14:creationId xmlns:p14="http://schemas.microsoft.com/office/powerpoint/2010/main" val="3346245098"/>
      </p:ext>
    </p:extLst>
  </p:cSld>
  <p:clrMapOvr>
    <a:masterClrMapping/>
  </p:clrMapOvr>
  <mc:AlternateContent xmlns:mc="http://schemas.openxmlformats.org/markup-compatibility/2006" xmlns:p14="http://schemas.microsoft.com/office/powerpoint/2010/main">
    <mc:Choice Requires="p14">
      <p:transition spd="slow" p14:dur="2000" advTm="45640"/>
    </mc:Choice>
    <mc:Fallback xmlns="">
      <p:transition spd="slow" advTm="4564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720" y="0"/>
            <a:ext cx="9935680" cy="1371600"/>
          </a:xfrm>
        </p:spPr>
        <p:txBody>
          <a:bodyPr/>
          <a:lstStyle/>
          <a:p>
            <a:pPr algn="ctr"/>
            <a:r>
              <a:rPr lang="en-US" sz="4400" b="1" dirty="0">
                <a:solidFill>
                  <a:schemeClr val="bg1"/>
                </a:solidFill>
              </a:rPr>
              <a:t>What have </a:t>
            </a:r>
            <a:r>
              <a:rPr lang="en-US" sz="4400" b="1" dirty="0" smtClean="0">
                <a:solidFill>
                  <a:schemeClr val="bg1"/>
                </a:solidFill>
              </a:rPr>
              <a:t>other communities done that is transferable to Casco Bay?</a:t>
            </a:r>
            <a:endParaRPr lang="en-US" sz="4400" b="1" dirty="0">
              <a:solidFill>
                <a:schemeClr val="bg1"/>
              </a:solidFill>
            </a:endParaRPr>
          </a:p>
        </p:txBody>
      </p:sp>
      <p:sp>
        <p:nvSpPr>
          <p:cNvPr id="3" name="Content Placeholder 2"/>
          <p:cNvSpPr>
            <a:spLocks noGrp="1"/>
          </p:cNvSpPr>
          <p:nvPr>
            <p:ph idx="1"/>
          </p:nvPr>
        </p:nvSpPr>
        <p:spPr>
          <a:xfrm>
            <a:off x="0" y="838200"/>
            <a:ext cx="10058405" cy="7315200"/>
          </a:xfrm>
        </p:spPr>
        <p:txBody>
          <a:bodyPr/>
          <a:lstStyle/>
          <a:p>
            <a:pPr marL="0" indent="0">
              <a:buNone/>
            </a:pPr>
            <a:endParaRPr lang="en-US" sz="3000" dirty="0" smtClean="0">
              <a:latin typeface="+mj-lt"/>
            </a:endParaRPr>
          </a:p>
          <a:p>
            <a:pPr marL="0" indent="0">
              <a:buNone/>
            </a:pPr>
            <a:r>
              <a:rPr lang="en-US" sz="3000" dirty="0" smtClean="0">
                <a:latin typeface="+mj-lt"/>
              </a:rPr>
              <a:t>Some </a:t>
            </a:r>
            <a:r>
              <a:rPr lang="en-US" sz="3000" dirty="0">
                <a:latin typeface="+mj-lt"/>
              </a:rPr>
              <a:t>locally-derived and driven </a:t>
            </a:r>
            <a:r>
              <a:rPr lang="en-US" sz="3000" dirty="0" smtClean="0">
                <a:latin typeface="+mj-lt"/>
              </a:rPr>
              <a:t>strategies</a:t>
            </a:r>
            <a:r>
              <a:rPr lang="en-US" sz="3000" dirty="0">
                <a:latin typeface="+mj-lt"/>
              </a:rPr>
              <a:t>:</a:t>
            </a:r>
          </a:p>
          <a:p>
            <a:pPr marL="0" indent="0">
              <a:buNone/>
            </a:pPr>
            <a:r>
              <a:rPr lang="en-US" sz="3000" b="1" dirty="0" smtClean="0">
                <a:latin typeface="+mj-lt"/>
              </a:rPr>
              <a:t>Infrastructure Adaptation:</a:t>
            </a:r>
            <a:endParaRPr lang="en-US" sz="3000" b="1" dirty="0">
              <a:latin typeface="+mj-lt"/>
            </a:endParaRPr>
          </a:p>
          <a:p>
            <a:pPr lvl="1"/>
            <a:r>
              <a:rPr lang="en-US" sz="3000" dirty="0">
                <a:latin typeface="+mj-lt"/>
              </a:rPr>
              <a:t>Ogunquit </a:t>
            </a:r>
            <a:r>
              <a:rPr lang="en-US" sz="3000" dirty="0" smtClean="0">
                <a:latin typeface="+mj-lt"/>
              </a:rPr>
              <a:t>– Worked to adapt WWTP (Wiscasset under way)</a:t>
            </a:r>
            <a:endParaRPr lang="en-US" sz="3000" dirty="0">
              <a:latin typeface="+mj-lt"/>
            </a:endParaRPr>
          </a:p>
          <a:p>
            <a:pPr lvl="1"/>
            <a:r>
              <a:rPr lang="en-US" sz="3000" dirty="0" smtClean="0">
                <a:latin typeface="+mj-lt"/>
              </a:rPr>
              <a:t>Saco Bay </a:t>
            </a:r>
            <a:r>
              <a:rPr lang="en-US" sz="3000" dirty="0">
                <a:latin typeface="+mj-lt"/>
              </a:rPr>
              <a:t>- road infrastructure </a:t>
            </a:r>
            <a:r>
              <a:rPr lang="en-US" sz="3000" dirty="0" smtClean="0">
                <a:latin typeface="+mj-lt"/>
              </a:rPr>
              <a:t>vulnerability</a:t>
            </a:r>
            <a:endParaRPr lang="en-US" sz="3000" dirty="0">
              <a:latin typeface="+mj-lt"/>
            </a:endParaRPr>
          </a:p>
          <a:p>
            <a:pPr lvl="1"/>
            <a:r>
              <a:rPr lang="en-US" sz="3000" dirty="0" smtClean="0">
                <a:latin typeface="+mj-lt"/>
              </a:rPr>
              <a:t>Damariscotta – Worked to adapt historic downtown</a:t>
            </a:r>
          </a:p>
          <a:p>
            <a:pPr marL="447412" lvl="1" indent="0">
              <a:buNone/>
            </a:pPr>
            <a:endParaRPr lang="en-US" sz="3000" b="1" dirty="0" smtClean="0">
              <a:latin typeface="+mj-lt"/>
            </a:endParaRPr>
          </a:p>
          <a:p>
            <a:pPr marL="31731" indent="0">
              <a:buNone/>
            </a:pPr>
            <a:r>
              <a:rPr lang="en-US" sz="3000" b="1" dirty="0" smtClean="0">
                <a:latin typeface="+mj-lt"/>
              </a:rPr>
              <a:t>Significant Ordinance Changes:</a:t>
            </a:r>
          </a:p>
          <a:p>
            <a:pPr lvl="1"/>
            <a:r>
              <a:rPr lang="en-US" sz="3000" dirty="0" smtClean="0">
                <a:latin typeface="+mj-lt"/>
              </a:rPr>
              <a:t>York, Bowdoinham, South Portland – Wrote Comprehensive Plan Chapters on SLR and storm surge</a:t>
            </a:r>
          </a:p>
          <a:p>
            <a:pPr lvl="1"/>
            <a:r>
              <a:rPr lang="en-US" sz="3000" b="1" dirty="0" smtClean="0">
                <a:latin typeface="+mj-lt"/>
              </a:rPr>
              <a:t>Saco, Damariscotta, Berwick </a:t>
            </a:r>
            <a:r>
              <a:rPr lang="en-US" sz="3000" b="1" dirty="0">
                <a:latin typeface="+mj-lt"/>
              </a:rPr>
              <a:t>- </a:t>
            </a:r>
            <a:r>
              <a:rPr lang="en-US" sz="3000" b="1" dirty="0" smtClean="0">
                <a:latin typeface="+mj-lt"/>
              </a:rPr>
              <a:t>Increased </a:t>
            </a:r>
            <a:r>
              <a:rPr lang="en-US" sz="3000" b="1" dirty="0">
                <a:latin typeface="+mj-lt"/>
              </a:rPr>
              <a:t>floodplain </a:t>
            </a:r>
            <a:r>
              <a:rPr lang="en-US" sz="3000" b="1" dirty="0" smtClean="0">
                <a:latin typeface="+mj-lt"/>
              </a:rPr>
              <a:t>ordinance to 3 </a:t>
            </a:r>
            <a:r>
              <a:rPr lang="en-US" sz="3000" b="1" dirty="0" err="1" smtClean="0">
                <a:latin typeface="+mj-lt"/>
              </a:rPr>
              <a:t>ft</a:t>
            </a:r>
            <a:r>
              <a:rPr lang="en-US" sz="3000" b="1" dirty="0" smtClean="0">
                <a:latin typeface="+mj-lt"/>
              </a:rPr>
              <a:t> over BFE</a:t>
            </a:r>
          </a:p>
          <a:p>
            <a:pPr marL="447412" lvl="1" indent="0">
              <a:buNone/>
            </a:pPr>
            <a:endParaRPr lang="en-US" sz="3000" dirty="0">
              <a:latin typeface="+mj-lt"/>
            </a:endParaRPr>
          </a:p>
        </p:txBody>
      </p:sp>
    </p:spTree>
    <p:extLst>
      <p:ext uri="{BB962C8B-B14F-4D97-AF65-F5344CB8AC3E}">
        <p14:creationId xmlns:p14="http://schemas.microsoft.com/office/powerpoint/2010/main" val="1216421947"/>
      </p:ext>
    </p:extLst>
  </p:cSld>
  <p:clrMapOvr>
    <a:masterClrMapping/>
  </p:clrMapOvr>
  <mc:AlternateContent xmlns:mc="http://schemas.openxmlformats.org/markup-compatibility/2006" xmlns:p14="http://schemas.microsoft.com/office/powerpoint/2010/main">
    <mc:Choice Requires="p14">
      <p:transition spd="slow" p14:dur="2000" advTm="34664"/>
    </mc:Choice>
    <mc:Fallback xmlns="">
      <p:transition spd="slow" advTm="34664"/>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3" descr="DCP_245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0055225"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6"/>
          <p:cNvSpPr txBox="1">
            <a:spLocks noChangeArrowheads="1"/>
          </p:cNvSpPr>
          <p:nvPr/>
        </p:nvSpPr>
        <p:spPr bwMode="auto">
          <a:xfrm>
            <a:off x="8213737" y="6248400"/>
            <a:ext cx="184467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57" tIns="50829" rIns="101657" bIns="50829">
            <a:spAutoFit/>
          </a:bodyPr>
          <a:lstStyle>
            <a:lvl1pPr defTabSz="1017588" eaLnBrk="0" hangingPunct="0">
              <a:defRPr sz="3600" i="1">
                <a:solidFill>
                  <a:schemeClr val="tx1"/>
                </a:solidFill>
                <a:latin typeface="Arial" charset="0"/>
              </a:defRPr>
            </a:lvl1pPr>
            <a:lvl2pPr marL="742950" indent="-285750" defTabSz="1017588" eaLnBrk="0" hangingPunct="0">
              <a:defRPr sz="3600" i="1">
                <a:solidFill>
                  <a:schemeClr val="tx1"/>
                </a:solidFill>
                <a:latin typeface="Arial" charset="0"/>
              </a:defRPr>
            </a:lvl2pPr>
            <a:lvl3pPr marL="1143000" indent="-228600" defTabSz="1017588" eaLnBrk="0" hangingPunct="0">
              <a:defRPr sz="3600" i="1">
                <a:solidFill>
                  <a:schemeClr val="tx1"/>
                </a:solidFill>
                <a:latin typeface="Arial" charset="0"/>
              </a:defRPr>
            </a:lvl3pPr>
            <a:lvl4pPr marL="1600200" indent="-228600" defTabSz="1017588" eaLnBrk="0" hangingPunct="0">
              <a:defRPr sz="3600" i="1">
                <a:solidFill>
                  <a:schemeClr val="tx1"/>
                </a:solidFill>
                <a:latin typeface="Arial" charset="0"/>
              </a:defRPr>
            </a:lvl4pPr>
            <a:lvl5pPr marL="2057400" indent="-228600" defTabSz="1017588" eaLnBrk="0" hangingPunct="0">
              <a:defRPr sz="3600" i="1">
                <a:solidFill>
                  <a:schemeClr val="tx1"/>
                </a:solidFill>
                <a:latin typeface="Arial" charset="0"/>
              </a:defRPr>
            </a:lvl5pPr>
            <a:lvl6pPr marL="2514600" indent="-228600" defTabSz="1017588" eaLnBrk="0" fontAlgn="base" hangingPunct="0">
              <a:spcBef>
                <a:spcPct val="0"/>
              </a:spcBef>
              <a:spcAft>
                <a:spcPct val="0"/>
              </a:spcAft>
              <a:defRPr sz="3600" i="1">
                <a:solidFill>
                  <a:schemeClr val="tx1"/>
                </a:solidFill>
                <a:latin typeface="Arial" charset="0"/>
              </a:defRPr>
            </a:lvl6pPr>
            <a:lvl7pPr marL="2971800" indent="-228600" defTabSz="1017588" eaLnBrk="0" fontAlgn="base" hangingPunct="0">
              <a:spcBef>
                <a:spcPct val="0"/>
              </a:spcBef>
              <a:spcAft>
                <a:spcPct val="0"/>
              </a:spcAft>
              <a:defRPr sz="3600" i="1">
                <a:solidFill>
                  <a:schemeClr val="tx1"/>
                </a:solidFill>
                <a:latin typeface="Arial" charset="0"/>
              </a:defRPr>
            </a:lvl7pPr>
            <a:lvl8pPr marL="3429000" indent="-228600" defTabSz="1017588" eaLnBrk="0" fontAlgn="base" hangingPunct="0">
              <a:spcBef>
                <a:spcPct val="0"/>
              </a:spcBef>
              <a:spcAft>
                <a:spcPct val="0"/>
              </a:spcAft>
              <a:defRPr sz="3600" i="1">
                <a:solidFill>
                  <a:schemeClr val="tx1"/>
                </a:solidFill>
                <a:latin typeface="Arial" charset="0"/>
              </a:defRPr>
            </a:lvl8pPr>
            <a:lvl9pPr marL="3886200" indent="-228600" defTabSz="1017588" eaLnBrk="0" fontAlgn="base" hangingPunct="0">
              <a:spcBef>
                <a:spcPct val="0"/>
              </a:spcBef>
              <a:spcAft>
                <a:spcPct val="0"/>
              </a:spcAft>
              <a:defRPr sz="3600" i="1">
                <a:solidFill>
                  <a:schemeClr val="tx1"/>
                </a:solidFill>
                <a:latin typeface="Arial" charset="0"/>
              </a:defRPr>
            </a:lvl9pPr>
          </a:lstStyle>
          <a:p>
            <a:pPr eaLnBrk="1" hangingPunct="1"/>
            <a:r>
              <a:rPr lang="en-US" sz="1300" dirty="0">
                <a:solidFill>
                  <a:prstClr val="black"/>
                </a:solidFill>
              </a:rPr>
              <a:t>P.A. Slovinsky, MGS</a:t>
            </a:r>
          </a:p>
        </p:txBody>
      </p:sp>
      <p:cxnSp>
        <p:nvCxnSpPr>
          <p:cNvPr id="6" name="Straight Arrow Connector 5"/>
          <p:cNvCxnSpPr/>
          <p:nvPr/>
        </p:nvCxnSpPr>
        <p:spPr>
          <a:xfrm flipV="1">
            <a:off x="7010400" y="4191000"/>
            <a:ext cx="0" cy="685800"/>
          </a:xfrm>
          <a:prstGeom prst="straightConnector1">
            <a:avLst/>
          </a:prstGeom>
          <a:ln w="34925">
            <a:solidFill>
              <a:srgbClr val="FF000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6172200" y="4876800"/>
            <a:ext cx="1752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382564"/>
            <a:ext cx="10058400" cy="1389837"/>
          </a:xfrm>
          <a:prstGeom prst="rect">
            <a:avLst/>
          </a:prstGeom>
          <a:solidFill>
            <a:schemeClr val="bg1">
              <a:lumMod val="65000"/>
            </a:schemeClr>
          </a:solidFill>
        </p:spPr>
        <p:txBody>
          <a:bodyPr lIns="100808" tIns="50404" rIns="100808" bIns="50404">
            <a:spAutoFit/>
          </a:bodyPr>
          <a:lstStyle/>
          <a:p>
            <a:pPr algn="r" defTabSz="1122363">
              <a:lnSpc>
                <a:spcPct val="90000"/>
              </a:lnSpc>
              <a:defRPr/>
            </a:pPr>
            <a:r>
              <a:rPr lang="en-US" sz="3100" b="1" i="0" dirty="0" smtClean="0">
                <a:solidFill>
                  <a:srgbClr val="002060"/>
                </a:solidFill>
                <a:latin typeface="Calibri" pitchFamily="34" charset="0"/>
                <a:cs typeface="Calibri" pitchFamily="34" charset="0"/>
              </a:rPr>
              <a:t>The City of Saco made ordinance changes to </a:t>
            </a:r>
            <a:r>
              <a:rPr lang="en-US" sz="3100" b="1" i="0" dirty="0">
                <a:solidFill>
                  <a:srgbClr val="002060"/>
                </a:solidFill>
                <a:latin typeface="Calibri" pitchFamily="34" charset="0"/>
                <a:cs typeface="Calibri" pitchFamily="34" charset="0"/>
              </a:rPr>
              <a:t>increase freeboard to </a:t>
            </a:r>
            <a:r>
              <a:rPr lang="en-US" sz="3100" b="1" i="0" u="sng" dirty="0">
                <a:solidFill>
                  <a:srgbClr val="002060"/>
                </a:solidFill>
                <a:latin typeface="Calibri" pitchFamily="34" charset="0"/>
                <a:cs typeface="Calibri" pitchFamily="34" charset="0"/>
              </a:rPr>
              <a:t>three feet</a:t>
            </a:r>
            <a:r>
              <a:rPr lang="en-US" sz="3100" b="1" i="0" dirty="0">
                <a:solidFill>
                  <a:srgbClr val="002060"/>
                </a:solidFill>
                <a:latin typeface="Calibri" pitchFamily="34" charset="0"/>
                <a:cs typeface="Calibri" pitchFamily="34" charset="0"/>
              </a:rPr>
              <a:t> above the 100-year Base Flood Elevation (BFE</a:t>
            </a:r>
            <a:r>
              <a:rPr lang="en-US" sz="3100" b="1" i="0" dirty="0" smtClean="0">
                <a:solidFill>
                  <a:srgbClr val="002060"/>
                </a:solidFill>
                <a:latin typeface="Calibri" pitchFamily="34" charset="0"/>
                <a:cs typeface="Calibri" pitchFamily="34" charset="0"/>
              </a:rPr>
              <a:t>). </a:t>
            </a:r>
            <a:r>
              <a:rPr lang="en-US" sz="3100" i="0" dirty="0" smtClean="0">
                <a:solidFill>
                  <a:srgbClr val="002060"/>
                </a:solidFill>
                <a:latin typeface="Calibri" pitchFamily="34" charset="0"/>
                <a:cs typeface="Calibri" pitchFamily="34" charset="0"/>
              </a:rPr>
              <a:t> Also done in South Berwick.</a:t>
            </a:r>
            <a:r>
              <a:rPr lang="en-US" sz="3100" b="1" i="0" dirty="0" smtClean="0">
                <a:solidFill>
                  <a:srgbClr val="002060"/>
                </a:solidFill>
                <a:latin typeface="Calibri" pitchFamily="34" charset="0"/>
                <a:cs typeface="Calibri" pitchFamily="34" charset="0"/>
              </a:rPr>
              <a:t>  </a:t>
            </a:r>
            <a:endParaRPr lang="en-US" sz="3100" b="1" i="0" dirty="0">
              <a:solidFill>
                <a:srgbClr val="002060"/>
              </a:solidFill>
              <a:latin typeface="Calibri" pitchFamily="34" charset="0"/>
              <a:cs typeface="Calibri" pitchFamily="34" charset="0"/>
            </a:endParaRPr>
          </a:p>
        </p:txBody>
      </p:sp>
      <p:sp>
        <p:nvSpPr>
          <p:cNvPr id="8" name="Text Box 3"/>
          <p:cNvSpPr txBox="1">
            <a:spLocks noChangeArrowheads="1"/>
          </p:cNvSpPr>
          <p:nvPr/>
        </p:nvSpPr>
        <p:spPr bwMode="auto">
          <a:xfrm>
            <a:off x="0" y="1"/>
            <a:ext cx="10055225" cy="158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163" tIns="52083" rIns="104163" bIns="52083">
            <a:spAutoFit/>
          </a:bodyPr>
          <a:lstStyle>
            <a:lvl1pPr defTabSz="1017588" eaLnBrk="0" hangingPunct="0">
              <a:defRPr>
                <a:solidFill>
                  <a:schemeClr val="tx1"/>
                </a:solidFill>
                <a:latin typeface="Arial" charset="0"/>
              </a:defRPr>
            </a:lvl1pPr>
            <a:lvl2pPr marL="742950" indent="-285750" defTabSz="1017588" eaLnBrk="0" hangingPunct="0">
              <a:defRPr>
                <a:solidFill>
                  <a:schemeClr val="tx1"/>
                </a:solidFill>
                <a:latin typeface="Arial" charset="0"/>
              </a:defRPr>
            </a:lvl2pPr>
            <a:lvl3pPr marL="1143000" indent="-228600" defTabSz="1017588" eaLnBrk="0" hangingPunct="0">
              <a:defRPr>
                <a:solidFill>
                  <a:schemeClr val="tx1"/>
                </a:solidFill>
                <a:latin typeface="Arial" charset="0"/>
              </a:defRPr>
            </a:lvl3pPr>
            <a:lvl4pPr marL="1600200" indent="-228600" defTabSz="1017588" eaLnBrk="0" hangingPunct="0">
              <a:defRPr>
                <a:solidFill>
                  <a:schemeClr val="tx1"/>
                </a:solidFill>
                <a:latin typeface="Arial" charset="0"/>
              </a:defRPr>
            </a:lvl4pPr>
            <a:lvl5pPr marL="2057400" indent="-228600" defTabSz="1017588" eaLnBrk="0" hangingPunct="0">
              <a:defRPr>
                <a:solidFill>
                  <a:schemeClr val="tx1"/>
                </a:solidFill>
                <a:latin typeface="Arial" charset="0"/>
              </a:defRPr>
            </a:lvl5pPr>
            <a:lvl6pPr marL="2514600" indent="-228600" defTabSz="1017588" eaLnBrk="0" fontAlgn="base" hangingPunct="0">
              <a:spcBef>
                <a:spcPct val="0"/>
              </a:spcBef>
              <a:spcAft>
                <a:spcPct val="0"/>
              </a:spcAft>
              <a:defRPr>
                <a:solidFill>
                  <a:schemeClr val="tx1"/>
                </a:solidFill>
                <a:latin typeface="Arial" charset="0"/>
              </a:defRPr>
            </a:lvl6pPr>
            <a:lvl7pPr marL="2971800" indent="-228600" defTabSz="1017588" eaLnBrk="0" fontAlgn="base" hangingPunct="0">
              <a:spcBef>
                <a:spcPct val="0"/>
              </a:spcBef>
              <a:spcAft>
                <a:spcPct val="0"/>
              </a:spcAft>
              <a:defRPr>
                <a:solidFill>
                  <a:schemeClr val="tx1"/>
                </a:solidFill>
                <a:latin typeface="Arial" charset="0"/>
              </a:defRPr>
            </a:lvl7pPr>
            <a:lvl8pPr marL="3429000" indent="-228600" defTabSz="1017588" eaLnBrk="0" fontAlgn="base" hangingPunct="0">
              <a:spcBef>
                <a:spcPct val="0"/>
              </a:spcBef>
              <a:spcAft>
                <a:spcPct val="0"/>
              </a:spcAft>
              <a:defRPr>
                <a:solidFill>
                  <a:schemeClr val="tx1"/>
                </a:solidFill>
                <a:latin typeface="Arial" charset="0"/>
              </a:defRPr>
            </a:lvl8pPr>
            <a:lvl9pPr marL="3886200" indent="-228600" defTabSz="1017588" eaLnBrk="0" fontAlgn="base" hangingPunct="0">
              <a:spcBef>
                <a:spcPct val="0"/>
              </a:spcBef>
              <a:spcAft>
                <a:spcPct val="0"/>
              </a:spcAft>
              <a:defRPr>
                <a:solidFill>
                  <a:schemeClr val="tx1"/>
                </a:solidFill>
                <a:latin typeface="Arial" charset="0"/>
              </a:defRPr>
            </a:lvl9pPr>
          </a:lstStyle>
          <a:p>
            <a:pPr eaLnBrk="1" hangingPunct="1"/>
            <a:r>
              <a:rPr lang="en-US" sz="3200" b="1" i="0" dirty="0" smtClean="0">
                <a:solidFill>
                  <a:srgbClr val="000000"/>
                </a:solidFill>
                <a:latin typeface="Calibri" pitchFamily="34" charset="0"/>
                <a:cs typeface="Arial" charset="0"/>
              </a:rPr>
              <a:t>Resiliency Strategy:  Incorporating more freeboard into municipal floodplain ordinances to account for storms or increased SLR</a:t>
            </a:r>
            <a:endParaRPr lang="en-US" sz="3200" b="1" i="0" dirty="0">
              <a:solidFill>
                <a:srgbClr val="000000"/>
              </a:solidFill>
              <a:latin typeface="Calibri" pitchFamily="34" charset="0"/>
              <a:cs typeface="Arial"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997987"/>
            <a:ext cx="649121" cy="774413"/>
          </a:xfrm>
          <a:prstGeom prst="rect">
            <a:avLst/>
          </a:prstGeom>
        </p:spPr>
      </p:pic>
    </p:spTree>
    <p:extLst>
      <p:ext uri="{BB962C8B-B14F-4D97-AF65-F5344CB8AC3E}">
        <p14:creationId xmlns:p14="http://schemas.microsoft.com/office/powerpoint/2010/main" val="1876472489"/>
      </p:ext>
    </p:extLst>
  </p:cSld>
  <p:clrMapOvr>
    <a:masterClrMapping/>
  </p:clrMapOvr>
  <p:transition advTm="1519"/>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 y="642737"/>
            <a:ext cx="9723120" cy="332982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
          <p:cNvSpPr txBox="1">
            <a:spLocks noChangeArrowheads="1"/>
          </p:cNvSpPr>
          <p:nvPr/>
        </p:nvSpPr>
        <p:spPr bwMode="auto">
          <a:xfrm>
            <a:off x="152400" y="2"/>
            <a:ext cx="9781827" cy="59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4163" tIns="52083" rIns="104163" bIns="52083">
            <a:spAutoFit/>
          </a:bodyPr>
          <a:lstStyle>
            <a:lvl1pPr defTabSz="1017588" eaLnBrk="0" hangingPunct="0">
              <a:defRPr>
                <a:solidFill>
                  <a:schemeClr val="tx1"/>
                </a:solidFill>
                <a:latin typeface="Arial" charset="0"/>
              </a:defRPr>
            </a:lvl1pPr>
            <a:lvl2pPr marL="742950" indent="-285750" defTabSz="1017588" eaLnBrk="0" hangingPunct="0">
              <a:defRPr>
                <a:solidFill>
                  <a:schemeClr val="tx1"/>
                </a:solidFill>
                <a:latin typeface="Arial" charset="0"/>
              </a:defRPr>
            </a:lvl2pPr>
            <a:lvl3pPr marL="1143000" indent="-228600" defTabSz="1017588" eaLnBrk="0" hangingPunct="0">
              <a:defRPr>
                <a:solidFill>
                  <a:schemeClr val="tx1"/>
                </a:solidFill>
                <a:latin typeface="Arial" charset="0"/>
              </a:defRPr>
            </a:lvl3pPr>
            <a:lvl4pPr marL="1600200" indent="-228600" defTabSz="1017588" eaLnBrk="0" hangingPunct="0">
              <a:defRPr>
                <a:solidFill>
                  <a:schemeClr val="tx1"/>
                </a:solidFill>
                <a:latin typeface="Arial" charset="0"/>
              </a:defRPr>
            </a:lvl4pPr>
            <a:lvl5pPr marL="2057400" indent="-228600" defTabSz="1017588" eaLnBrk="0" hangingPunct="0">
              <a:defRPr>
                <a:solidFill>
                  <a:schemeClr val="tx1"/>
                </a:solidFill>
                <a:latin typeface="Arial" charset="0"/>
              </a:defRPr>
            </a:lvl5pPr>
            <a:lvl6pPr marL="2514600" indent="-228600" defTabSz="1017588" eaLnBrk="0" fontAlgn="base" hangingPunct="0">
              <a:spcBef>
                <a:spcPct val="0"/>
              </a:spcBef>
              <a:spcAft>
                <a:spcPct val="0"/>
              </a:spcAft>
              <a:defRPr>
                <a:solidFill>
                  <a:schemeClr val="tx1"/>
                </a:solidFill>
                <a:latin typeface="Arial" charset="0"/>
              </a:defRPr>
            </a:lvl6pPr>
            <a:lvl7pPr marL="2971800" indent="-228600" defTabSz="1017588" eaLnBrk="0" fontAlgn="base" hangingPunct="0">
              <a:spcBef>
                <a:spcPct val="0"/>
              </a:spcBef>
              <a:spcAft>
                <a:spcPct val="0"/>
              </a:spcAft>
              <a:defRPr>
                <a:solidFill>
                  <a:schemeClr val="tx1"/>
                </a:solidFill>
                <a:latin typeface="Arial" charset="0"/>
              </a:defRPr>
            </a:lvl7pPr>
            <a:lvl8pPr marL="3429000" indent="-228600" defTabSz="1017588" eaLnBrk="0" fontAlgn="base" hangingPunct="0">
              <a:spcBef>
                <a:spcPct val="0"/>
              </a:spcBef>
              <a:spcAft>
                <a:spcPct val="0"/>
              </a:spcAft>
              <a:defRPr>
                <a:solidFill>
                  <a:schemeClr val="tx1"/>
                </a:solidFill>
                <a:latin typeface="Arial" charset="0"/>
              </a:defRPr>
            </a:lvl8pPr>
            <a:lvl9pPr marL="3886200" indent="-228600" defTabSz="1017588" eaLnBrk="0" fontAlgn="base" hangingPunct="0">
              <a:spcBef>
                <a:spcPct val="0"/>
              </a:spcBef>
              <a:spcAft>
                <a:spcPct val="0"/>
              </a:spcAft>
              <a:defRPr>
                <a:solidFill>
                  <a:schemeClr val="tx1"/>
                </a:solidFill>
                <a:latin typeface="Arial" charset="0"/>
              </a:defRPr>
            </a:lvl9pPr>
          </a:lstStyle>
          <a:p>
            <a:pPr eaLnBrk="1" hangingPunct="1"/>
            <a:r>
              <a:rPr lang="en-US" sz="3200" b="1" i="0" dirty="0" smtClean="0">
                <a:solidFill>
                  <a:srgbClr val="000000"/>
                </a:solidFill>
                <a:latin typeface="Calibri" pitchFamily="34" charset="0"/>
                <a:cs typeface="Arial" charset="0"/>
              </a:rPr>
              <a:t>“Low Hanging Fruit” : Flood </a:t>
            </a:r>
            <a:r>
              <a:rPr lang="en-US" sz="3200" b="1" i="0" dirty="0">
                <a:solidFill>
                  <a:srgbClr val="000000"/>
                </a:solidFill>
                <a:latin typeface="Calibri" pitchFamily="34" charset="0"/>
                <a:cs typeface="Arial" charset="0"/>
              </a:rPr>
              <a:t>Insurance Premium Benefits</a:t>
            </a:r>
          </a:p>
        </p:txBody>
      </p:sp>
      <p:sp>
        <p:nvSpPr>
          <p:cNvPr id="3" name="Rectangle 2"/>
          <p:cNvSpPr/>
          <p:nvPr/>
        </p:nvSpPr>
        <p:spPr>
          <a:xfrm>
            <a:off x="161576" y="6244369"/>
            <a:ext cx="9789538" cy="1421481"/>
          </a:xfrm>
          <a:prstGeom prst="rect">
            <a:avLst/>
          </a:prstGeom>
        </p:spPr>
        <p:txBody>
          <a:bodyPr wrap="square" lIns="112334" tIns="56167" rIns="112334" bIns="56167">
            <a:spAutoFit/>
          </a:bodyPr>
          <a:lstStyle/>
          <a:p>
            <a:pPr algn="r" defTabSz="1122363"/>
            <a:r>
              <a:rPr lang="en-US" sz="1700" dirty="0">
                <a:solidFill>
                  <a:prstClr val="black"/>
                </a:solidFill>
                <a:cs typeface="Arial" charset="0"/>
              </a:rPr>
              <a:t>Based on 2012 rates for a one-floor residential structure, no basement, post-FIRM, $1,000 deductible with $250,000 coverage and $100,000 contents.  </a:t>
            </a:r>
          </a:p>
          <a:p>
            <a:pPr algn="r" defTabSz="1122363"/>
            <a:endParaRPr lang="en-US" sz="1700" dirty="0">
              <a:solidFill>
                <a:prstClr val="black"/>
              </a:solidFill>
              <a:cs typeface="Arial" charset="0"/>
            </a:endParaRPr>
          </a:p>
          <a:p>
            <a:pPr algn="r" defTabSz="1122363"/>
            <a:r>
              <a:rPr lang="en-US" sz="1700" dirty="0">
                <a:solidFill>
                  <a:prstClr val="black"/>
                </a:solidFill>
                <a:cs typeface="Arial" charset="0"/>
              </a:rPr>
              <a:t>Flood policy rating quotes graciously provided to Maine Floodplain Management Program by Chalmers Insurance Group, </a:t>
            </a:r>
            <a:r>
              <a:rPr lang="en-US" sz="1700" dirty="0">
                <a:solidFill>
                  <a:prstClr val="black"/>
                </a:solidFill>
                <a:cs typeface="Arial" charset="0"/>
                <a:hlinkClick r:id="rId3"/>
              </a:rPr>
              <a:t>www.chalmersinsurancegroup.com</a:t>
            </a:r>
            <a:endParaRPr lang="en-US" sz="1700" dirty="0">
              <a:solidFill>
                <a:prstClr val="black"/>
              </a:solidFill>
              <a:cs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76" y="4231642"/>
            <a:ext cx="9789538" cy="1751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1745455" y="3108960"/>
            <a:ext cx="3310890" cy="4318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112334" tIns="56167" rIns="112334" bIns="56167" rtlCol="0" anchor="ctr"/>
          <a:lstStyle/>
          <a:p>
            <a:pPr algn="ctr" defTabSz="1122363"/>
            <a:r>
              <a:rPr lang="en-US" sz="2000" i="0" dirty="0" smtClean="0">
                <a:solidFill>
                  <a:prstClr val="black"/>
                </a:solidFill>
                <a:latin typeface="Calibri"/>
              </a:rPr>
              <a:t>Annual A-zone policy: $1,556</a:t>
            </a:r>
            <a:endParaRPr lang="en-US" sz="2000" i="0" dirty="0">
              <a:solidFill>
                <a:prstClr val="black"/>
              </a:solidFill>
              <a:latin typeface="Calibri"/>
            </a:endParaRPr>
          </a:p>
        </p:txBody>
      </p:sp>
      <p:sp>
        <p:nvSpPr>
          <p:cNvPr id="10" name="Rounded Rectangle 9"/>
          <p:cNvSpPr/>
          <p:nvPr/>
        </p:nvSpPr>
        <p:spPr>
          <a:xfrm>
            <a:off x="6533369" y="3108960"/>
            <a:ext cx="3310890" cy="4318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112334" tIns="56167" rIns="112334" bIns="56167" rtlCol="0" anchor="ctr"/>
          <a:lstStyle/>
          <a:p>
            <a:pPr algn="ctr" defTabSz="1122363"/>
            <a:r>
              <a:rPr lang="en-US" sz="2000" i="0" dirty="0" smtClean="0">
                <a:solidFill>
                  <a:prstClr val="black"/>
                </a:solidFill>
              </a:rPr>
              <a:t>Annual A-zone policy: $509</a:t>
            </a:r>
            <a:endParaRPr lang="en-US" sz="2000" i="0" dirty="0">
              <a:solidFill>
                <a:prstClr val="black"/>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997987"/>
            <a:ext cx="649121" cy="774413"/>
          </a:xfrm>
          <a:prstGeom prst="rect">
            <a:avLst/>
          </a:prstGeom>
        </p:spPr>
      </p:pic>
    </p:spTree>
    <p:extLst>
      <p:ext uri="{BB962C8B-B14F-4D97-AF65-F5344CB8AC3E}">
        <p14:creationId xmlns:p14="http://schemas.microsoft.com/office/powerpoint/2010/main" val="2780067773"/>
      </p:ext>
    </p:extLst>
  </p:cSld>
  <p:clrMapOvr>
    <a:masterClrMapping/>
  </p:clrMapOvr>
  <mc:AlternateContent xmlns:mc="http://schemas.openxmlformats.org/markup-compatibility/2006" xmlns:p14="http://schemas.microsoft.com/office/powerpoint/2010/main">
    <mc:Choice Requires="p14">
      <p:transition spd="slow" p14:dur="2000" advTm="562"/>
    </mc:Choice>
    <mc:Fallback xmlns="">
      <p:transition spd="slow" advTm="562"/>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731" y="152400"/>
            <a:ext cx="9050949" cy="1295400"/>
          </a:xfrm>
        </p:spPr>
        <p:txBody>
          <a:bodyPr/>
          <a:lstStyle/>
          <a:p>
            <a:pPr algn="ctr"/>
            <a:r>
              <a:rPr lang="en-US" sz="4800" b="1" dirty="0" smtClean="0"/>
              <a:t>Increase Freeboard</a:t>
            </a:r>
            <a:br>
              <a:rPr lang="en-US" sz="4800" b="1" dirty="0" smtClean="0"/>
            </a:br>
            <a:r>
              <a:rPr lang="en-US" sz="4800" b="1" dirty="0" smtClean="0"/>
              <a:t>(above 100-year BFE)</a:t>
            </a:r>
            <a:endParaRPr lang="en-US" sz="4800" b="1" dirty="0"/>
          </a:p>
        </p:txBody>
      </p:sp>
      <p:sp>
        <p:nvSpPr>
          <p:cNvPr id="3" name="Content Placeholder 2"/>
          <p:cNvSpPr>
            <a:spLocks noGrp="1"/>
          </p:cNvSpPr>
          <p:nvPr>
            <p:ph idx="1"/>
          </p:nvPr>
        </p:nvSpPr>
        <p:spPr>
          <a:xfrm>
            <a:off x="0" y="1905000"/>
            <a:ext cx="9905999" cy="4973638"/>
          </a:xfrm>
        </p:spPr>
        <p:txBody>
          <a:bodyPr/>
          <a:lstStyle/>
          <a:p>
            <a:r>
              <a:rPr lang="en-US" sz="3200" b="1" dirty="0" smtClean="0">
                <a:latin typeface="+mj-lt"/>
              </a:rPr>
              <a:t>One foot (minimum state standard):</a:t>
            </a:r>
            <a:r>
              <a:rPr lang="en-US" sz="3200" dirty="0" smtClean="0">
                <a:latin typeface="+mj-lt"/>
              </a:rPr>
              <a:t>  South Portland, Falmouth, Yarmouth, Freeport, Brunswick, </a:t>
            </a:r>
            <a:r>
              <a:rPr lang="en-US" sz="3200" dirty="0" err="1" smtClean="0">
                <a:latin typeface="+mj-lt"/>
              </a:rPr>
              <a:t>Harpswell</a:t>
            </a:r>
            <a:r>
              <a:rPr lang="en-US" sz="3200" dirty="0" smtClean="0">
                <a:latin typeface="+mj-lt"/>
              </a:rPr>
              <a:t>, Phippsburg, Bath, West Bath</a:t>
            </a:r>
          </a:p>
          <a:p>
            <a:endParaRPr lang="en-US" sz="3200" dirty="0" smtClean="0">
              <a:latin typeface="+mj-lt"/>
            </a:endParaRPr>
          </a:p>
          <a:p>
            <a:r>
              <a:rPr lang="en-US" sz="3200" b="1" dirty="0" smtClean="0">
                <a:latin typeface="+mj-lt"/>
              </a:rPr>
              <a:t>Two foot (1 foot above state standard):</a:t>
            </a:r>
            <a:r>
              <a:rPr lang="en-US" sz="3200" dirty="0" smtClean="0">
                <a:latin typeface="+mj-lt"/>
              </a:rPr>
              <a:t>  Cape Elizabeth, Portland, </a:t>
            </a:r>
            <a:r>
              <a:rPr lang="en-US" sz="3200" dirty="0">
                <a:latin typeface="+mj-lt"/>
              </a:rPr>
              <a:t>Cumberland</a:t>
            </a:r>
            <a:endParaRPr lang="en-US" sz="3200" dirty="0" smtClean="0">
              <a:latin typeface="+mj-lt"/>
            </a:endParaRPr>
          </a:p>
          <a:p>
            <a:endParaRPr lang="en-US" sz="3200" dirty="0" smtClean="0">
              <a:latin typeface="+mj-lt"/>
            </a:endParaRPr>
          </a:p>
          <a:p>
            <a:r>
              <a:rPr lang="en-US" sz="3200" b="1" dirty="0" smtClean="0">
                <a:latin typeface="+mj-lt"/>
              </a:rPr>
              <a:t>Three feet: </a:t>
            </a:r>
            <a:r>
              <a:rPr lang="en-US" sz="3200" dirty="0" smtClean="0">
                <a:latin typeface="+mj-lt"/>
              </a:rPr>
              <a:t>none.</a:t>
            </a:r>
          </a:p>
          <a:p>
            <a:endParaRPr lang="en-US" sz="3200" dirty="0">
              <a:latin typeface="+mj-lt"/>
            </a:endParaRPr>
          </a:p>
          <a:p>
            <a:pPr marL="0" indent="0" algn="ctr">
              <a:buNone/>
            </a:pPr>
            <a:r>
              <a:rPr lang="en-US" sz="3200" b="1" i="1" dirty="0" smtClean="0">
                <a:latin typeface="+mj-lt"/>
              </a:rPr>
              <a:t>There’s room for improvement!</a:t>
            </a:r>
            <a:endParaRPr lang="en-US" sz="3200" b="1" i="1" dirty="0">
              <a:latin typeface="+mj-lt"/>
            </a:endParaRPr>
          </a:p>
        </p:txBody>
      </p:sp>
    </p:spTree>
    <p:extLst>
      <p:ext uri="{BB962C8B-B14F-4D97-AF65-F5344CB8AC3E}">
        <p14:creationId xmlns:p14="http://schemas.microsoft.com/office/powerpoint/2010/main" val="37730161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0" y="34596"/>
            <a:ext cx="10058401" cy="121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163" tIns="52083" rIns="104163" bIns="52083">
            <a:spAutoFit/>
          </a:bodyPr>
          <a:lstStyle>
            <a:lvl1pPr defTabSz="1017588" eaLnBrk="0" hangingPunct="0">
              <a:defRPr>
                <a:solidFill>
                  <a:schemeClr val="tx1"/>
                </a:solidFill>
                <a:latin typeface="Arial" charset="0"/>
              </a:defRPr>
            </a:lvl1pPr>
            <a:lvl2pPr marL="742950" indent="-285750" defTabSz="1017588" eaLnBrk="0" hangingPunct="0">
              <a:defRPr>
                <a:solidFill>
                  <a:schemeClr val="tx1"/>
                </a:solidFill>
                <a:latin typeface="Arial" charset="0"/>
              </a:defRPr>
            </a:lvl2pPr>
            <a:lvl3pPr marL="1143000" indent="-228600" defTabSz="1017588" eaLnBrk="0" hangingPunct="0">
              <a:defRPr>
                <a:solidFill>
                  <a:schemeClr val="tx1"/>
                </a:solidFill>
                <a:latin typeface="Arial" charset="0"/>
              </a:defRPr>
            </a:lvl3pPr>
            <a:lvl4pPr marL="1600200" indent="-228600" defTabSz="1017588" eaLnBrk="0" hangingPunct="0">
              <a:defRPr>
                <a:solidFill>
                  <a:schemeClr val="tx1"/>
                </a:solidFill>
                <a:latin typeface="Arial" charset="0"/>
              </a:defRPr>
            </a:lvl4pPr>
            <a:lvl5pPr marL="2057400" indent="-228600" defTabSz="1017588" eaLnBrk="0" hangingPunct="0">
              <a:defRPr>
                <a:solidFill>
                  <a:schemeClr val="tx1"/>
                </a:solidFill>
                <a:latin typeface="Arial" charset="0"/>
              </a:defRPr>
            </a:lvl5pPr>
            <a:lvl6pPr marL="2514600" indent="-228600" defTabSz="1017588" eaLnBrk="0" fontAlgn="base" hangingPunct="0">
              <a:spcBef>
                <a:spcPct val="0"/>
              </a:spcBef>
              <a:spcAft>
                <a:spcPct val="0"/>
              </a:spcAft>
              <a:defRPr>
                <a:solidFill>
                  <a:schemeClr val="tx1"/>
                </a:solidFill>
                <a:latin typeface="Arial" charset="0"/>
              </a:defRPr>
            </a:lvl6pPr>
            <a:lvl7pPr marL="2971800" indent="-228600" defTabSz="1017588" eaLnBrk="0" fontAlgn="base" hangingPunct="0">
              <a:spcBef>
                <a:spcPct val="0"/>
              </a:spcBef>
              <a:spcAft>
                <a:spcPct val="0"/>
              </a:spcAft>
              <a:defRPr>
                <a:solidFill>
                  <a:schemeClr val="tx1"/>
                </a:solidFill>
                <a:latin typeface="Arial" charset="0"/>
              </a:defRPr>
            </a:lvl7pPr>
            <a:lvl8pPr marL="3429000" indent="-228600" defTabSz="1017588" eaLnBrk="0" fontAlgn="base" hangingPunct="0">
              <a:spcBef>
                <a:spcPct val="0"/>
              </a:spcBef>
              <a:spcAft>
                <a:spcPct val="0"/>
              </a:spcAft>
              <a:defRPr>
                <a:solidFill>
                  <a:schemeClr val="tx1"/>
                </a:solidFill>
                <a:latin typeface="Arial" charset="0"/>
              </a:defRPr>
            </a:lvl8pPr>
            <a:lvl9pPr marL="3886200" indent="-228600" defTabSz="1017588" eaLnBrk="0" fontAlgn="base" hangingPunct="0">
              <a:spcBef>
                <a:spcPct val="0"/>
              </a:spcBef>
              <a:spcAft>
                <a:spcPct val="0"/>
              </a:spcAft>
              <a:defRPr>
                <a:solidFill>
                  <a:schemeClr val="tx1"/>
                </a:solidFill>
                <a:latin typeface="Arial" charset="0"/>
              </a:defRPr>
            </a:lvl9pPr>
          </a:lstStyle>
          <a:p>
            <a:pPr algn="ctr" eaLnBrk="1" hangingPunct="1"/>
            <a:r>
              <a:rPr lang="en-US" sz="4000" b="1" i="0" dirty="0" smtClean="0">
                <a:solidFill>
                  <a:srgbClr val="000000"/>
                </a:solidFill>
                <a:latin typeface="Calibri" pitchFamily="34" charset="0"/>
                <a:cs typeface="Arial" charset="0"/>
              </a:rPr>
              <a:t>New 2015-2017 Adaptation Strategy Effort  </a:t>
            </a:r>
          </a:p>
          <a:p>
            <a:pPr eaLnBrk="1" hangingPunct="1"/>
            <a:endParaRPr lang="en-US" sz="3200" b="1" dirty="0">
              <a:solidFill>
                <a:srgbClr val="000000"/>
              </a:solidFill>
              <a:latin typeface="Calibri"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8350"/>
            <a:ext cx="4548897"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762000"/>
            <a:ext cx="10058400" cy="1077218"/>
          </a:xfrm>
          <a:prstGeom prst="rect">
            <a:avLst/>
          </a:prstGeom>
        </p:spPr>
        <p:txBody>
          <a:bodyPr wrap="square">
            <a:spAutoFit/>
          </a:bodyPr>
          <a:lstStyle/>
          <a:p>
            <a:pPr eaLnBrk="1" hangingPunct="1"/>
            <a:r>
              <a:rPr lang="en-US" sz="3200" dirty="0">
                <a:solidFill>
                  <a:srgbClr val="000000"/>
                </a:solidFill>
                <a:latin typeface="Calibri" pitchFamily="34" charset="0"/>
              </a:rPr>
              <a:t>With more properties being located in the 1% flood zone (and higher flood zones!) due to FEMA Flood </a:t>
            </a:r>
            <a:r>
              <a:rPr lang="en-US" sz="3200" dirty="0" smtClean="0">
                <a:solidFill>
                  <a:srgbClr val="000000"/>
                </a:solidFill>
                <a:latin typeface="Calibri" pitchFamily="34" charset="0"/>
              </a:rPr>
              <a:t>Insurance</a:t>
            </a:r>
            <a:endParaRPr lang="en-US" sz="2400" i="1" dirty="0">
              <a:solidFill>
                <a:srgbClr val="000000"/>
              </a:solidFill>
              <a:latin typeface="Calibri" pitchFamily="34" charset="0"/>
            </a:endParaRPr>
          </a:p>
        </p:txBody>
      </p:sp>
      <p:sp>
        <p:nvSpPr>
          <p:cNvPr id="5" name="Rectangle 4"/>
          <p:cNvSpPr/>
          <p:nvPr/>
        </p:nvSpPr>
        <p:spPr>
          <a:xfrm>
            <a:off x="4516240" y="1839486"/>
            <a:ext cx="5542160" cy="6001643"/>
          </a:xfrm>
          <a:prstGeom prst="rect">
            <a:avLst/>
          </a:prstGeom>
        </p:spPr>
        <p:txBody>
          <a:bodyPr wrap="square">
            <a:spAutoFit/>
          </a:bodyPr>
          <a:lstStyle/>
          <a:p>
            <a:pPr eaLnBrk="1" hangingPunct="1"/>
            <a:r>
              <a:rPr lang="en-US" sz="3200" dirty="0">
                <a:solidFill>
                  <a:srgbClr val="000000"/>
                </a:solidFill>
                <a:latin typeface="Calibri" pitchFamily="34" charset="0"/>
              </a:rPr>
              <a:t>Rate Map </a:t>
            </a:r>
            <a:r>
              <a:rPr lang="en-US" sz="3200" dirty="0" smtClean="0">
                <a:solidFill>
                  <a:srgbClr val="000000"/>
                </a:solidFill>
                <a:latin typeface="Calibri" pitchFamily="34" charset="0"/>
              </a:rPr>
              <a:t>remapping, </a:t>
            </a:r>
            <a:r>
              <a:rPr lang="en-US" sz="3200" dirty="0">
                <a:solidFill>
                  <a:srgbClr val="000000"/>
                </a:solidFill>
                <a:latin typeface="Calibri" pitchFamily="34" charset="0"/>
              </a:rPr>
              <a:t>it makes sense to focus on creating community resiliency through </a:t>
            </a:r>
            <a:r>
              <a:rPr lang="en-US" sz="3200" b="1" dirty="0">
                <a:solidFill>
                  <a:srgbClr val="000000"/>
                </a:solidFill>
                <a:latin typeface="Calibri" pitchFamily="34" charset="0"/>
              </a:rPr>
              <a:t>existing incentive programs that relate to flood mapping.</a:t>
            </a:r>
          </a:p>
          <a:p>
            <a:pPr eaLnBrk="1" hangingPunct="1"/>
            <a:endParaRPr lang="en-US" sz="3200" dirty="0">
              <a:solidFill>
                <a:srgbClr val="000000"/>
              </a:solidFill>
              <a:latin typeface="Calibri" pitchFamily="34" charset="0"/>
            </a:endParaRPr>
          </a:p>
          <a:p>
            <a:pPr eaLnBrk="1" hangingPunct="1"/>
            <a:r>
              <a:rPr lang="en-US" sz="3200" dirty="0" smtClean="0">
                <a:solidFill>
                  <a:srgbClr val="000000"/>
                </a:solidFill>
                <a:latin typeface="Calibri" pitchFamily="34" charset="0"/>
              </a:rPr>
              <a:t>Project </a:t>
            </a:r>
            <a:r>
              <a:rPr lang="en-US" sz="3200" dirty="0">
                <a:solidFill>
                  <a:srgbClr val="000000"/>
                </a:solidFill>
                <a:latin typeface="Calibri" pitchFamily="34" charset="0"/>
              </a:rPr>
              <a:t>goal:  </a:t>
            </a:r>
            <a:r>
              <a:rPr lang="en-US" sz="3200" b="1" dirty="0">
                <a:solidFill>
                  <a:srgbClr val="000000"/>
                </a:solidFill>
                <a:latin typeface="Calibri" pitchFamily="34" charset="0"/>
              </a:rPr>
              <a:t>get more communities to participate </a:t>
            </a:r>
            <a:r>
              <a:rPr lang="en-US" sz="3200" dirty="0">
                <a:solidFill>
                  <a:srgbClr val="000000"/>
                </a:solidFill>
                <a:latin typeface="Calibri" pitchFamily="34" charset="0"/>
              </a:rPr>
              <a:t>in the voluntary FEMA Community Rating System </a:t>
            </a:r>
            <a:r>
              <a:rPr lang="en-US" sz="3200" dirty="0" smtClean="0">
                <a:solidFill>
                  <a:srgbClr val="000000"/>
                </a:solidFill>
                <a:latin typeface="Calibri" pitchFamily="34" charset="0"/>
              </a:rPr>
              <a:t>program, and</a:t>
            </a:r>
            <a:r>
              <a:rPr lang="en-US" sz="3200" b="1" dirty="0" smtClean="0">
                <a:solidFill>
                  <a:srgbClr val="000000"/>
                </a:solidFill>
                <a:latin typeface="Calibri" pitchFamily="34" charset="0"/>
              </a:rPr>
              <a:t> increase scores for participating communities</a:t>
            </a:r>
            <a:r>
              <a:rPr lang="en-US" sz="3200" i="1" dirty="0" smtClean="0">
                <a:solidFill>
                  <a:srgbClr val="000000"/>
                </a:solidFill>
                <a:latin typeface="Calibri" pitchFamily="34" charset="0"/>
              </a:rPr>
              <a:t>.</a:t>
            </a:r>
            <a:endParaRPr lang="en-US" sz="3200" i="1" dirty="0">
              <a:solidFill>
                <a:srgbClr val="000000"/>
              </a:solidFill>
              <a:latin typeface="Calibri" pitchFamily="34" charset="0"/>
            </a:endParaRPr>
          </a:p>
        </p:txBody>
      </p:sp>
    </p:spTree>
    <p:extLst>
      <p:ext uri="{BB962C8B-B14F-4D97-AF65-F5344CB8AC3E}">
        <p14:creationId xmlns:p14="http://schemas.microsoft.com/office/powerpoint/2010/main" val="2804944066"/>
      </p:ext>
    </p:extLst>
  </p:cSld>
  <p:clrMapOvr>
    <a:masterClrMapping/>
  </p:clrMapOvr>
  <mc:AlternateContent xmlns:mc="http://schemas.openxmlformats.org/markup-compatibility/2006" xmlns:p14="http://schemas.microsoft.com/office/powerpoint/2010/main">
    <mc:Choice Requires="p14">
      <p:transition spd="slow" p14:dur="2000" advTm="14177"/>
    </mc:Choice>
    <mc:Fallback xmlns="">
      <p:transition spd="slow" advTm="14177"/>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731" y="1"/>
            <a:ext cx="9050949" cy="1371600"/>
          </a:xfrm>
        </p:spPr>
        <p:txBody>
          <a:bodyPr/>
          <a:lstStyle/>
          <a:p>
            <a:pPr algn="ctr"/>
            <a:r>
              <a:rPr lang="en-US" sz="4400" b="1" dirty="0" smtClean="0">
                <a:solidFill>
                  <a:schemeClr val="bg1"/>
                </a:solidFill>
              </a:rPr>
              <a:t>The National Flood Insurance Program</a:t>
            </a:r>
            <a:br>
              <a:rPr lang="en-US" sz="4400" b="1" dirty="0" smtClean="0">
                <a:solidFill>
                  <a:schemeClr val="bg1"/>
                </a:solidFill>
              </a:rPr>
            </a:br>
            <a:r>
              <a:rPr lang="en-US" sz="4400" b="1" dirty="0" smtClean="0">
                <a:solidFill>
                  <a:schemeClr val="bg1"/>
                </a:solidFill>
              </a:rPr>
              <a:t>Community Rating System (CRS)</a:t>
            </a:r>
            <a:endParaRPr lang="en-US" sz="4400" b="1" dirty="0">
              <a:solidFill>
                <a:schemeClr val="bg1"/>
              </a:solidFill>
            </a:endParaRPr>
          </a:p>
        </p:txBody>
      </p:sp>
      <p:sp>
        <p:nvSpPr>
          <p:cNvPr id="5" name="Rectangle 4"/>
          <p:cNvSpPr/>
          <p:nvPr/>
        </p:nvSpPr>
        <p:spPr>
          <a:xfrm>
            <a:off x="152400" y="1946970"/>
            <a:ext cx="9829800" cy="4524315"/>
          </a:xfrm>
          <a:prstGeom prst="rect">
            <a:avLst/>
          </a:prstGeom>
        </p:spPr>
        <p:txBody>
          <a:bodyPr wrap="square">
            <a:spAutoFit/>
          </a:bodyPr>
          <a:lstStyle/>
          <a:p>
            <a:r>
              <a:rPr lang="en-US" sz="3200" dirty="0" smtClean="0">
                <a:latin typeface="+mj-lt"/>
              </a:rPr>
              <a:t>CRS has three goals:</a:t>
            </a:r>
          </a:p>
          <a:p>
            <a:endParaRPr lang="en-US" sz="3200" dirty="0">
              <a:latin typeface="+mj-lt"/>
            </a:endParaRPr>
          </a:p>
          <a:p>
            <a:pPr marL="457200" indent="-457200">
              <a:buFont typeface="Arial" panose="020B0604020202020204" pitchFamily="34" charset="0"/>
              <a:buChar char="•"/>
            </a:pPr>
            <a:r>
              <a:rPr lang="en-US" sz="3200" b="1" dirty="0">
                <a:latin typeface="+mj-lt"/>
              </a:rPr>
              <a:t>Reduce flood damage to insurable property</a:t>
            </a:r>
            <a:r>
              <a:rPr lang="en-US" sz="3200" b="1" dirty="0" smtClean="0">
                <a:latin typeface="+mj-lt"/>
              </a:rPr>
              <a:t>;</a:t>
            </a:r>
          </a:p>
          <a:p>
            <a:endParaRPr lang="en-US" sz="3200" b="1" dirty="0">
              <a:latin typeface="+mj-lt"/>
            </a:endParaRPr>
          </a:p>
          <a:p>
            <a:pPr marL="457200" indent="-457200">
              <a:buFont typeface="Arial" panose="020B0604020202020204" pitchFamily="34" charset="0"/>
              <a:buChar char="•"/>
            </a:pPr>
            <a:r>
              <a:rPr lang="en-US" sz="3200" b="1" dirty="0">
                <a:latin typeface="+mj-lt"/>
              </a:rPr>
              <a:t>Strengthen and support the insurance aspects of the NFIP, </a:t>
            </a:r>
            <a:r>
              <a:rPr lang="en-US" sz="3200" b="1" dirty="0" smtClean="0">
                <a:latin typeface="+mj-lt"/>
              </a:rPr>
              <a:t>and</a:t>
            </a:r>
          </a:p>
          <a:p>
            <a:endParaRPr lang="en-US" sz="3200" b="1" dirty="0">
              <a:latin typeface="+mj-lt"/>
            </a:endParaRPr>
          </a:p>
          <a:p>
            <a:pPr marL="457200" indent="-457200">
              <a:buFont typeface="Arial" panose="020B0604020202020204" pitchFamily="34" charset="0"/>
              <a:buChar char="•"/>
            </a:pPr>
            <a:r>
              <a:rPr lang="en-US" sz="3200" b="1" dirty="0">
                <a:latin typeface="+mj-lt"/>
              </a:rPr>
              <a:t>Encourage a comprehensive approach to floodplain management.</a:t>
            </a:r>
          </a:p>
        </p:txBody>
      </p:sp>
    </p:spTree>
    <p:extLst>
      <p:ext uri="{BB962C8B-B14F-4D97-AF65-F5344CB8AC3E}">
        <p14:creationId xmlns:p14="http://schemas.microsoft.com/office/powerpoint/2010/main" val="3663527901"/>
      </p:ext>
    </p:extLst>
  </p:cSld>
  <p:clrMapOvr>
    <a:masterClrMapping/>
  </p:clrMapOvr>
  <mc:AlternateContent xmlns:mc="http://schemas.openxmlformats.org/markup-compatibility/2006" xmlns:p14="http://schemas.microsoft.com/office/powerpoint/2010/main">
    <mc:Choice Requires="p14">
      <p:transition spd="slow" p14:dur="2000" advTm="14990"/>
    </mc:Choice>
    <mc:Fallback xmlns="">
      <p:transition spd="slow" advTm="1499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03731" y="1"/>
            <a:ext cx="9050949" cy="1371600"/>
          </a:xfrm>
          <a:prstGeom prst="rect">
            <a:avLst/>
          </a:prstGeom>
          <a:noFill/>
          <a:ln w="9525">
            <a:noFill/>
            <a:miter lim="800000"/>
            <a:headEnd/>
            <a:tailEnd/>
          </a:ln>
        </p:spPr>
        <p:txBody>
          <a:bodyPr vert="horz" wrap="square" lIns="0" tIns="52039" rIns="0" bIns="0" numCol="1" anchor="b" anchorCtr="0" compatLnSpc="1">
            <a:prstTxWarp prst="textNoShape">
              <a:avLst/>
            </a:prstTxWarp>
          </a:bodyPr>
          <a:lstStyle>
            <a:lvl1pPr algn="l" rtl="0" eaLnBrk="0" fontAlgn="base" hangingPunct="0">
              <a:spcBef>
                <a:spcPct val="0"/>
              </a:spcBef>
              <a:spcAft>
                <a:spcPct val="0"/>
              </a:spcAft>
              <a:defRPr sz="5800" kern="1200">
                <a:solidFill>
                  <a:schemeClr val="tx2"/>
                </a:solidFill>
                <a:latin typeface="+mj-lt"/>
                <a:ea typeface="+mj-ea"/>
                <a:cs typeface="+mj-cs"/>
              </a:defRPr>
            </a:lvl1pPr>
            <a:lvl2pPr algn="l" rtl="0" eaLnBrk="0" fontAlgn="base" hangingPunct="0">
              <a:spcBef>
                <a:spcPct val="0"/>
              </a:spcBef>
              <a:spcAft>
                <a:spcPct val="0"/>
              </a:spcAft>
              <a:defRPr sz="5800">
                <a:solidFill>
                  <a:schemeClr val="tx2"/>
                </a:solidFill>
                <a:latin typeface="Calibri" pitchFamily="34" charset="0"/>
              </a:defRPr>
            </a:lvl2pPr>
            <a:lvl3pPr algn="l" rtl="0" eaLnBrk="0" fontAlgn="base" hangingPunct="0">
              <a:spcBef>
                <a:spcPct val="0"/>
              </a:spcBef>
              <a:spcAft>
                <a:spcPct val="0"/>
              </a:spcAft>
              <a:defRPr sz="5800">
                <a:solidFill>
                  <a:schemeClr val="tx2"/>
                </a:solidFill>
                <a:latin typeface="Calibri" pitchFamily="34" charset="0"/>
              </a:defRPr>
            </a:lvl3pPr>
            <a:lvl4pPr algn="l" rtl="0" eaLnBrk="0" fontAlgn="base" hangingPunct="0">
              <a:spcBef>
                <a:spcPct val="0"/>
              </a:spcBef>
              <a:spcAft>
                <a:spcPct val="0"/>
              </a:spcAft>
              <a:defRPr sz="5800">
                <a:solidFill>
                  <a:schemeClr val="tx2"/>
                </a:solidFill>
                <a:latin typeface="Calibri" pitchFamily="34" charset="0"/>
              </a:defRPr>
            </a:lvl4pPr>
            <a:lvl5pPr algn="l" rtl="0" eaLnBrk="0" fontAlgn="base" hangingPunct="0">
              <a:spcBef>
                <a:spcPct val="0"/>
              </a:spcBef>
              <a:spcAft>
                <a:spcPct val="0"/>
              </a:spcAft>
              <a:defRPr sz="5800">
                <a:solidFill>
                  <a:schemeClr val="tx2"/>
                </a:solidFill>
                <a:latin typeface="Calibri" pitchFamily="34" charset="0"/>
              </a:defRPr>
            </a:lvl5pPr>
            <a:lvl6pPr marL="467051" algn="l" rtl="0" fontAlgn="base">
              <a:spcBef>
                <a:spcPct val="0"/>
              </a:spcBef>
              <a:spcAft>
                <a:spcPct val="0"/>
              </a:spcAft>
              <a:defRPr sz="5800">
                <a:solidFill>
                  <a:schemeClr val="tx2"/>
                </a:solidFill>
                <a:latin typeface="Calibri" pitchFamily="34" charset="0"/>
              </a:defRPr>
            </a:lvl6pPr>
            <a:lvl7pPr marL="934105" algn="l" rtl="0" fontAlgn="base">
              <a:spcBef>
                <a:spcPct val="0"/>
              </a:spcBef>
              <a:spcAft>
                <a:spcPct val="0"/>
              </a:spcAft>
              <a:defRPr sz="5800">
                <a:solidFill>
                  <a:schemeClr val="tx2"/>
                </a:solidFill>
                <a:latin typeface="Calibri" pitchFamily="34" charset="0"/>
              </a:defRPr>
            </a:lvl7pPr>
            <a:lvl8pPr marL="1401154" algn="l" rtl="0" fontAlgn="base">
              <a:spcBef>
                <a:spcPct val="0"/>
              </a:spcBef>
              <a:spcAft>
                <a:spcPct val="0"/>
              </a:spcAft>
              <a:defRPr sz="5800">
                <a:solidFill>
                  <a:schemeClr val="tx2"/>
                </a:solidFill>
                <a:latin typeface="Calibri" pitchFamily="34" charset="0"/>
              </a:defRPr>
            </a:lvl8pPr>
            <a:lvl9pPr marL="1868211" algn="l" rtl="0" fontAlgn="base">
              <a:spcBef>
                <a:spcPct val="0"/>
              </a:spcBef>
              <a:spcAft>
                <a:spcPct val="0"/>
              </a:spcAft>
              <a:defRPr sz="5800">
                <a:solidFill>
                  <a:schemeClr val="tx2"/>
                </a:solidFill>
                <a:latin typeface="Calibri" pitchFamily="34" charset="0"/>
              </a:defRPr>
            </a:lvl9pPr>
          </a:lstStyle>
          <a:p>
            <a:pPr algn="ctr" defTabSz="914400"/>
            <a:r>
              <a:rPr lang="en-US" sz="4400" b="1" smtClean="0">
                <a:solidFill>
                  <a:schemeClr val="bg1"/>
                </a:solidFill>
              </a:rPr>
              <a:t>The National Flood Insurance Program</a:t>
            </a:r>
            <a:br>
              <a:rPr lang="en-US" sz="4400" b="1" smtClean="0">
                <a:solidFill>
                  <a:schemeClr val="bg1"/>
                </a:solidFill>
              </a:rPr>
            </a:br>
            <a:r>
              <a:rPr lang="en-US" sz="4400" b="1" smtClean="0">
                <a:solidFill>
                  <a:schemeClr val="bg1"/>
                </a:solidFill>
              </a:rPr>
              <a:t>Community Rating System (CRS)</a:t>
            </a:r>
            <a:endParaRPr lang="en-US" sz="4400" b="1" dirty="0">
              <a:solidFill>
                <a:schemeClr val="bg1"/>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622" y="1676400"/>
            <a:ext cx="9675378" cy="533400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2667240"/>
      </p:ext>
    </p:extLst>
  </p:cSld>
  <p:clrMapOvr>
    <a:masterClrMapping/>
  </p:clrMapOvr>
  <mc:AlternateContent xmlns:mc="http://schemas.openxmlformats.org/markup-compatibility/2006" xmlns:p14="http://schemas.microsoft.com/office/powerpoint/2010/main">
    <mc:Choice Requires="p14">
      <p:transition spd="slow" p14:dur="2000" advTm="22249"/>
    </mc:Choice>
    <mc:Fallback xmlns="">
      <p:transition spd="slow" advTm="22249"/>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614" t="1267" r="2561" b="1339"/>
          <a:stretch/>
        </p:blipFill>
        <p:spPr>
          <a:xfrm>
            <a:off x="0" y="0"/>
            <a:ext cx="5943599" cy="7772400"/>
          </a:xfrm>
          <a:prstGeom prst="rect">
            <a:avLst/>
          </a:prstGeom>
        </p:spPr>
      </p:pic>
      <p:sp>
        <p:nvSpPr>
          <p:cNvPr id="17" name="TextBox 16"/>
          <p:cNvSpPr txBox="1"/>
          <p:nvPr/>
        </p:nvSpPr>
        <p:spPr>
          <a:xfrm>
            <a:off x="5943599" y="18871"/>
            <a:ext cx="3962401" cy="1200329"/>
          </a:xfrm>
          <a:prstGeom prst="rect">
            <a:avLst/>
          </a:prstGeom>
          <a:noFill/>
        </p:spPr>
        <p:txBody>
          <a:bodyPr wrap="square" rtlCol="0">
            <a:spAutoFit/>
          </a:bodyPr>
          <a:lstStyle/>
          <a:p>
            <a:pPr algn="ctr"/>
            <a:r>
              <a:rPr lang="en-US" sz="3600" b="1" dirty="0" smtClean="0">
                <a:solidFill>
                  <a:schemeClr val="bg1"/>
                </a:solidFill>
                <a:latin typeface="+mj-lt"/>
              </a:rPr>
              <a:t>Participation in the CRS Program</a:t>
            </a:r>
            <a:endParaRPr lang="en-US" sz="3600" b="1" dirty="0">
              <a:solidFill>
                <a:schemeClr val="bg1"/>
              </a:solidFill>
              <a:latin typeface="+mj-lt"/>
            </a:endParaRPr>
          </a:p>
        </p:txBody>
      </p:sp>
      <p:sp>
        <p:nvSpPr>
          <p:cNvPr id="18" name="TextBox 17"/>
          <p:cNvSpPr txBox="1"/>
          <p:nvPr/>
        </p:nvSpPr>
        <p:spPr>
          <a:xfrm>
            <a:off x="5867400" y="1216759"/>
            <a:ext cx="4191000" cy="6555641"/>
          </a:xfrm>
          <a:prstGeom prst="rect">
            <a:avLst/>
          </a:prstGeom>
          <a:noFill/>
        </p:spPr>
        <p:txBody>
          <a:bodyPr wrap="square" rtlCol="0">
            <a:spAutoFit/>
          </a:bodyPr>
          <a:lstStyle/>
          <a:p>
            <a:r>
              <a:rPr lang="en-US" sz="2800" b="1" u="sng" dirty="0" smtClean="0">
                <a:latin typeface="+mj-lt"/>
              </a:rPr>
              <a:t>Statewide</a:t>
            </a:r>
          </a:p>
          <a:p>
            <a:r>
              <a:rPr lang="en-US" sz="2800" b="1" dirty="0" smtClean="0">
                <a:latin typeface="+mj-lt"/>
              </a:rPr>
              <a:t>17 communities of 889* (2%)</a:t>
            </a:r>
          </a:p>
          <a:p>
            <a:pPr marL="342900" indent="-342900">
              <a:buFont typeface="Arial" panose="020B0604020202020204" pitchFamily="34" charset="0"/>
              <a:buChar char="•"/>
            </a:pPr>
            <a:endParaRPr lang="en-US" sz="2800" dirty="0" smtClean="0">
              <a:latin typeface="+mj-lt"/>
            </a:endParaRPr>
          </a:p>
          <a:p>
            <a:r>
              <a:rPr lang="en-US" sz="2800" b="1" u="sng" dirty="0" smtClean="0">
                <a:latin typeface="+mj-lt"/>
              </a:rPr>
              <a:t>In the Coastal Zone</a:t>
            </a:r>
            <a:endParaRPr lang="en-US" sz="2800" b="1" u="sng" dirty="0">
              <a:latin typeface="+mj-lt"/>
            </a:endParaRPr>
          </a:p>
          <a:p>
            <a:r>
              <a:rPr lang="en-US" sz="2800" b="1" dirty="0" smtClean="0">
                <a:latin typeface="+mj-lt"/>
              </a:rPr>
              <a:t>9 coastal communities of 141* (6%)</a:t>
            </a:r>
          </a:p>
          <a:p>
            <a:pPr marL="342900" indent="-342900">
              <a:buFont typeface="Arial" panose="020B0604020202020204" pitchFamily="34" charset="0"/>
              <a:buChar char="•"/>
            </a:pPr>
            <a:endParaRPr lang="en-US" sz="2800" b="1" dirty="0">
              <a:latin typeface="+mj-lt"/>
            </a:endParaRPr>
          </a:p>
          <a:p>
            <a:r>
              <a:rPr lang="en-US" sz="2800" b="1" u="sng" dirty="0" smtClean="0">
                <a:latin typeface="+mj-lt"/>
              </a:rPr>
              <a:t>In Casco Bay</a:t>
            </a:r>
          </a:p>
          <a:p>
            <a:r>
              <a:rPr lang="en-US" sz="2800" b="1" dirty="0">
                <a:latin typeface="+mj-lt"/>
              </a:rPr>
              <a:t>As of April 1, 2015, </a:t>
            </a:r>
            <a:r>
              <a:rPr lang="en-US" sz="2800" b="1" dirty="0" smtClean="0">
                <a:latin typeface="+mj-lt"/>
              </a:rPr>
              <a:t>only </a:t>
            </a:r>
            <a:r>
              <a:rPr lang="en-US" sz="2800" b="1" dirty="0">
                <a:latin typeface="+mj-lt"/>
              </a:rPr>
              <a:t>Cape Elizabeth (</a:t>
            </a:r>
            <a:r>
              <a:rPr lang="en-US" sz="2800" b="1">
                <a:latin typeface="+mj-lt"/>
              </a:rPr>
              <a:t>Class </a:t>
            </a:r>
            <a:r>
              <a:rPr lang="en-US" sz="2800" b="1" smtClean="0">
                <a:latin typeface="+mj-lt"/>
              </a:rPr>
              <a:t>8) </a:t>
            </a:r>
            <a:r>
              <a:rPr lang="en-US" sz="2800" b="1" dirty="0">
                <a:latin typeface="+mj-lt"/>
              </a:rPr>
              <a:t>and Portland (Class 8) participate in CRS!</a:t>
            </a:r>
          </a:p>
          <a:p>
            <a:pPr marL="342900" indent="-342900">
              <a:buFont typeface="Arial" panose="020B0604020202020204" pitchFamily="34" charset="0"/>
              <a:buChar char="•"/>
            </a:pPr>
            <a:endParaRPr lang="en-US" sz="2400" b="1" dirty="0">
              <a:latin typeface="+mj-lt"/>
            </a:endParaRPr>
          </a:p>
          <a:p>
            <a:r>
              <a:rPr lang="en-US" sz="1600" b="1" i="1" dirty="0" smtClean="0">
                <a:latin typeface="+mj-lt"/>
              </a:rPr>
              <a:t>* includes unorganized and unincorporated territories that participate in the NFIP.</a:t>
            </a:r>
            <a:endParaRPr lang="en-US" sz="1600" b="1" i="1" dirty="0">
              <a:latin typeface="+mj-lt"/>
            </a:endParaRPr>
          </a:p>
        </p:txBody>
      </p:sp>
    </p:spTree>
    <p:extLst>
      <p:ext uri="{BB962C8B-B14F-4D97-AF65-F5344CB8AC3E}">
        <p14:creationId xmlns:p14="http://schemas.microsoft.com/office/powerpoint/2010/main" val="396702005"/>
      </p:ext>
    </p:extLst>
  </p:cSld>
  <p:clrMapOvr>
    <a:masterClrMapping/>
  </p:clrMapOvr>
  <mc:AlternateContent xmlns:mc="http://schemas.openxmlformats.org/markup-compatibility/2006" xmlns:p14="http://schemas.microsoft.com/office/powerpoint/2010/main">
    <mc:Choice Requires="p14">
      <p:transition spd="slow" p14:dur="2000" advTm="14660"/>
    </mc:Choice>
    <mc:Fallback xmlns="">
      <p:transition spd="slow" advTm="1466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2400"/>
            <a:ext cx="10058400" cy="1752600"/>
          </a:xfrm>
        </p:spPr>
        <p:txBody>
          <a:bodyPr/>
          <a:lstStyle/>
          <a:p>
            <a:pPr algn="ctr"/>
            <a:r>
              <a:rPr lang="en-US" sz="4000" b="1" dirty="0" smtClean="0">
                <a:solidFill>
                  <a:schemeClr val="bg1"/>
                </a:solidFill>
              </a:rPr>
              <a:t>Many communities are already doing things that would help earn points towards CRS but </a:t>
            </a:r>
            <a:r>
              <a:rPr lang="en-US" sz="4000" b="1" i="1" dirty="0" smtClean="0">
                <a:solidFill>
                  <a:schemeClr val="bg1"/>
                </a:solidFill>
              </a:rPr>
              <a:t>don’t even know it…</a:t>
            </a:r>
            <a:endParaRPr lang="en-US" sz="4000" b="1" i="1" dirty="0">
              <a:solidFill>
                <a:schemeClr val="bg1"/>
              </a:solidFill>
            </a:endParaRPr>
          </a:p>
        </p:txBody>
      </p:sp>
      <p:sp>
        <p:nvSpPr>
          <p:cNvPr id="3" name="Content Placeholder 2"/>
          <p:cNvSpPr>
            <a:spLocks noGrp="1"/>
          </p:cNvSpPr>
          <p:nvPr>
            <p:ph idx="1"/>
          </p:nvPr>
        </p:nvSpPr>
        <p:spPr>
          <a:xfrm>
            <a:off x="0" y="2057400"/>
            <a:ext cx="9906000" cy="6400800"/>
          </a:xfrm>
        </p:spPr>
        <p:txBody>
          <a:bodyPr/>
          <a:lstStyle/>
          <a:p>
            <a:pPr>
              <a:buClr>
                <a:schemeClr val="tx2"/>
              </a:buClr>
            </a:pPr>
            <a:r>
              <a:rPr lang="en-US" sz="3600" dirty="0" smtClean="0">
                <a:latin typeface="+mj-lt"/>
              </a:rPr>
              <a:t>Shoreland Zoning and open space preservation</a:t>
            </a:r>
            <a:endParaRPr lang="en-US" sz="3600" dirty="0">
              <a:latin typeface="+mj-lt"/>
            </a:endParaRPr>
          </a:p>
          <a:p>
            <a:pPr>
              <a:buClr>
                <a:schemeClr val="tx2"/>
              </a:buClr>
            </a:pPr>
            <a:r>
              <a:rPr lang="en-US" sz="3600" dirty="0" smtClean="0">
                <a:latin typeface="+mj-lt"/>
              </a:rPr>
              <a:t>Meeting state minimum freeboard standards</a:t>
            </a:r>
          </a:p>
          <a:p>
            <a:pPr>
              <a:buClr>
                <a:schemeClr val="tx2"/>
              </a:buClr>
            </a:pPr>
            <a:r>
              <a:rPr lang="en-US" sz="3600" dirty="0" smtClean="0">
                <a:latin typeface="+mj-lt"/>
              </a:rPr>
              <a:t>Building codes (but no state standard)</a:t>
            </a:r>
          </a:p>
          <a:p>
            <a:pPr>
              <a:buClr>
                <a:schemeClr val="tx2"/>
              </a:buClr>
            </a:pPr>
            <a:r>
              <a:rPr lang="en-US" sz="3600" dirty="0">
                <a:latin typeface="+mj-lt"/>
              </a:rPr>
              <a:t>Outreach Projects and Floodplain Mapping </a:t>
            </a:r>
            <a:r>
              <a:rPr lang="en-US" sz="3600" dirty="0" smtClean="0">
                <a:latin typeface="+mj-lt"/>
              </a:rPr>
              <a:t>activities (making information available to the public)</a:t>
            </a:r>
          </a:p>
          <a:p>
            <a:pPr>
              <a:buClr>
                <a:schemeClr val="tx2"/>
              </a:buClr>
            </a:pPr>
            <a:r>
              <a:rPr lang="en-US" sz="3600" dirty="0" smtClean="0">
                <a:latin typeface="+mj-lt"/>
              </a:rPr>
              <a:t>Comprehensive Planning (certain components)</a:t>
            </a:r>
          </a:p>
          <a:p>
            <a:pPr>
              <a:buClr>
                <a:schemeClr val="tx2"/>
              </a:buClr>
            </a:pPr>
            <a:r>
              <a:rPr lang="en-US" sz="3600" dirty="0" err="1" smtClean="0">
                <a:latin typeface="+mj-lt"/>
              </a:rPr>
              <a:t>Stormwater</a:t>
            </a:r>
            <a:r>
              <a:rPr lang="en-US" sz="3600" dirty="0" smtClean="0">
                <a:latin typeface="+mj-lt"/>
              </a:rPr>
              <a:t>/MS4 efforts (certain components)</a:t>
            </a:r>
          </a:p>
          <a:p>
            <a:pPr>
              <a:buClr>
                <a:schemeClr val="tx2"/>
              </a:buClr>
            </a:pPr>
            <a:endParaRPr lang="en-US" sz="3600" dirty="0">
              <a:latin typeface="+mj-lt"/>
            </a:endParaRPr>
          </a:p>
          <a:p>
            <a:pPr>
              <a:buClr>
                <a:schemeClr val="tx2"/>
              </a:buClr>
            </a:pPr>
            <a:endParaRPr lang="en-US" sz="3600" dirty="0">
              <a:latin typeface="+mj-lt"/>
            </a:endParaRPr>
          </a:p>
        </p:txBody>
      </p:sp>
      <p:sp>
        <p:nvSpPr>
          <p:cNvPr id="4" name="Rectangle 3"/>
          <p:cNvSpPr/>
          <p:nvPr/>
        </p:nvSpPr>
        <p:spPr>
          <a:xfrm>
            <a:off x="-35224" y="7386935"/>
            <a:ext cx="10515600" cy="461665"/>
          </a:xfrm>
          <a:prstGeom prst="rect">
            <a:avLst/>
          </a:prstGeom>
        </p:spPr>
        <p:txBody>
          <a:bodyPr wrap="square">
            <a:spAutoFit/>
          </a:bodyPr>
          <a:lstStyle/>
          <a:p>
            <a:r>
              <a:rPr lang="en-US" sz="2400" b="1" dirty="0">
                <a:latin typeface="+mj-lt"/>
              </a:rPr>
              <a:t>http://www.wetlandswatch.org/WetlandScience/SeaLevelRise/CRSGuide.aspx</a:t>
            </a:r>
          </a:p>
        </p:txBody>
      </p:sp>
    </p:spTree>
    <p:extLst>
      <p:ext uri="{BB962C8B-B14F-4D97-AF65-F5344CB8AC3E}">
        <p14:creationId xmlns:p14="http://schemas.microsoft.com/office/powerpoint/2010/main" val="2992263703"/>
      </p:ext>
    </p:extLst>
  </p:cSld>
  <p:clrMapOvr>
    <a:masterClrMapping/>
  </p:clrMapOvr>
  <mc:AlternateContent xmlns:mc="http://schemas.openxmlformats.org/markup-compatibility/2006" xmlns:p14="http://schemas.microsoft.com/office/powerpoint/2010/main">
    <mc:Choice Requires="p14">
      <p:transition spd="slow" p14:dur="2000" advTm="20877"/>
    </mc:Choice>
    <mc:Fallback xmlns="">
      <p:transition spd="slow" advTm="20877"/>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2087"/>
            <a:ext cx="9050949" cy="722313"/>
          </a:xfrm>
        </p:spPr>
        <p:txBody>
          <a:bodyPr/>
          <a:lstStyle/>
          <a:p>
            <a:r>
              <a:rPr lang="en-US" sz="4000" b="1" dirty="0" smtClean="0">
                <a:solidFill>
                  <a:schemeClr val="bg1"/>
                </a:solidFill>
              </a:rPr>
              <a:t>Challenges for the CRS Program in Maine</a:t>
            </a:r>
            <a:endParaRPr lang="en-US" sz="4000" b="1" dirty="0">
              <a:solidFill>
                <a:schemeClr val="bg1"/>
              </a:solidFill>
            </a:endParaRPr>
          </a:p>
        </p:txBody>
      </p:sp>
      <p:sp>
        <p:nvSpPr>
          <p:cNvPr id="3" name="Content Placeholder 2"/>
          <p:cNvSpPr>
            <a:spLocks noGrp="1"/>
          </p:cNvSpPr>
          <p:nvPr>
            <p:ph idx="1"/>
          </p:nvPr>
        </p:nvSpPr>
        <p:spPr>
          <a:xfrm>
            <a:off x="152400" y="2286000"/>
            <a:ext cx="9753600" cy="4495800"/>
          </a:xfrm>
        </p:spPr>
        <p:txBody>
          <a:bodyPr/>
          <a:lstStyle/>
          <a:p>
            <a:pPr>
              <a:buClr>
                <a:schemeClr val="tx2"/>
              </a:buClr>
            </a:pPr>
            <a:r>
              <a:rPr lang="en-US" sz="3600" b="1" dirty="0">
                <a:latin typeface="+mj-lt"/>
              </a:rPr>
              <a:t>Lack of knowledge </a:t>
            </a:r>
            <a:r>
              <a:rPr lang="en-US" sz="3600" dirty="0">
                <a:latin typeface="+mj-lt"/>
              </a:rPr>
              <a:t>of the </a:t>
            </a:r>
            <a:r>
              <a:rPr lang="en-US" sz="3600" dirty="0" smtClean="0">
                <a:latin typeface="+mj-lt"/>
              </a:rPr>
              <a:t>program</a:t>
            </a:r>
            <a:endParaRPr lang="en-US" sz="3600" dirty="0">
              <a:latin typeface="+mj-lt"/>
            </a:endParaRPr>
          </a:p>
          <a:p>
            <a:pPr>
              <a:buClr>
                <a:schemeClr val="tx2"/>
              </a:buClr>
            </a:pPr>
            <a:r>
              <a:rPr lang="en-US" sz="3600" dirty="0" smtClean="0">
                <a:latin typeface="+mj-lt"/>
              </a:rPr>
              <a:t>The </a:t>
            </a:r>
            <a:r>
              <a:rPr lang="en-US" sz="3600" b="1" dirty="0" smtClean="0">
                <a:latin typeface="+mj-lt"/>
              </a:rPr>
              <a:t>amount of documentation required </a:t>
            </a:r>
            <a:r>
              <a:rPr lang="en-US" sz="3600" dirty="0" smtClean="0">
                <a:latin typeface="+mj-lt"/>
              </a:rPr>
              <a:t>by FEMA to enter the program or maintain annual membership</a:t>
            </a:r>
          </a:p>
          <a:p>
            <a:pPr>
              <a:buClr>
                <a:schemeClr val="tx2"/>
              </a:buClr>
            </a:pPr>
            <a:r>
              <a:rPr lang="en-US" sz="3600" b="1" dirty="0" smtClean="0">
                <a:latin typeface="+mj-lt"/>
              </a:rPr>
              <a:t>Technical capability and lack of time </a:t>
            </a:r>
            <a:r>
              <a:rPr lang="en-US" sz="3600" dirty="0" smtClean="0">
                <a:latin typeface="+mj-lt"/>
              </a:rPr>
              <a:t>or staffing capacity for communities to dedicate to the effort</a:t>
            </a:r>
          </a:p>
          <a:p>
            <a:pPr>
              <a:buClr>
                <a:schemeClr val="tx2"/>
              </a:buClr>
            </a:pPr>
            <a:r>
              <a:rPr lang="en-US" sz="3600" b="1" dirty="0" smtClean="0">
                <a:latin typeface="+mj-lt"/>
              </a:rPr>
              <a:t>“Unsavory” municipal and citizen views of FEMA</a:t>
            </a:r>
            <a:endParaRPr lang="en-US" sz="3600" dirty="0">
              <a:latin typeface="+mj-lt"/>
            </a:endParaRPr>
          </a:p>
        </p:txBody>
      </p:sp>
    </p:spTree>
    <p:extLst>
      <p:ext uri="{BB962C8B-B14F-4D97-AF65-F5344CB8AC3E}">
        <p14:creationId xmlns:p14="http://schemas.microsoft.com/office/powerpoint/2010/main" val="1551461643"/>
      </p:ext>
    </p:extLst>
  </p:cSld>
  <p:clrMapOvr>
    <a:masterClrMapping/>
  </p:clrMapOvr>
  <mc:AlternateContent xmlns:mc="http://schemas.openxmlformats.org/markup-compatibility/2006" xmlns:p14="http://schemas.microsoft.com/office/powerpoint/2010/main">
    <mc:Choice Requires="p14">
      <p:transition spd="slow" p14:dur="2000" advTm="20877"/>
    </mc:Choice>
    <mc:Fallback xmlns="">
      <p:transition spd="slow" advTm="20877"/>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 y="689225"/>
            <a:ext cx="10058400" cy="7086600"/>
          </a:xfrm>
          <a:prstGeom prst="rect">
            <a:avLst/>
          </a:prstGeom>
          <a:solidFill>
            <a:schemeClr val="tx1"/>
          </a:solidFill>
          <a:ln>
            <a:noFill/>
          </a:ln>
          <a:effectLst/>
        </p:spPr>
      </p:pic>
      <p:sp>
        <p:nvSpPr>
          <p:cNvPr id="2" name="TextBox 1"/>
          <p:cNvSpPr txBox="1"/>
          <p:nvPr/>
        </p:nvSpPr>
        <p:spPr>
          <a:xfrm>
            <a:off x="1066800" y="0"/>
            <a:ext cx="7788607" cy="707886"/>
          </a:xfrm>
          <a:prstGeom prst="rect">
            <a:avLst/>
          </a:prstGeom>
          <a:noFill/>
        </p:spPr>
        <p:txBody>
          <a:bodyPr wrap="none" rtlCol="0">
            <a:spAutoFit/>
          </a:bodyPr>
          <a:lstStyle/>
          <a:p>
            <a:r>
              <a:rPr lang="en-US" sz="4000" b="1" dirty="0" smtClean="0">
                <a:latin typeface="+mj-lt"/>
              </a:rPr>
              <a:t>Sea level is rising in the long term…</a:t>
            </a:r>
            <a:endParaRPr lang="en-US" sz="4000" b="1" dirty="0">
              <a:latin typeface="+mj-lt"/>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0606" y="838200"/>
            <a:ext cx="740472" cy="947738"/>
          </a:xfrm>
          <a:prstGeom prst="rect">
            <a:avLst/>
          </a:prstGeom>
        </p:spPr>
      </p:pic>
    </p:spTree>
    <p:extLst>
      <p:ext uri="{BB962C8B-B14F-4D97-AF65-F5344CB8AC3E}">
        <p14:creationId xmlns:p14="http://schemas.microsoft.com/office/powerpoint/2010/main" val="2105770984"/>
      </p:ext>
    </p:extLst>
  </p:cSld>
  <p:clrMapOvr>
    <a:masterClrMapping/>
  </p:clrMapOvr>
  <mc:AlternateContent xmlns:mc="http://schemas.openxmlformats.org/markup-compatibility/2006" xmlns:p14="http://schemas.microsoft.com/office/powerpoint/2010/main">
    <mc:Choice Requires="p14">
      <p:transition spd="slow" p14:dur="2000" advTm="8626"/>
    </mc:Choice>
    <mc:Fallback xmlns="">
      <p:transition spd="slow" advTm="8626"/>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315"/>
          <a:stretch/>
        </p:blipFill>
        <p:spPr bwMode="auto">
          <a:xfrm>
            <a:off x="0" y="0"/>
            <a:ext cx="10029245" cy="543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28600" y="0"/>
            <a:ext cx="9448800" cy="722313"/>
          </a:xfrm>
        </p:spPr>
        <p:txBody>
          <a:bodyPr/>
          <a:lstStyle/>
          <a:p>
            <a:r>
              <a:rPr lang="en-US" sz="4000" b="1" dirty="0" smtClean="0">
                <a:solidFill>
                  <a:schemeClr val="tx1"/>
                </a:solidFill>
              </a:rPr>
              <a:t>Building Resiliency along Maine’s Bluff Coast</a:t>
            </a:r>
            <a:endParaRPr lang="en-US" sz="4000" b="1" dirty="0">
              <a:solidFill>
                <a:schemeClr val="tx1"/>
              </a:solidFill>
            </a:endParaRPr>
          </a:p>
        </p:txBody>
      </p:sp>
      <p:sp>
        <p:nvSpPr>
          <p:cNvPr id="3" name="Content Placeholder 2"/>
          <p:cNvSpPr>
            <a:spLocks noGrp="1"/>
          </p:cNvSpPr>
          <p:nvPr>
            <p:ph idx="1"/>
          </p:nvPr>
        </p:nvSpPr>
        <p:spPr>
          <a:xfrm>
            <a:off x="0" y="3810000"/>
            <a:ext cx="10058400" cy="4953000"/>
          </a:xfrm>
        </p:spPr>
        <p:txBody>
          <a:bodyPr/>
          <a:lstStyle/>
          <a:p>
            <a:pPr>
              <a:buClr>
                <a:schemeClr val="tx2"/>
              </a:buClr>
            </a:pPr>
            <a:r>
              <a:rPr lang="en-US" sz="3200" b="1" dirty="0" smtClean="0">
                <a:latin typeface="+mj-lt"/>
              </a:rPr>
              <a:t>2 year NOAA POSM funded effort</a:t>
            </a:r>
            <a:endParaRPr lang="en-US" sz="3200" dirty="0">
              <a:latin typeface="+mj-lt"/>
            </a:endParaRPr>
          </a:p>
          <a:p>
            <a:pPr>
              <a:buClr>
                <a:schemeClr val="tx2"/>
              </a:buClr>
            </a:pPr>
            <a:r>
              <a:rPr lang="en-US" sz="3200" dirty="0" smtClean="0">
                <a:latin typeface="+mj-lt"/>
              </a:rPr>
              <a:t>MCP, MGS, MPAP, DMR, NOAA, CCSWCD, </a:t>
            </a:r>
            <a:r>
              <a:rPr lang="en-US" sz="3200" dirty="0" err="1" smtClean="0">
                <a:latin typeface="+mj-lt"/>
              </a:rPr>
              <a:t>UMaine</a:t>
            </a:r>
            <a:r>
              <a:rPr lang="en-US" sz="3200" dirty="0" smtClean="0">
                <a:latin typeface="+mj-lt"/>
              </a:rPr>
              <a:t>, UMSG, CBEP</a:t>
            </a:r>
          </a:p>
          <a:p>
            <a:pPr>
              <a:buClr>
                <a:schemeClr val="tx2"/>
              </a:buClr>
            </a:pPr>
            <a:r>
              <a:rPr lang="en-US" sz="3200" dirty="0" smtClean="0">
                <a:latin typeface="+mj-lt"/>
              </a:rPr>
              <a:t>Develop more scientifically sound </a:t>
            </a:r>
            <a:r>
              <a:rPr lang="en-US" sz="3200" b="1" dirty="0" smtClean="0">
                <a:latin typeface="+mj-lt"/>
              </a:rPr>
              <a:t>bluff erosion hazard prediction models, maps, and ordinances</a:t>
            </a:r>
          </a:p>
          <a:p>
            <a:pPr>
              <a:buClr>
                <a:schemeClr val="tx2"/>
              </a:buClr>
            </a:pPr>
            <a:r>
              <a:rPr lang="en-US" sz="3200" dirty="0" smtClean="0">
                <a:latin typeface="+mj-lt"/>
              </a:rPr>
              <a:t>Work with selected </a:t>
            </a:r>
            <a:r>
              <a:rPr lang="en-US" sz="3200" b="1" dirty="0" smtClean="0">
                <a:latin typeface="+mj-lt"/>
              </a:rPr>
              <a:t>municipalities to develop a locally-driven effort</a:t>
            </a:r>
            <a:r>
              <a:rPr lang="en-US" sz="3200" dirty="0" smtClean="0">
                <a:latin typeface="+mj-lt"/>
              </a:rPr>
              <a:t> to create more resilient Casco Bay bluffs</a:t>
            </a:r>
          </a:p>
        </p:txBody>
      </p:sp>
    </p:spTree>
    <p:extLst>
      <p:ext uri="{BB962C8B-B14F-4D97-AF65-F5344CB8AC3E}">
        <p14:creationId xmlns:p14="http://schemas.microsoft.com/office/powerpoint/2010/main" val="2237955871"/>
      </p:ext>
    </p:extLst>
  </p:cSld>
  <p:clrMapOvr>
    <a:masterClrMapping/>
  </p:clrMapOvr>
  <mc:AlternateContent xmlns:mc="http://schemas.openxmlformats.org/markup-compatibility/2006" xmlns:p14="http://schemas.microsoft.com/office/powerpoint/2010/main">
    <mc:Choice Requires="p14">
      <p:transition spd="slow" p14:dur="2000" advTm="20877"/>
    </mc:Choice>
    <mc:Fallback xmlns="">
      <p:transition spd="slow" advTm="20877"/>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eter.a.slovinsky\AppData\Local\Microsoft\Windows\Temporary Internet Files\Content.Outlook\ZBLX19BQ\IMG_56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4" y="-1"/>
            <a:ext cx="10048076" cy="77578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3598" y="17929"/>
            <a:ext cx="2799484" cy="769441"/>
          </a:xfrm>
          <a:prstGeom prst="rect">
            <a:avLst/>
          </a:prstGeom>
          <a:noFill/>
        </p:spPr>
        <p:txBody>
          <a:bodyPr wrap="none" rtlCol="0">
            <a:spAutoFit/>
          </a:bodyPr>
          <a:lstStyle/>
          <a:p>
            <a:r>
              <a:rPr lang="en-US" sz="4400" b="1" dirty="0" smtClean="0">
                <a:solidFill>
                  <a:srgbClr val="FF0000"/>
                </a:solidFill>
                <a:latin typeface="+mj-lt"/>
              </a:rPr>
              <a:t>Thank you!</a:t>
            </a:r>
            <a:endParaRPr lang="en-US" sz="4400" b="1" dirty="0">
              <a:solidFill>
                <a:srgbClr val="FF0000"/>
              </a:solidFill>
              <a:latin typeface="+mj-lt"/>
            </a:endParaRPr>
          </a:p>
        </p:txBody>
      </p:sp>
      <p:sp>
        <p:nvSpPr>
          <p:cNvPr id="8" name="Rectangle 3"/>
          <p:cNvSpPr>
            <a:spLocks noChangeArrowheads="1"/>
          </p:cNvSpPr>
          <p:nvPr/>
        </p:nvSpPr>
        <p:spPr bwMode="auto">
          <a:xfrm>
            <a:off x="1371722" y="6500812"/>
            <a:ext cx="8686678" cy="2185988"/>
          </a:xfrm>
          <a:prstGeom prst="rect">
            <a:avLst/>
          </a:prstGeom>
          <a:noFill/>
          <a:ln w="9525">
            <a:noFill/>
            <a:miter lim="800000"/>
            <a:headEnd/>
            <a:tailEnd/>
          </a:ln>
        </p:spPr>
        <p:txBody>
          <a:bodyPr lIns="101680" tIns="50841" rIns="101680" bIns="50841"/>
          <a:lstStyle/>
          <a:p>
            <a:pPr marL="381829" indent="-381829" algn="r" defTabSz="1017150" fontAlgn="auto">
              <a:lnSpc>
                <a:spcPct val="90000"/>
              </a:lnSpc>
              <a:spcBef>
                <a:spcPct val="20000"/>
              </a:spcBef>
              <a:spcAft>
                <a:spcPts val="0"/>
              </a:spcAft>
              <a:defRPr/>
            </a:pPr>
            <a:r>
              <a:rPr lang="en-US" sz="1800" b="1" dirty="0">
                <a:latin typeface="+mj-lt"/>
                <a:cs typeface="+mn-cs"/>
              </a:rPr>
              <a:t>Peter A. Slovinsky, Marine Geologist</a:t>
            </a:r>
          </a:p>
          <a:p>
            <a:pPr marL="381829" indent="-381829" algn="r" defTabSz="1017150" fontAlgn="auto">
              <a:lnSpc>
                <a:spcPct val="90000"/>
              </a:lnSpc>
              <a:spcBef>
                <a:spcPct val="20000"/>
              </a:spcBef>
              <a:spcAft>
                <a:spcPts val="0"/>
              </a:spcAft>
              <a:defRPr/>
            </a:pPr>
            <a:r>
              <a:rPr lang="en-US" sz="1800" b="1" dirty="0" smtClean="0">
                <a:latin typeface="+mj-lt"/>
                <a:cs typeface="+mn-cs"/>
              </a:rPr>
              <a:t>Maine Geological Survey</a:t>
            </a:r>
          </a:p>
          <a:p>
            <a:pPr marL="381829" indent="-381829" algn="r" defTabSz="1017150" fontAlgn="auto">
              <a:lnSpc>
                <a:spcPct val="90000"/>
              </a:lnSpc>
              <a:spcBef>
                <a:spcPct val="20000"/>
              </a:spcBef>
              <a:spcAft>
                <a:spcPts val="0"/>
              </a:spcAft>
              <a:defRPr/>
            </a:pPr>
            <a:r>
              <a:rPr lang="en-US" sz="1800" b="1" dirty="0" smtClean="0">
                <a:latin typeface="+mj-lt"/>
                <a:cs typeface="+mn-cs"/>
              </a:rPr>
              <a:t>Department </a:t>
            </a:r>
            <a:r>
              <a:rPr lang="en-US" sz="1800" b="1" dirty="0">
                <a:latin typeface="+mj-lt"/>
                <a:cs typeface="+mn-cs"/>
              </a:rPr>
              <a:t>of </a:t>
            </a:r>
            <a:r>
              <a:rPr lang="en-US" sz="1800" b="1" dirty="0" smtClean="0">
                <a:latin typeface="+mj-lt"/>
                <a:cs typeface="+mn-cs"/>
              </a:rPr>
              <a:t>Agriculture, Conservation and Forestry</a:t>
            </a:r>
            <a:endParaRPr lang="en-US" sz="1800" b="1" dirty="0">
              <a:latin typeface="+mj-lt"/>
              <a:cs typeface="+mn-cs"/>
            </a:endParaRPr>
          </a:p>
          <a:p>
            <a:pPr marL="381829" indent="-381829" algn="r" defTabSz="1017150" fontAlgn="auto">
              <a:lnSpc>
                <a:spcPct val="90000"/>
              </a:lnSpc>
              <a:spcBef>
                <a:spcPct val="20000"/>
              </a:spcBef>
              <a:spcAft>
                <a:spcPts val="0"/>
              </a:spcAft>
              <a:defRPr/>
            </a:pPr>
            <a:r>
              <a:rPr lang="en-US" sz="1800" b="1" u="sng" dirty="0" smtClean="0">
                <a:latin typeface="+mj-lt"/>
                <a:cs typeface="+mn-cs"/>
              </a:rPr>
              <a:t>peter.a.slovinsky@maine.gov</a:t>
            </a:r>
            <a:r>
              <a:rPr lang="en-US" sz="1800" b="1" dirty="0" smtClean="0">
                <a:latin typeface="+mj-lt"/>
                <a:cs typeface="+mn-cs"/>
              </a:rPr>
              <a:t>, (207) 287-7173</a:t>
            </a:r>
            <a:endParaRPr lang="en-US" sz="1800" b="1" dirty="0">
              <a:latin typeface="+mj-lt"/>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4" y="6999514"/>
            <a:ext cx="635675" cy="758372"/>
          </a:xfrm>
          <a:prstGeom prst="rect">
            <a:avLst/>
          </a:prstGeom>
        </p:spPr>
      </p:pic>
      <p:sp>
        <p:nvSpPr>
          <p:cNvPr id="10" name="TextBox 9"/>
          <p:cNvSpPr txBox="1"/>
          <p:nvPr/>
        </p:nvSpPr>
        <p:spPr>
          <a:xfrm>
            <a:off x="-35224" y="6705600"/>
            <a:ext cx="1288686" cy="276999"/>
          </a:xfrm>
          <a:prstGeom prst="rect">
            <a:avLst/>
          </a:prstGeom>
          <a:noFill/>
        </p:spPr>
        <p:txBody>
          <a:bodyPr wrap="none" rtlCol="0">
            <a:spAutoFit/>
          </a:bodyPr>
          <a:lstStyle/>
          <a:p>
            <a:r>
              <a:rPr lang="en-US" sz="1200" dirty="0" smtClean="0"/>
              <a:t>C. Adams, MGS</a:t>
            </a:r>
            <a:endParaRPr lang="en-US" sz="1200" dirty="0"/>
          </a:p>
        </p:txBody>
      </p:sp>
    </p:spTree>
    <p:extLst>
      <p:ext uri="{BB962C8B-B14F-4D97-AF65-F5344CB8AC3E}">
        <p14:creationId xmlns:p14="http://schemas.microsoft.com/office/powerpoint/2010/main" val="4072194998"/>
      </p:ext>
    </p:extLst>
  </p:cSld>
  <p:clrMapOvr>
    <a:masterClrMapping/>
  </p:clrMapOvr>
  <mc:AlternateContent xmlns:mc="http://schemas.openxmlformats.org/markup-compatibility/2006" xmlns:p14="http://schemas.microsoft.com/office/powerpoint/2010/main">
    <mc:Choice Requires="p14">
      <p:transition spd="slow" p14:dur="2000" advTm="2550"/>
    </mc:Choice>
    <mc:Fallback xmlns="">
      <p:transition spd="slow" advTm="255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10058400" cy="7086600"/>
          </a:xfrm>
          <a:prstGeom prst="rect">
            <a:avLst/>
          </a:prstGeom>
          <a:solidFill>
            <a:schemeClr val="tx1"/>
          </a:solidFill>
          <a:ln>
            <a:noFill/>
          </a:ln>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0606" y="838200"/>
            <a:ext cx="740472" cy="947738"/>
          </a:xfrm>
          <a:prstGeom prst="rect">
            <a:avLst/>
          </a:prstGeom>
        </p:spPr>
      </p:pic>
      <p:sp>
        <p:nvSpPr>
          <p:cNvPr id="9" name="TextBox 8"/>
          <p:cNvSpPr txBox="1"/>
          <p:nvPr/>
        </p:nvSpPr>
        <p:spPr>
          <a:xfrm>
            <a:off x="1183040" y="0"/>
            <a:ext cx="7579960" cy="707886"/>
          </a:xfrm>
          <a:prstGeom prst="rect">
            <a:avLst/>
          </a:prstGeom>
          <a:noFill/>
        </p:spPr>
        <p:txBody>
          <a:bodyPr wrap="none" rtlCol="0">
            <a:spAutoFit/>
          </a:bodyPr>
          <a:lstStyle/>
          <a:p>
            <a:r>
              <a:rPr lang="en-US" sz="4000" b="1" dirty="0" smtClean="0">
                <a:latin typeface="+mj-lt"/>
              </a:rPr>
              <a:t>…is rising faster in the short term…</a:t>
            </a:r>
            <a:endParaRPr lang="en-US" sz="4000" b="1" dirty="0">
              <a:latin typeface="+mj-lt"/>
            </a:endParaRPr>
          </a:p>
        </p:txBody>
      </p:sp>
      <p:sp>
        <p:nvSpPr>
          <p:cNvPr id="4" name="TextBox 3"/>
          <p:cNvSpPr txBox="1"/>
          <p:nvPr/>
        </p:nvSpPr>
        <p:spPr>
          <a:xfrm>
            <a:off x="8458200" y="2590800"/>
            <a:ext cx="755335" cy="400110"/>
          </a:xfrm>
          <a:prstGeom prst="rect">
            <a:avLst/>
          </a:prstGeom>
          <a:noFill/>
        </p:spPr>
        <p:txBody>
          <a:bodyPr wrap="none" rtlCol="0">
            <a:spAutoFit/>
          </a:bodyPr>
          <a:lstStyle/>
          <a:p>
            <a:r>
              <a:rPr lang="en-US" sz="2000" b="1" dirty="0" smtClean="0">
                <a:solidFill>
                  <a:schemeClr val="bg1"/>
                </a:solidFill>
              </a:rPr>
              <a:t>2010</a:t>
            </a:r>
            <a:endParaRPr lang="en-US" sz="2000" b="1" dirty="0">
              <a:solidFill>
                <a:schemeClr val="bg1"/>
              </a:solidFill>
            </a:endParaRPr>
          </a:p>
        </p:txBody>
      </p:sp>
    </p:spTree>
    <p:extLst>
      <p:ext uri="{BB962C8B-B14F-4D97-AF65-F5344CB8AC3E}">
        <p14:creationId xmlns:p14="http://schemas.microsoft.com/office/powerpoint/2010/main" val="1873267340"/>
      </p:ext>
    </p:extLst>
  </p:cSld>
  <p:clrMapOvr>
    <a:masterClrMapping/>
  </p:clrMapOvr>
  <mc:AlternateContent xmlns:mc="http://schemas.openxmlformats.org/markup-compatibility/2006" xmlns:p14="http://schemas.microsoft.com/office/powerpoint/2010/main">
    <mc:Choice Requires="p14">
      <p:transition spd="slow" p14:dur="2000" advTm="22729"/>
    </mc:Choice>
    <mc:Fallback xmlns="">
      <p:transition spd="slow" advTm="22729"/>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32" y="685800"/>
            <a:ext cx="10058400" cy="7086600"/>
          </a:xfrm>
          <a:prstGeom prst="rect">
            <a:avLst/>
          </a:prstGeom>
          <a:solidFill>
            <a:schemeClr val="tx1"/>
          </a:solidFill>
          <a:ln>
            <a:noFill/>
          </a:ln>
          <a:effectLst/>
          <a:extLst/>
        </p:spPr>
      </p:pic>
      <p:sp>
        <p:nvSpPr>
          <p:cNvPr id="2" name="Oval 1"/>
          <p:cNvSpPr/>
          <p:nvPr/>
        </p:nvSpPr>
        <p:spPr>
          <a:xfrm>
            <a:off x="594360" y="2804160"/>
            <a:ext cx="548640" cy="5486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 name="TextBox 2"/>
          <p:cNvSpPr txBox="1"/>
          <p:nvPr/>
        </p:nvSpPr>
        <p:spPr>
          <a:xfrm>
            <a:off x="975360" y="6670357"/>
            <a:ext cx="9159240" cy="492443"/>
          </a:xfrm>
          <a:prstGeom prst="rect">
            <a:avLst/>
          </a:prstGeom>
          <a:noFill/>
        </p:spPr>
        <p:txBody>
          <a:bodyPr wrap="square" rtlCol="0">
            <a:spAutoFit/>
          </a:bodyPr>
          <a:lstStyle/>
          <a:p>
            <a:r>
              <a:rPr lang="en-US" sz="2600" b="1" dirty="0" smtClean="0">
                <a:solidFill>
                  <a:schemeClr val="bg1"/>
                </a:solidFill>
                <a:latin typeface="+mj-lt"/>
              </a:rPr>
              <a:t>2010 had the </a:t>
            </a:r>
            <a:r>
              <a:rPr lang="en-US" sz="2600" b="1" i="1" dirty="0" smtClean="0">
                <a:solidFill>
                  <a:schemeClr val="bg1"/>
                </a:solidFill>
                <a:latin typeface="+mj-lt"/>
              </a:rPr>
              <a:t>highest mean sea levels recorded for 5 months</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0606" y="685800"/>
            <a:ext cx="740472" cy="947738"/>
          </a:xfrm>
          <a:prstGeom prst="rect">
            <a:avLst/>
          </a:prstGeom>
        </p:spPr>
      </p:pic>
      <p:sp>
        <p:nvSpPr>
          <p:cNvPr id="14" name="Oval 13"/>
          <p:cNvSpPr/>
          <p:nvPr/>
        </p:nvSpPr>
        <p:spPr>
          <a:xfrm>
            <a:off x="1371600" y="2133600"/>
            <a:ext cx="548640" cy="5486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5" name="Oval 14"/>
          <p:cNvSpPr/>
          <p:nvPr/>
        </p:nvSpPr>
        <p:spPr>
          <a:xfrm>
            <a:off x="2194560" y="2209800"/>
            <a:ext cx="548640" cy="5486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6" name="Oval 15"/>
          <p:cNvSpPr/>
          <p:nvPr/>
        </p:nvSpPr>
        <p:spPr>
          <a:xfrm>
            <a:off x="3048000" y="2667000"/>
            <a:ext cx="548640" cy="5486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7" name="Oval 16"/>
          <p:cNvSpPr/>
          <p:nvPr/>
        </p:nvSpPr>
        <p:spPr>
          <a:xfrm>
            <a:off x="9296400" y="2438400"/>
            <a:ext cx="548640" cy="5486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8" name="TextBox 17"/>
          <p:cNvSpPr txBox="1"/>
          <p:nvPr/>
        </p:nvSpPr>
        <p:spPr>
          <a:xfrm>
            <a:off x="1183040" y="0"/>
            <a:ext cx="5897577" cy="707886"/>
          </a:xfrm>
          <a:prstGeom prst="rect">
            <a:avLst/>
          </a:prstGeom>
          <a:noFill/>
        </p:spPr>
        <p:txBody>
          <a:bodyPr wrap="none" rtlCol="0">
            <a:spAutoFit/>
          </a:bodyPr>
          <a:lstStyle/>
          <a:p>
            <a:r>
              <a:rPr lang="en-US" sz="4000" b="1" dirty="0" smtClean="0">
                <a:latin typeface="+mj-lt"/>
              </a:rPr>
              <a:t>…can rise rather </a:t>
            </a:r>
            <a:r>
              <a:rPr lang="en-US" sz="4000" b="1" i="1" dirty="0" smtClean="0">
                <a:latin typeface="+mj-lt"/>
              </a:rPr>
              <a:t>abruptly</a:t>
            </a:r>
            <a:r>
              <a:rPr lang="en-US" sz="4000" b="1" dirty="0" smtClean="0">
                <a:latin typeface="+mj-lt"/>
              </a:rPr>
              <a:t>…</a:t>
            </a:r>
            <a:endParaRPr lang="en-US" sz="4000" b="1" dirty="0">
              <a:latin typeface="+mj-lt"/>
            </a:endParaRPr>
          </a:p>
        </p:txBody>
      </p:sp>
      <p:sp>
        <p:nvSpPr>
          <p:cNvPr id="4" name="Rectangle 3"/>
          <p:cNvSpPr/>
          <p:nvPr/>
        </p:nvSpPr>
        <p:spPr>
          <a:xfrm>
            <a:off x="685800" y="1671935"/>
            <a:ext cx="9144000" cy="461665"/>
          </a:xfrm>
          <a:prstGeom prst="rect">
            <a:avLst/>
          </a:prstGeom>
        </p:spPr>
        <p:txBody>
          <a:bodyPr wrap="square">
            <a:spAutoFit/>
          </a:bodyPr>
          <a:lstStyle/>
          <a:p>
            <a:r>
              <a:rPr lang="en-US" sz="2400" b="1" i="1" dirty="0">
                <a:solidFill>
                  <a:schemeClr val="bg1"/>
                </a:solidFill>
                <a:latin typeface="+mj-lt"/>
              </a:rPr>
              <a:t>In 2010, Portland had the largest abrupt SLR change on the east coast</a:t>
            </a:r>
          </a:p>
        </p:txBody>
      </p:sp>
    </p:spTree>
    <p:extLst>
      <p:ext uri="{BB962C8B-B14F-4D97-AF65-F5344CB8AC3E}">
        <p14:creationId xmlns:p14="http://schemas.microsoft.com/office/powerpoint/2010/main" val="1270718481"/>
      </p:ext>
    </p:extLst>
  </p:cSld>
  <p:clrMapOvr>
    <a:masterClrMapping/>
  </p:clrMapOvr>
  <mc:AlternateContent xmlns:mc="http://schemas.openxmlformats.org/markup-compatibility/2006" xmlns:p14="http://schemas.microsoft.com/office/powerpoint/2010/main">
    <mc:Choice Requires="p14">
      <p:transition spd="slow" p14:dur="2000" advTm="20277"/>
    </mc:Choice>
    <mc:Fallback xmlns="">
      <p:transition spd="slow" advTm="20277"/>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10439400" cy="713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80322" y="0"/>
            <a:ext cx="7800277" cy="692497"/>
          </a:xfrm>
          <a:prstGeom prst="rect">
            <a:avLst/>
          </a:prstGeom>
          <a:noFill/>
        </p:spPr>
        <p:txBody>
          <a:bodyPr wrap="none" rtlCol="0">
            <a:spAutoFit/>
          </a:bodyPr>
          <a:lstStyle/>
          <a:p>
            <a:r>
              <a:rPr lang="en-US" sz="3900" b="1" dirty="0" smtClean="0">
                <a:latin typeface="+mj-lt"/>
              </a:rPr>
              <a:t>…and is expected to </a:t>
            </a:r>
            <a:r>
              <a:rPr lang="en-US" sz="3900" b="1" i="1" dirty="0" smtClean="0">
                <a:latin typeface="+mj-lt"/>
              </a:rPr>
              <a:t>continue to rise</a:t>
            </a:r>
            <a:r>
              <a:rPr lang="en-US" sz="3900" b="1" dirty="0" smtClean="0">
                <a:latin typeface="+mj-lt"/>
              </a:rPr>
              <a:t>.</a:t>
            </a:r>
            <a:endParaRPr lang="en-US" sz="3900" b="1" dirty="0">
              <a:latin typeface="+mj-lt"/>
            </a:endParaRPr>
          </a:p>
        </p:txBody>
      </p:sp>
    </p:spTree>
    <p:extLst>
      <p:ext uri="{BB962C8B-B14F-4D97-AF65-F5344CB8AC3E}">
        <p14:creationId xmlns:p14="http://schemas.microsoft.com/office/powerpoint/2010/main" val="1640322191"/>
      </p:ext>
    </p:extLst>
  </p:cSld>
  <p:clrMapOvr>
    <a:masterClrMapping/>
  </p:clrMapOvr>
  <mc:AlternateContent xmlns:mc="http://schemas.openxmlformats.org/markup-compatibility/2006" xmlns:p14="http://schemas.microsoft.com/office/powerpoint/2010/main">
    <mc:Choice Requires="p14">
      <p:transition spd="slow" p14:dur="2000" advTm="35875"/>
    </mc:Choice>
    <mc:Fallback xmlns="">
      <p:transition spd="slow" advTm="35875"/>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76200"/>
            <a:ext cx="8534400" cy="1938992"/>
          </a:xfrm>
          <a:prstGeom prst="rect">
            <a:avLst/>
          </a:prstGeom>
          <a:noFill/>
        </p:spPr>
        <p:txBody>
          <a:bodyPr wrap="square" rtlCol="0">
            <a:spAutoFit/>
          </a:bodyPr>
          <a:lstStyle/>
          <a:p>
            <a:pPr algn="ctr"/>
            <a:r>
              <a:rPr lang="en-US" sz="4000" b="1" dirty="0" smtClean="0">
                <a:solidFill>
                  <a:schemeClr val="bg1"/>
                </a:solidFill>
                <a:latin typeface="+mj-lt"/>
              </a:rPr>
              <a:t>FEMA Flood Insurance Rate Maps are changing…</a:t>
            </a:r>
          </a:p>
          <a:p>
            <a:pPr algn="ctr"/>
            <a:r>
              <a:rPr lang="en-US" sz="4000" b="1" dirty="0" smtClean="0">
                <a:solidFill>
                  <a:schemeClr val="bg1"/>
                </a:solidFill>
                <a:latin typeface="+mj-lt"/>
              </a:rPr>
              <a:t>are changing…</a:t>
            </a:r>
            <a:endParaRPr lang="en-US" sz="4000" b="1" dirty="0">
              <a:solidFill>
                <a:schemeClr val="bg1"/>
              </a:solidFill>
              <a:latin typeface="+mj-l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78" y="1147763"/>
            <a:ext cx="10072678" cy="6167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085839" y="3226713"/>
            <a:ext cx="569387" cy="261610"/>
          </a:xfrm>
          <a:prstGeom prst="rect">
            <a:avLst/>
          </a:prstGeom>
          <a:noFill/>
        </p:spPr>
        <p:txBody>
          <a:bodyPr wrap="none" rtlCol="0">
            <a:spAutoFit/>
          </a:bodyPr>
          <a:lstStyle/>
          <a:p>
            <a:r>
              <a:rPr lang="en-US" sz="1100" b="1" dirty="0" smtClean="0"/>
              <a:t>VE 13</a:t>
            </a:r>
            <a:endParaRPr lang="en-US" sz="1100" b="1" dirty="0"/>
          </a:p>
        </p:txBody>
      </p:sp>
      <p:sp>
        <p:nvSpPr>
          <p:cNvPr id="5" name="TextBox 4"/>
          <p:cNvSpPr txBox="1"/>
          <p:nvPr/>
        </p:nvSpPr>
        <p:spPr>
          <a:xfrm>
            <a:off x="8839200" y="3396023"/>
            <a:ext cx="569387" cy="261610"/>
          </a:xfrm>
          <a:prstGeom prst="rect">
            <a:avLst/>
          </a:prstGeom>
          <a:noFill/>
        </p:spPr>
        <p:txBody>
          <a:bodyPr wrap="none" rtlCol="0">
            <a:spAutoFit/>
          </a:bodyPr>
          <a:lstStyle/>
          <a:p>
            <a:r>
              <a:rPr lang="en-US" sz="1100" b="1" dirty="0" smtClean="0"/>
              <a:t>VE 13</a:t>
            </a:r>
            <a:endParaRPr lang="en-US" sz="1100" b="1" dirty="0"/>
          </a:p>
        </p:txBody>
      </p:sp>
      <p:sp>
        <p:nvSpPr>
          <p:cNvPr id="6" name="TextBox 5"/>
          <p:cNvSpPr txBox="1"/>
          <p:nvPr/>
        </p:nvSpPr>
        <p:spPr>
          <a:xfrm>
            <a:off x="8519138" y="2895600"/>
            <a:ext cx="396262" cy="261610"/>
          </a:xfrm>
          <a:prstGeom prst="rect">
            <a:avLst/>
          </a:prstGeom>
          <a:noFill/>
        </p:spPr>
        <p:txBody>
          <a:bodyPr wrap="none" rtlCol="0">
            <a:spAutoFit/>
          </a:bodyPr>
          <a:lstStyle/>
          <a:p>
            <a:r>
              <a:rPr lang="en-US" sz="1100" b="1" dirty="0" smtClean="0"/>
              <a:t>AO</a:t>
            </a:r>
            <a:endParaRPr lang="en-US" sz="1100" b="1" dirty="0"/>
          </a:p>
        </p:txBody>
      </p:sp>
      <p:sp>
        <p:nvSpPr>
          <p:cNvPr id="7" name="TextBox 6"/>
          <p:cNvSpPr txBox="1"/>
          <p:nvPr/>
        </p:nvSpPr>
        <p:spPr>
          <a:xfrm>
            <a:off x="1488013" y="2362200"/>
            <a:ext cx="577402" cy="261610"/>
          </a:xfrm>
          <a:prstGeom prst="rect">
            <a:avLst/>
          </a:prstGeom>
          <a:noFill/>
        </p:spPr>
        <p:txBody>
          <a:bodyPr wrap="none" rtlCol="0">
            <a:spAutoFit/>
          </a:bodyPr>
          <a:lstStyle/>
          <a:p>
            <a:r>
              <a:rPr lang="en-US" sz="1100" b="1" dirty="0"/>
              <a:t>A</a:t>
            </a:r>
            <a:r>
              <a:rPr lang="en-US" sz="1100" b="1" dirty="0" smtClean="0"/>
              <a:t>E 10</a:t>
            </a:r>
            <a:endParaRPr lang="en-US" sz="1100" b="1" dirty="0"/>
          </a:p>
        </p:txBody>
      </p:sp>
      <p:sp>
        <p:nvSpPr>
          <p:cNvPr id="8" name="TextBox 7"/>
          <p:cNvSpPr txBox="1"/>
          <p:nvPr/>
        </p:nvSpPr>
        <p:spPr>
          <a:xfrm>
            <a:off x="6264499" y="1447800"/>
            <a:ext cx="577402" cy="261610"/>
          </a:xfrm>
          <a:prstGeom prst="rect">
            <a:avLst/>
          </a:prstGeom>
          <a:noFill/>
        </p:spPr>
        <p:txBody>
          <a:bodyPr wrap="none" rtlCol="0">
            <a:spAutoFit/>
          </a:bodyPr>
          <a:lstStyle/>
          <a:p>
            <a:r>
              <a:rPr lang="en-US" sz="1100" b="1" dirty="0"/>
              <a:t>A</a:t>
            </a:r>
            <a:r>
              <a:rPr lang="en-US" sz="1100" b="1" dirty="0" smtClean="0"/>
              <a:t>E 10</a:t>
            </a:r>
            <a:endParaRPr lang="en-US" sz="1100" b="1" dirty="0"/>
          </a:p>
        </p:txBody>
      </p:sp>
      <p:sp>
        <p:nvSpPr>
          <p:cNvPr id="9" name="TextBox 8"/>
          <p:cNvSpPr txBox="1"/>
          <p:nvPr/>
        </p:nvSpPr>
        <p:spPr>
          <a:xfrm>
            <a:off x="8139867" y="2401824"/>
            <a:ext cx="577402" cy="261610"/>
          </a:xfrm>
          <a:prstGeom prst="rect">
            <a:avLst/>
          </a:prstGeom>
          <a:noFill/>
        </p:spPr>
        <p:txBody>
          <a:bodyPr wrap="none" rtlCol="0">
            <a:spAutoFit/>
          </a:bodyPr>
          <a:lstStyle/>
          <a:p>
            <a:r>
              <a:rPr lang="en-US" sz="1100" b="1" dirty="0"/>
              <a:t>A</a:t>
            </a:r>
            <a:r>
              <a:rPr lang="en-US" sz="1100" b="1" dirty="0" smtClean="0"/>
              <a:t>E 10</a:t>
            </a:r>
            <a:endParaRPr lang="en-US" sz="1100" b="1" dirty="0"/>
          </a:p>
        </p:txBody>
      </p:sp>
      <p:sp>
        <p:nvSpPr>
          <p:cNvPr id="4" name="TextBox 3"/>
          <p:cNvSpPr txBox="1"/>
          <p:nvPr/>
        </p:nvSpPr>
        <p:spPr>
          <a:xfrm>
            <a:off x="152400" y="7433846"/>
            <a:ext cx="3826945" cy="338554"/>
          </a:xfrm>
          <a:prstGeom prst="rect">
            <a:avLst/>
          </a:prstGeom>
          <a:noFill/>
        </p:spPr>
        <p:txBody>
          <a:bodyPr wrap="none" rtlCol="0">
            <a:spAutoFit/>
          </a:bodyPr>
          <a:lstStyle/>
          <a:p>
            <a:r>
              <a:rPr lang="en-US" sz="1600" dirty="0" smtClean="0"/>
              <a:t>Courtesy Town of Scarborough </a:t>
            </a:r>
            <a:r>
              <a:rPr lang="en-US" sz="1600" dirty="0" err="1" smtClean="0"/>
              <a:t>WebGIS</a:t>
            </a:r>
            <a:endParaRPr lang="en-US" sz="1600" dirty="0"/>
          </a:p>
        </p:txBody>
      </p:sp>
    </p:spTree>
    <p:extLst>
      <p:ext uri="{BB962C8B-B14F-4D97-AF65-F5344CB8AC3E}">
        <p14:creationId xmlns:p14="http://schemas.microsoft.com/office/powerpoint/2010/main" val="4260762340"/>
      </p:ext>
    </p:extLst>
  </p:cSld>
  <p:clrMapOvr>
    <a:masterClrMapping/>
  </p:clrMapOvr>
  <mc:AlternateContent xmlns:mc="http://schemas.openxmlformats.org/markup-compatibility/2006" xmlns:p14="http://schemas.microsoft.com/office/powerpoint/2010/main">
    <mc:Choice Requires="p14">
      <p:transition spd="slow" p14:dur="2000" advTm="11716"/>
    </mc:Choice>
    <mc:Fallback xmlns="">
      <p:transition spd="slow" advTm="1171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7433846"/>
            <a:ext cx="3826945" cy="338554"/>
          </a:xfrm>
          <a:prstGeom prst="rect">
            <a:avLst/>
          </a:prstGeom>
          <a:noFill/>
        </p:spPr>
        <p:txBody>
          <a:bodyPr wrap="none" rtlCol="0">
            <a:spAutoFit/>
          </a:bodyPr>
          <a:lstStyle/>
          <a:p>
            <a:r>
              <a:rPr lang="en-US" sz="1600" dirty="0" smtClean="0"/>
              <a:t>Courtesy Town of Scarborough </a:t>
            </a:r>
            <a:r>
              <a:rPr lang="en-US" sz="1600" dirty="0" err="1" smtClean="0"/>
              <a:t>WebGIS</a:t>
            </a:r>
            <a:endParaRPr lang="en-US" sz="16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7288"/>
            <a:ext cx="10058400" cy="6157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0" y="-76200"/>
            <a:ext cx="10058400" cy="1323439"/>
          </a:xfrm>
          <a:prstGeom prst="rect">
            <a:avLst/>
          </a:prstGeom>
          <a:noFill/>
        </p:spPr>
        <p:txBody>
          <a:bodyPr wrap="square" rtlCol="0">
            <a:spAutoFit/>
          </a:bodyPr>
          <a:lstStyle/>
          <a:p>
            <a:pPr algn="ctr"/>
            <a:r>
              <a:rPr lang="en-US" sz="4000" b="1" dirty="0" smtClean="0">
                <a:solidFill>
                  <a:schemeClr val="bg1"/>
                </a:solidFill>
                <a:latin typeface="+mj-lt"/>
              </a:rPr>
              <a:t>…and in general, more areas are mapped as flood zones and are increasing in height.</a:t>
            </a:r>
            <a:endParaRPr lang="en-US" sz="4000" b="1" dirty="0">
              <a:solidFill>
                <a:schemeClr val="bg1"/>
              </a:solidFill>
              <a:latin typeface="+mj-lt"/>
            </a:endParaRPr>
          </a:p>
        </p:txBody>
      </p:sp>
    </p:spTree>
    <p:extLst>
      <p:ext uri="{BB962C8B-B14F-4D97-AF65-F5344CB8AC3E}">
        <p14:creationId xmlns:p14="http://schemas.microsoft.com/office/powerpoint/2010/main" val="531771804"/>
      </p:ext>
    </p:extLst>
  </p:cSld>
  <p:clrMapOvr>
    <a:masterClrMapping/>
  </p:clrMapOvr>
  <mc:AlternateContent xmlns:mc="http://schemas.openxmlformats.org/markup-compatibility/2006" xmlns:p14="http://schemas.microsoft.com/office/powerpoint/2010/main">
    <mc:Choice Requires="p14">
      <p:transition spd="slow" p14:dur="2000" advTm="9177"/>
    </mc:Choice>
    <mc:Fallback xmlns="">
      <p:transition spd="slow" advTm="9177"/>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982248" cy="1323385"/>
          </a:xfrm>
          <a:prstGeom prst="rect">
            <a:avLst/>
          </a:prstGeom>
        </p:spPr>
        <p:txBody>
          <a:bodyPr wrap="square" lIns="91388" tIns="45693" rIns="91388" bIns="45693">
            <a:spAutoFit/>
          </a:bodyPr>
          <a:lstStyle/>
          <a:p>
            <a:pPr algn="ctr">
              <a:buFont typeface="Wingdings 2" pitchFamily="18" charset="2"/>
              <a:buNone/>
            </a:pPr>
            <a:r>
              <a:rPr lang="en-US" sz="4000" b="1" dirty="0">
                <a:solidFill>
                  <a:schemeClr val="bg1"/>
                </a:solidFill>
                <a:latin typeface="+mj-lt"/>
              </a:rPr>
              <a:t>Coastal Hazard and Resiliency Tools (CHRT) Project</a:t>
            </a:r>
          </a:p>
        </p:txBody>
      </p:sp>
      <p:sp>
        <p:nvSpPr>
          <p:cNvPr id="3" name="TextBox 2"/>
          <p:cNvSpPr txBox="1"/>
          <p:nvPr/>
        </p:nvSpPr>
        <p:spPr>
          <a:xfrm>
            <a:off x="304800" y="1530489"/>
            <a:ext cx="9296400" cy="5632311"/>
          </a:xfrm>
          <a:prstGeom prst="rect">
            <a:avLst/>
          </a:prstGeom>
          <a:noFill/>
        </p:spPr>
        <p:txBody>
          <a:bodyPr wrap="square" rtlCol="0">
            <a:spAutoFit/>
          </a:bodyPr>
          <a:lstStyle/>
          <a:p>
            <a:pPr algn="ctr"/>
            <a:r>
              <a:rPr lang="en-US" sz="3600" dirty="0" smtClean="0">
                <a:latin typeface="+mj-lt"/>
              </a:rPr>
              <a:t>Federal funding (CZMA Section 309)</a:t>
            </a:r>
          </a:p>
          <a:p>
            <a:pPr algn="ctr"/>
            <a:endParaRPr lang="en-US" sz="3600" dirty="0" smtClean="0">
              <a:latin typeface="+mj-lt"/>
            </a:endParaRPr>
          </a:p>
          <a:p>
            <a:pPr algn="ctr"/>
            <a:r>
              <a:rPr lang="en-US" sz="3600" dirty="0" smtClean="0">
                <a:latin typeface="+mj-lt"/>
              </a:rPr>
              <a:t>State funding, planning assistance, scientific and technical support</a:t>
            </a:r>
          </a:p>
          <a:p>
            <a:pPr algn="ctr"/>
            <a:endParaRPr lang="en-US" sz="3600" dirty="0" smtClean="0">
              <a:latin typeface="+mj-lt"/>
            </a:endParaRPr>
          </a:p>
          <a:p>
            <a:pPr algn="ctr"/>
            <a:r>
              <a:rPr lang="en-US" sz="3600" dirty="0" smtClean="0">
                <a:latin typeface="+mj-lt"/>
              </a:rPr>
              <a:t>Regional planning organization assistance</a:t>
            </a:r>
          </a:p>
          <a:p>
            <a:pPr algn="ctr"/>
            <a:endParaRPr lang="en-US" sz="3600" dirty="0" smtClean="0">
              <a:latin typeface="+mj-lt"/>
            </a:endParaRPr>
          </a:p>
          <a:p>
            <a:pPr algn="ctr"/>
            <a:r>
              <a:rPr lang="en-US" sz="3600" dirty="0" smtClean="0">
                <a:latin typeface="+mj-lt"/>
              </a:rPr>
              <a:t>Private partners (as needed)</a:t>
            </a:r>
          </a:p>
          <a:p>
            <a:pPr algn="ctr"/>
            <a:endParaRPr lang="en-US" sz="3600" dirty="0" smtClean="0">
              <a:latin typeface="+mj-lt"/>
            </a:endParaRPr>
          </a:p>
          <a:p>
            <a:pPr algn="ctr"/>
            <a:r>
              <a:rPr lang="en-US" sz="3600" b="1" dirty="0" smtClean="0">
                <a:latin typeface="+mj-lt"/>
              </a:rPr>
              <a:t>Municipal, locally-driven adaptation</a:t>
            </a:r>
            <a:endParaRPr lang="en-US" sz="3600" b="1" dirty="0">
              <a:latin typeface="+mj-lt"/>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174608"/>
            <a:ext cx="1295400" cy="12167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6745" y="5133110"/>
            <a:ext cx="1447800" cy="118859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0604" y="6364921"/>
            <a:ext cx="1421339" cy="1421339"/>
          </a:xfrm>
          <a:prstGeom prst="rect">
            <a:avLst/>
          </a:prstGeom>
        </p:spPr>
      </p:pic>
    </p:spTree>
    <p:custDataLst>
      <p:tags r:id="rId1"/>
    </p:custDataLst>
    <p:extLst>
      <p:ext uri="{BB962C8B-B14F-4D97-AF65-F5344CB8AC3E}">
        <p14:creationId xmlns:p14="http://schemas.microsoft.com/office/powerpoint/2010/main" val="2582524333"/>
      </p:ext>
    </p:extLst>
  </p:cSld>
  <p:clrMapOvr>
    <a:masterClrMapping/>
  </p:clrMapOvr>
  <mc:AlternateContent xmlns:mc="http://schemas.openxmlformats.org/markup-compatibility/2006" xmlns:p14="http://schemas.microsoft.com/office/powerpoint/2010/main">
    <mc:Choice Requires="p14">
      <p:transition spd="slow" p14:dur="2000" advTm="30118"/>
    </mc:Choice>
    <mc:Fallback xmlns="">
      <p:transition spd="slow" advTm="301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7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6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17288</TotalTime>
  <Words>1642</Words>
  <Application>Microsoft Office PowerPoint</Application>
  <PresentationFormat>Custom</PresentationFormat>
  <Paragraphs>182</Paragraphs>
  <Slides>31</Slides>
  <Notes>5</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7_Flow</vt:lpstr>
      <vt:lpstr>6_Flow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have communities done?</vt:lpstr>
      <vt:lpstr>What have Casco Bay communities done?</vt:lpstr>
      <vt:lpstr>PowerPoint Presentation</vt:lpstr>
      <vt:lpstr>Cape Elizabeth’s Shoreland Zoning</vt:lpstr>
      <vt:lpstr>PowerPoint Presentation</vt:lpstr>
      <vt:lpstr>PowerPoint Presentation</vt:lpstr>
      <vt:lpstr>PowerPoint Presentation</vt:lpstr>
      <vt:lpstr>What have other communities done that is transferable to Casco Bay?</vt:lpstr>
      <vt:lpstr>PowerPoint Presentation</vt:lpstr>
      <vt:lpstr>PowerPoint Presentation</vt:lpstr>
      <vt:lpstr>Increase Freeboard (above 100-year BFE)</vt:lpstr>
      <vt:lpstr>PowerPoint Presentation</vt:lpstr>
      <vt:lpstr>The National Flood Insurance Program Community Rating System (CRS)</vt:lpstr>
      <vt:lpstr>PowerPoint Presentation</vt:lpstr>
      <vt:lpstr>PowerPoint Presentation</vt:lpstr>
      <vt:lpstr>Many communities are already doing things that would help earn points towards CRS but don’t even know it…</vt:lpstr>
      <vt:lpstr>Challenges for the CRS Program in Maine</vt:lpstr>
      <vt:lpstr>Building Resiliency along Maine’s Bluff Coast</vt:lpstr>
      <vt:lpstr>PowerPoint Presentation</vt:lpstr>
    </vt:vector>
  </TitlesOfParts>
  <Company>State of Maine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peter.a.slovinsky</dc:creator>
  <cp:lastModifiedBy>Headlightav</cp:lastModifiedBy>
  <cp:revision>975</cp:revision>
  <dcterms:created xsi:type="dcterms:W3CDTF">2012-05-24T17:53:22Z</dcterms:created>
  <dcterms:modified xsi:type="dcterms:W3CDTF">2015-10-13T17:03:03Z</dcterms:modified>
</cp:coreProperties>
</file>