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1" r:id="rId3"/>
    <p:sldId id="260" r:id="rId4"/>
    <p:sldId id="269" r:id="rId5"/>
    <p:sldId id="257" r:id="rId6"/>
    <p:sldId id="263" r:id="rId7"/>
    <p:sldId id="265" r:id="rId8"/>
    <p:sldId id="266" r:id="rId9"/>
    <p:sldId id="258" r:id="rId10"/>
    <p:sldId id="259" r:id="rId11"/>
    <p:sldId id="268"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5" autoAdjust="0"/>
    <p:restoredTop sz="57383" autoAdjust="0"/>
  </p:normalViewPr>
  <p:slideViewPr>
    <p:cSldViewPr snapToGrid="0">
      <p:cViewPr varScale="1">
        <p:scale>
          <a:sx n="42" d="100"/>
          <a:sy n="42" d="100"/>
        </p:scale>
        <p:origin x="19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Chloride</a:t>
            </a:r>
            <a:r>
              <a:rPr lang="en-US" baseline="0" dirty="0"/>
              <a:t> Levels in </a:t>
            </a:r>
            <a:r>
              <a:rPr lang="en-US" dirty="0" err="1" smtClean="0"/>
              <a:t>Stroudwater</a:t>
            </a:r>
            <a:r>
              <a:rPr lang="en-US" dirty="0" smtClean="0"/>
              <a:t> River</a:t>
            </a:r>
            <a:endParaRPr lang="en-US" dirty="0"/>
          </a:p>
        </c:rich>
      </c:tx>
      <c:layout>
        <c:manualLayout>
          <c:xMode val="edge"/>
          <c:yMode val="edge"/>
          <c:x val="6.717747197488165E-2"/>
          <c:y val="2.632156151834272E-2"/>
        </c:manualLayout>
      </c:layout>
      <c:overlay val="0"/>
    </c:title>
    <c:autoTitleDeleted val="0"/>
    <c:plotArea>
      <c:layout/>
      <c:scatterChart>
        <c:scatterStyle val="smoothMarker"/>
        <c:varyColors val="0"/>
        <c:ser>
          <c:idx val="17"/>
          <c:order val="17"/>
          <c:tx>
            <c:v>Chronic Level</c:v>
          </c:tx>
          <c:xVal>
            <c:numRef>
              <c:f>'[ESP 360 Casco Bay Watershed Streams Data 2015-KAW_27April.xlsx]Sheet2'!$I$33:$I$34</c:f>
              <c:numCache>
                <c:formatCode>General</c:formatCode>
                <c:ptCount val="2"/>
                <c:pt idx="0">
                  <c:v>0</c:v>
                </c:pt>
                <c:pt idx="1">
                  <c:v>12</c:v>
                </c:pt>
              </c:numCache>
            </c:numRef>
          </c:xVal>
          <c:yVal>
            <c:numRef>
              <c:f>'[ESP 360 Casco Bay Watershed Streams Data 2015-KAW_27April.xlsx]Sheet2'!$J$33:$J$34</c:f>
              <c:numCache>
                <c:formatCode>General</c:formatCode>
                <c:ptCount val="2"/>
                <c:pt idx="0">
                  <c:v>230</c:v>
                </c:pt>
                <c:pt idx="1">
                  <c:v>230</c:v>
                </c:pt>
              </c:numCache>
            </c:numRef>
          </c:yVal>
          <c:smooth val="1"/>
        </c:ser>
        <c:dLbls>
          <c:showLegendKey val="0"/>
          <c:showVal val="0"/>
          <c:showCatName val="0"/>
          <c:showSerName val="0"/>
          <c:showPercent val="0"/>
          <c:showBubbleSize val="0"/>
        </c:dLbls>
        <c:axId val="428967208"/>
        <c:axId val="428969560"/>
      </c:scatterChart>
      <c:scatterChart>
        <c:scatterStyle val="lineMarker"/>
        <c:varyColors val="0"/>
        <c:ser>
          <c:idx val="0"/>
          <c:order val="0"/>
          <c:tx>
            <c:strRef>
              <c:f>'[ESP 360 Casco Bay Watershed Streams Data 2015-KAW_27April.xlsx]Sheet2'!$B$50</c:f>
              <c:strCache>
                <c:ptCount val="1"/>
                <c:pt idx="0">
                  <c:v>Deering Brook (Jackie)</c:v>
                </c:pt>
              </c:strCache>
            </c:strRef>
          </c:tx>
          <c:spPr>
            <a:ln w="19050">
              <a:noFill/>
            </a:ln>
          </c:spPr>
          <c:xVal>
            <c:numRef>
              <c:f>'[ESP 360 Casco Bay Watershed Streams Data 2015-KAW_27April.xlsx]Sheet2'!$A$51:$A$61</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'[ESP 360 Casco Bay Watershed Streams Data 2015-KAW_27April.xlsx]Sheet2'!$B$51:$B$61</c:f>
              <c:numCache>
                <c:formatCode>General</c:formatCode>
                <c:ptCount val="11"/>
                <c:pt idx="0">
                  <c:v>24.76</c:v>
                </c:pt>
                <c:pt idx="1">
                  <c:v>16.350000000000001</c:v>
                </c:pt>
                <c:pt idx="2">
                  <c:v>6.25</c:v>
                </c:pt>
                <c:pt idx="3">
                  <c:v>22.85</c:v>
                </c:pt>
                <c:pt idx="4">
                  <c:v>11.72</c:v>
                </c:pt>
                <c:pt idx="6">
                  <c:v>41.21</c:v>
                </c:pt>
              </c:numCache>
            </c:numRef>
          </c:yVal>
          <c:smooth val="0"/>
        </c:ser>
        <c:ser>
          <c:idx val="1"/>
          <c:order val="1"/>
          <c:tx>
            <c:strRef>
              <c:f>'[ESP 360 Casco Bay Watershed Streams Data 2015-KAW_27April.xlsx]Sheet2'!$C$50</c:f>
              <c:strCache>
                <c:ptCount val="1"/>
                <c:pt idx="0">
                  <c:v>Deering Brook (Matt B)</c:v>
                </c:pt>
              </c:strCache>
            </c:strRef>
          </c:tx>
          <c:spPr>
            <a:ln w="19050">
              <a:noFill/>
            </a:ln>
          </c:spPr>
          <c:xVal>
            <c:numRef>
              <c:f>'[ESP 360 Casco Bay Watershed Streams Data 2015-KAW_27April.xlsx]Sheet2'!$A$51:$A$61</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'[ESP 360 Casco Bay Watershed Streams Data 2015-KAW_27April.xlsx]Sheet2'!$C$51:$C$61</c:f>
              <c:numCache>
                <c:formatCode>General</c:formatCode>
                <c:ptCount val="11"/>
                <c:pt idx="0">
                  <c:v>26.77</c:v>
                </c:pt>
                <c:pt idx="2">
                  <c:v>42.63</c:v>
                </c:pt>
                <c:pt idx="3">
                  <c:v>28.7</c:v>
                </c:pt>
                <c:pt idx="4">
                  <c:v>15.86</c:v>
                </c:pt>
                <c:pt idx="5">
                  <c:v>36.11</c:v>
                </c:pt>
                <c:pt idx="6">
                  <c:v>32.520000000000003</c:v>
                </c:pt>
                <c:pt idx="7">
                  <c:v>34.6</c:v>
                </c:pt>
                <c:pt idx="8">
                  <c:v>17.38</c:v>
                </c:pt>
                <c:pt idx="9">
                  <c:v>14.76</c:v>
                </c:pt>
                <c:pt idx="10">
                  <c:v>20.3</c:v>
                </c:pt>
              </c:numCache>
            </c:numRef>
          </c:yVal>
          <c:smooth val="0"/>
        </c:ser>
        <c:ser>
          <c:idx val="2"/>
          <c:order val="2"/>
          <c:tx>
            <c:strRef>
              <c:f>'[ESP 360 Casco Bay Watershed Streams Data 2015-KAW_27April.xlsx]Sheet2'!$D$50</c:f>
              <c:strCache>
                <c:ptCount val="1"/>
                <c:pt idx="0">
                  <c:v>Gully Brook (Matt B)</c:v>
                </c:pt>
              </c:strCache>
            </c:strRef>
          </c:tx>
          <c:spPr>
            <a:ln w="19050">
              <a:noFill/>
            </a:ln>
          </c:spPr>
          <c:xVal>
            <c:numRef>
              <c:f>'[ESP 360 Casco Bay Watershed Streams Data 2015-KAW_27April.xlsx]Sheet2'!$A$51:$A$61</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'[ESP 360 Casco Bay Watershed Streams Data 2015-KAW_27April.xlsx]Sheet2'!$D$51:$D$61</c:f>
              <c:numCache>
                <c:formatCode>General</c:formatCode>
                <c:ptCount val="11"/>
                <c:pt idx="2">
                  <c:v>85.5</c:v>
                </c:pt>
                <c:pt idx="3">
                  <c:v>64.37</c:v>
                </c:pt>
                <c:pt idx="4">
                  <c:v>33.049999999999997</c:v>
                </c:pt>
                <c:pt idx="5">
                  <c:v>75.599999999999994</c:v>
                </c:pt>
                <c:pt idx="6">
                  <c:v>73.45</c:v>
                </c:pt>
                <c:pt idx="7">
                  <c:v>57.56</c:v>
                </c:pt>
                <c:pt idx="8">
                  <c:v>37.450000000000003</c:v>
                </c:pt>
                <c:pt idx="9">
                  <c:v>60.11</c:v>
                </c:pt>
                <c:pt idx="10">
                  <c:v>39.590000000000003</c:v>
                </c:pt>
              </c:numCache>
            </c:numRef>
          </c:yVal>
          <c:smooth val="0"/>
        </c:ser>
        <c:ser>
          <c:idx val="3"/>
          <c:order val="3"/>
          <c:tx>
            <c:strRef>
              <c:f>'[ESP 360 Casco Bay Watershed Streams Data 2015-KAW_27April.xlsx]Sheet2'!$E$50</c:f>
              <c:strCache>
                <c:ptCount val="1"/>
                <c:pt idx="0">
                  <c:v>Gully Brook (Riley)</c:v>
                </c:pt>
              </c:strCache>
            </c:strRef>
          </c:tx>
          <c:spPr>
            <a:ln w="19050">
              <a:noFill/>
            </a:ln>
          </c:spPr>
          <c:xVal>
            <c:numRef>
              <c:f>'[ESP 360 Casco Bay Watershed Streams Data 2015-KAW_27April.xlsx]Sheet2'!$A$51:$A$61</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'[ESP 360 Casco Bay Watershed Streams Data 2015-KAW_27April.xlsx]Sheet2'!$E$51:$E$61</c:f>
              <c:numCache>
                <c:formatCode>General</c:formatCode>
                <c:ptCount val="11"/>
                <c:pt idx="1">
                  <c:v>22.4</c:v>
                </c:pt>
                <c:pt idx="2">
                  <c:v>6.83</c:v>
                </c:pt>
                <c:pt idx="3">
                  <c:v>38.32</c:v>
                </c:pt>
                <c:pt idx="4">
                  <c:v>28.76</c:v>
                </c:pt>
                <c:pt idx="5">
                  <c:v>21.13</c:v>
                </c:pt>
                <c:pt idx="6">
                  <c:v>38.200000000000003</c:v>
                </c:pt>
                <c:pt idx="7">
                  <c:v>37.74</c:v>
                </c:pt>
                <c:pt idx="8">
                  <c:v>26.76</c:v>
                </c:pt>
                <c:pt idx="9">
                  <c:v>7.21</c:v>
                </c:pt>
              </c:numCache>
            </c:numRef>
          </c:yVal>
          <c:smooth val="0"/>
        </c:ser>
        <c:ser>
          <c:idx val="4"/>
          <c:order val="4"/>
          <c:tx>
            <c:strRef>
              <c:f>'[ESP 360 Casco Bay Watershed Streams Data 2015-KAW_27April.xlsx]Sheet2'!$F$50</c:f>
              <c:strCache>
                <c:ptCount val="1"/>
                <c:pt idx="0">
                  <c:v>Indian Camp Brook - Brackett (Derek)</c:v>
                </c:pt>
              </c:strCache>
            </c:strRef>
          </c:tx>
          <c:spPr>
            <a:ln w="19050">
              <a:noFill/>
            </a:ln>
          </c:spPr>
          <c:xVal>
            <c:numRef>
              <c:f>'[ESP 360 Casco Bay Watershed Streams Data 2015-KAW_27April.xlsx]Sheet2'!$A$51:$A$61</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'[ESP 360 Casco Bay Watershed Streams Data 2015-KAW_27April.xlsx]Sheet2'!$F$51:$F$61</c:f>
              <c:numCache>
                <c:formatCode>General</c:formatCode>
                <c:ptCount val="11"/>
                <c:pt idx="0">
                  <c:v>0</c:v>
                </c:pt>
                <c:pt idx="1">
                  <c:v>0</c:v>
                </c:pt>
                <c:pt idx="2">
                  <c:v>0</c:v>
                </c:pt>
                <c:pt idx="3">
                  <c:v>164.55</c:v>
                </c:pt>
                <c:pt idx="4">
                  <c:v>80.48</c:v>
                </c:pt>
                <c:pt idx="5">
                  <c:v>124.4</c:v>
                </c:pt>
                <c:pt idx="6">
                  <c:v>66.22</c:v>
                </c:pt>
                <c:pt idx="7">
                  <c:v>74.819999999999993</c:v>
                </c:pt>
                <c:pt idx="8">
                  <c:v>41.12</c:v>
                </c:pt>
                <c:pt idx="9">
                  <c:v>42.2</c:v>
                </c:pt>
                <c:pt idx="10">
                  <c:v>40.6</c:v>
                </c:pt>
              </c:numCache>
            </c:numRef>
          </c:yVal>
          <c:smooth val="0"/>
        </c:ser>
        <c:ser>
          <c:idx val="5"/>
          <c:order val="5"/>
          <c:tx>
            <c:strRef>
              <c:f>'[ESP 360 Casco Bay Watershed Streams Data 2015-KAW_27April.xlsx]Sheet2'!$G$50</c:f>
              <c:strCache>
                <c:ptCount val="1"/>
                <c:pt idx="0">
                  <c:v>Indian Camp Brook - Brackett (Jaren)</c:v>
                </c:pt>
              </c:strCache>
            </c:strRef>
          </c:tx>
          <c:spPr>
            <a:ln w="19050">
              <a:noFill/>
            </a:ln>
          </c:spPr>
          <c:xVal>
            <c:numRef>
              <c:f>'[ESP 360 Casco Bay Watershed Streams Data 2015-KAW_27April.xlsx]Sheet2'!$A$51:$A$61</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'[ESP 360 Casco Bay Watershed Streams Data 2015-KAW_27April.xlsx]Sheet2'!$G$51:$G$61</c:f>
              <c:numCache>
                <c:formatCode>General</c:formatCode>
                <c:ptCount val="11"/>
                <c:pt idx="3">
                  <c:v>266.06</c:v>
                </c:pt>
                <c:pt idx="4">
                  <c:v>38.5</c:v>
                </c:pt>
                <c:pt idx="5">
                  <c:v>73.98</c:v>
                </c:pt>
                <c:pt idx="6">
                  <c:v>116.74</c:v>
                </c:pt>
                <c:pt idx="7">
                  <c:v>76.209999999999994</c:v>
                </c:pt>
                <c:pt idx="8">
                  <c:v>17.3</c:v>
                </c:pt>
                <c:pt idx="9">
                  <c:v>10.99</c:v>
                </c:pt>
              </c:numCache>
            </c:numRef>
          </c:yVal>
          <c:smooth val="0"/>
        </c:ser>
        <c:ser>
          <c:idx val="6"/>
          <c:order val="6"/>
          <c:tx>
            <c:strRef>
              <c:f>'[ESP 360 Casco Bay Watershed Streams Data 2015-KAW_27April.xlsx]Sheet2'!$H$50</c:f>
              <c:strCache>
                <c:ptCount val="1"/>
                <c:pt idx="0">
                  <c:v>Indian Camp Brook - Longfellow (B.D)</c:v>
                </c:pt>
              </c:strCache>
            </c:strRef>
          </c:tx>
          <c:spPr>
            <a:ln w="19050">
              <a:noFill/>
            </a:ln>
          </c:spPr>
          <c:xVal>
            <c:numRef>
              <c:f>'[ESP 360 Casco Bay Watershed Streams Data 2015-KAW_27April.xlsx]Sheet2'!$A$51:$A$61</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'[ESP 360 Casco Bay Watershed Streams Data 2015-KAW_27April.xlsx]Sheet2'!$H$51:$H$61</c:f>
              <c:numCache>
                <c:formatCode>General</c:formatCode>
                <c:ptCount val="11"/>
                <c:pt idx="0">
                  <c:v>58.3</c:v>
                </c:pt>
                <c:pt idx="3">
                  <c:v>60.02</c:v>
                </c:pt>
                <c:pt idx="4">
                  <c:v>67.099999999999994</c:v>
                </c:pt>
                <c:pt idx="5">
                  <c:v>64.92</c:v>
                </c:pt>
                <c:pt idx="6">
                  <c:v>110.89</c:v>
                </c:pt>
                <c:pt idx="7">
                  <c:v>87.56</c:v>
                </c:pt>
                <c:pt idx="8">
                  <c:v>16.98</c:v>
                </c:pt>
                <c:pt idx="9">
                  <c:v>13.51</c:v>
                </c:pt>
              </c:numCache>
            </c:numRef>
          </c:yVal>
          <c:smooth val="0"/>
        </c:ser>
        <c:ser>
          <c:idx val="7"/>
          <c:order val="7"/>
          <c:tx>
            <c:strRef>
              <c:f>'[ESP 360 Casco Bay Watershed Streams Data 2015-KAW_27April.xlsx]Sheet2'!$I$50</c:f>
              <c:strCache>
                <c:ptCount val="1"/>
                <c:pt idx="0">
                  <c:v>Indian Camp Brook - Longfellow (Kyle)</c:v>
                </c:pt>
              </c:strCache>
            </c:strRef>
          </c:tx>
          <c:spPr>
            <a:ln w="19050">
              <a:noFill/>
            </a:ln>
          </c:spPr>
          <c:xVal>
            <c:numRef>
              <c:f>'[ESP 360 Casco Bay Watershed Streams Data 2015-KAW_27April.xlsx]Sheet2'!$A$51:$A$61</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'[ESP 360 Casco Bay Watershed Streams Data 2015-KAW_27April.xlsx]Sheet2'!$I$51:$I$61</c:f>
              <c:numCache>
                <c:formatCode>General</c:formatCode>
                <c:ptCount val="11"/>
                <c:pt idx="1">
                  <c:v>39.450000000000003</c:v>
                </c:pt>
                <c:pt idx="2">
                  <c:v>11.42</c:v>
                </c:pt>
                <c:pt idx="3">
                  <c:v>29.6</c:v>
                </c:pt>
                <c:pt idx="4">
                  <c:v>59.4</c:v>
                </c:pt>
                <c:pt idx="5">
                  <c:v>101.11</c:v>
                </c:pt>
                <c:pt idx="6">
                  <c:v>93.69</c:v>
                </c:pt>
                <c:pt idx="7">
                  <c:v>93.63</c:v>
                </c:pt>
                <c:pt idx="8">
                  <c:v>39.54</c:v>
                </c:pt>
                <c:pt idx="9">
                  <c:v>35.07</c:v>
                </c:pt>
                <c:pt idx="10">
                  <c:v>47.51</c:v>
                </c:pt>
              </c:numCache>
            </c:numRef>
          </c:yVal>
          <c:smooth val="0"/>
        </c:ser>
        <c:ser>
          <c:idx val="8"/>
          <c:order val="8"/>
          <c:tx>
            <c:strRef>
              <c:f>'[ESP 360 Casco Bay Watershed Streams Data 2015-KAW_27April.xlsx]Sheet2'!$J$50</c:f>
              <c:strCache>
                <c:ptCount val="1"/>
                <c:pt idx="0">
                  <c:v>Indian Camp Brook - Upper (Caleb)</c:v>
                </c:pt>
              </c:strCache>
            </c:strRef>
          </c:tx>
          <c:spPr>
            <a:ln w="19050">
              <a:noFill/>
            </a:ln>
          </c:spPr>
          <c:xVal>
            <c:numRef>
              <c:f>'[ESP 360 Casco Bay Watershed Streams Data 2015-KAW_27April.xlsx]Sheet2'!$A$51:$A$61</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'[ESP 360 Casco Bay Watershed Streams Data 2015-KAW_27April.xlsx]Sheet2'!$J$51:$J$61</c:f>
              <c:numCache>
                <c:formatCode>General</c:formatCode>
                <c:ptCount val="11"/>
                <c:pt idx="1">
                  <c:v>78.56</c:v>
                </c:pt>
                <c:pt idx="2">
                  <c:v>153.83000000000001</c:v>
                </c:pt>
                <c:pt idx="3">
                  <c:v>41.67</c:v>
                </c:pt>
                <c:pt idx="4">
                  <c:v>105.45</c:v>
                </c:pt>
                <c:pt idx="5">
                  <c:v>108.45</c:v>
                </c:pt>
                <c:pt idx="7">
                  <c:v>160.55000000000001</c:v>
                </c:pt>
                <c:pt idx="8">
                  <c:v>105.35</c:v>
                </c:pt>
                <c:pt idx="9">
                  <c:v>93.18</c:v>
                </c:pt>
                <c:pt idx="10">
                  <c:v>43.85</c:v>
                </c:pt>
              </c:numCache>
            </c:numRef>
          </c:yVal>
          <c:smooth val="0"/>
        </c:ser>
        <c:ser>
          <c:idx val="9"/>
          <c:order val="9"/>
          <c:tx>
            <c:strRef>
              <c:f>'[ESP 360 Casco Bay Watershed Streams Data 2015-KAW_27April.xlsx]Sheet2'!$K$50</c:f>
              <c:strCache>
                <c:ptCount val="1"/>
                <c:pt idx="0">
                  <c:v>Indian Camp Brook - Upper (Keith)</c:v>
                </c:pt>
              </c:strCache>
            </c:strRef>
          </c:tx>
          <c:spPr>
            <a:ln w="19050">
              <a:noFill/>
            </a:ln>
          </c:spPr>
          <c:xVal>
            <c:numRef>
              <c:f>'[ESP 360 Casco Bay Watershed Streams Data 2015-KAW_27April.xlsx]Sheet2'!$A$51:$A$61</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'[ESP 360 Casco Bay Watershed Streams Data 2015-KAW_27April.xlsx]Sheet2'!$K$51:$K$61</c:f>
              <c:numCache>
                <c:formatCode>General</c:formatCode>
                <c:ptCount val="11"/>
                <c:pt idx="2">
                  <c:v>7.4</c:v>
                </c:pt>
                <c:pt idx="3">
                  <c:v>43.99</c:v>
                </c:pt>
                <c:pt idx="4">
                  <c:v>95.71</c:v>
                </c:pt>
                <c:pt idx="5">
                  <c:v>125.9</c:v>
                </c:pt>
                <c:pt idx="6">
                  <c:v>129.33000000000001</c:v>
                </c:pt>
                <c:pt idx="7">
                  <c:v>118.6</c:v>
                </c:pt>
                <c:pt idx="8">
                  <c:v>98.05</c:v>
                </c:pt>
                <c:pt idx="9">
                  <c:v>27.97</c:v>
                </c:pt>
                <c:pt idx="10">
                  <c:v>88.25</c:v>
                </c:pt>
              </c:numCache>
            </c:numRef>
          </c:yVal>
          <c:smooth val="0"/>
        </c:ser>
        <c:ser>
          <c:idx val="10"/>
          <c:order val="10"/>
          <c:tx>
            <c:strRef>
              <c:f>'[ESP 360 Casco Bay Watershed Streams Data 2015-KAW_27April.xlsx]Sheet2'!$L$50</c:f>
              <c:strCache>
                <c:ptCount val="1"/>
                <c:pt idx="0">
                  <c:v>Stroud Main - Brackett (B.D)</c:v>
                </c:pt>
              </c:strCache>
            </c:strRef>
          </c:tx>
          <c:spPr>
            <a:ln w="19050">
              <a:noFill/>
            </a:ln>
          </c:spPr>
          <c:xVal>
            <c:numRef>
              <c:f>'[ESP 360 Casco Bay Watershed Streams Data 2015-KAW_27April.xlsx]Sheet2'!$A$51:$A$61</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'[ESP 360 Casco Bay Watershed Streams Data 2015-KAW_27April.xlsx]Sheet2'!$L$51:$L$61</c:f>
              <c:numCache>
                <c:formatCode>General</c:formatCode>
                <c:ptCount val="11"/>
                <c:pt idx="0">
                  <c:v>30.07</c:v>
                </c:pt>
                <c:pt idx="3">
                  <c:v>36.1</c:v>
                </c:pt>
                <c:pt idx="4">
                  <c:v>29.5</c:v>
                </c:pt>
                <c:pt idx="5">
                  <c:v>21.21</c:v>
                </c:pt>
                <c:pt idx="6">
                  <c:v>54.69</c:v>
                </c:pt>
                <c:pt idx="7">
                  <c:v>40.97</c:v>
                </c:pt>
                <c:pt idx="8">
                  <c:v>8.1</c:v>
                </c:pt>
                <c:pt idx="9">
                  <c:v>19.54</c:v>
                </c:pt>
              </c:numCache>
            </c:numRef>
          </c:yVal>
          <c:smooth val="0"/>
        </c:ser>
        <c:ser>
          <c:idx val="11"/>
          <c:order val="11"/>
          <c:tx>
            <c:strRef>
              <c:f>'[ESP 360 Casco Bay Watershed Streams Data 2015-KAW_27April.xlsx]Sheet2'!$M$50</c:f>
              <c:strCache>
                <c:ptCount val="1"/>
                <c:pt idx="0">
                  <c:v>Stroud Main - Brackett (Jackie)</c:v>
                </c:pt>
              </c:strCache>
            </c:strRef>
          </c:tx>
          <c:spPr>
            <a:ln w="19050">
              <a:noFill/>
            </a:ln>
          </c:spPr>
          <c:xVal>
            <c:numRef>
              <c:f>'[ESP 360 Casco Bay Watershed Streams Data 2015-KAW_27April.xlsx]Sheet2'!$A$51:$A$61</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'[ESP 360 Casco Bay Watershed Streams Data 2015-KAW_27April.xlsx]Sheet2'!$M$51:$M$61</c:f>
              <c:numCache>
                <c:formatCode>General</c:formatCode>
                <c:ptCount val="11"/>
                <c:pt idx="0">
                  <c:v>29.74</c:v>
                </c:pt>
                <c:pt idx="1">
                  <c:v>19.62</c:v>
                </c:pt>
                <c:pt idx="2">
                  <c:v>27.17</c:v>
                </c:pt>
                <c:pt idx="3">
                  <c:v>32.5</c:v>
                </c:pt>
                <c:pt idx="6">
                  <c:v>54.84</c:v>
                </c:pt>
              </c:numCache>
            </c:numRef>
          </c:yVal>
          <c:smooth val="0"/>
        </c:ser>
        <c:ser>
          <c:idx val="12"/>
          <c:order val="12"/>
          <c:tx>
            <c:strRef>
              <c:f>'[ESP 360 Casco Bay Watershed Streams Data 2015-KAW_27April.xlsx]Sheet2'!$N$50</c:f>
              <c:strCache>
                <c:ptCount val="1"/>
                <c:pt idx="0">
                  <c:v>Stroud Main - near I95 (Kyle)</c:v>
                </c:pt>
              </c:strCache>
            </c:strRef>
          </c:tx>
          <c:spPr>
            <a:ln w="19050">
              <a:noFill/>
            </a:ln>
          </c:spPr>
          <c:xVal>
            <c:numRef>
              <c:f>'[ESP 360 Casco Bay Watershed Streams Data 2015-KAW_27April.xlsx]Sheet2'!$A$51:$A$61</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'[ESP 360 Casco Bay Watershed Streams Data 2015-KAW_27April.xlsx]Sheet2'!$N$51:$N$61</c:f>
              <c:numCache>
                <c:formatCode>General</c:formatCode>
                <c:ptCount val="11"/>
                <c:pt idx="1">
                  <c:v>29.6</c:v>
                </c:pt>
                <c:pt idx="2">
                  <c:v>6.2</c:v>
                </c:pt>
                <c:pt idx="3">
                  <c:v>19.100000000000001</c:v>
                </c:pt>
                <c:pt idx="4">
                  <c:v>50.58</c:v>
                </c:pt>
                <c:pt idx="5">
                  <c:v>68.349999999999994</c:v>
                </c:pt>
                <c:pt idx="6">
                  <c:v>104.92</c:v>
                </c:pt>
                <c:pt idx="7">
                  <c:v>80.89</c:v>
                </c:pt>
                <c:pt idx="8">
                  <c:v>29.04</c:v>
                </c:pt>
                <c:pt idx="9">
                  <c:v>23.69</c:v>
                </c:pt>
                <c:pt idx="10">
                  <c:v>20.77</c:v>
                </c:pt>
              </c:numCache>
            </c:numRef>
          </c:yVal>
          <c:smooth val="0"/>
        </c:ser>
        <c:ser>
          <c:idx val="13"/>
          <c:order val="13"/>
          <c:tx>
            <c:strRef>
              <c:f>'[ESP 360 Casco Bay Watershed Streams Data 2015-KAW_27April.xlsx]Sheet2'!$O$50</c:f>
              <c:strCache>
                <c:ptCount val="1"/>
                <c:pt idx="0">
                  <c:v>Stroud Main - near I95 (Sarah)</c:v>
                </c:pt>
              </c:strCache>
            </c:strRef>
          </c:tx>
          <c:spPr>
            <a:ln w="19050">
              <a:noFill/>
            </a:ln>
          </c:spPr>
          <c:xVal>
            <c:numRef>
              <c:f>'[ESP 360 Casco Bay Watershed Streams Data 2015-KAW_27April.xlsx]Sheet2'!$A$51:$A$61</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'[ESP 360 Casco Bay Watershed Streams Data 2015-KAW_27April.xlsx]Sheet2'!$O$51:$O$61</c:f>
              <c:numCache>
                <c:formatCode>General</c:formatCode>
                <c:ptCount val="11"/>
                <c:pt idx="0">
                  <c:v>0</c:v>
                </c:pt>
                <c:pt idx="1">
                  <c:v>270.44</c:v>
                </c:pt>
                <c:pt idx="2">
                  <c:v>12.93</c:v>
                </c:pt>
                <c:pt idx="3">
                  <c:v>20.54</c:v>
                </c:pt>
                <c:pt idx="4">
                  <c:v>70.349999999999994</c:v>
                </c:pt>
                <c:pt idx="5">
                  <c:v>62.92</c:v>
                </c:pt>
                <c:pt idx="6">
                  <c:v>85.35</c:v>
                </c:pt>
                <c:pt idx="7">
                  <c:v>87.74</c:v>
                </c:pt>
                <c:pt idx="8">
                  <c:v>13.07</c:v>
                </c:pt>
                <c:pt idx="9">
                  <c:v>21.24</c:v>
                </c:pt>
                <c:pt idx="10">
                  <c:v>25.52</c:v>
                </c:pt>
              </c:numCache>
            </c:numRef>
          </c:yVal>
          <c:smooth val="0"/>
        </c:ser>
        <c:ser>
          <c:idx val="14"/>
          <c:order val="14"/>
          <c:tx>
            <c:strRef>
              <c:f>'[ESP 360 Casco Bay Watershed Streams Data 2015-KAW_27April.xlsx]Sheet2'!$P$50</c:f>
              <c:strCache>
                <c:ptCount val="1"/>
                <c:pt idx="0">
                  <c:v>Stroud South Branch (Keith)</c:v>
                </c:pt>
              </c:strCache>
            </c:strRef>
          </c:tx>
          <c:spPr>
            <a:ln w="19050">
              <a:noFill/>
            </a:ln>
          </c:spPr>
          <c:xVal>
            <c:numRef>
              <c:f>'[ESP 360 Casco Bay Watershed Streams Data 2015-KAW_27April.xlsx]Sheet2'!$A$51:$A$61</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'[ESP 360 Casco Bay Watershed Streams Data 2015-KAW_27April.xlsx]Sheet2'!$P$51:$P$61</c:f>
              <c:numCache>
                <c:formatCode>General</c:formatCode>
                <c:ptCount val="11"/>
                <c:pt idx="2">
                  <c:v>27.56</c:v>
                </c:pt>
                <c:pt idx="3">
                  <c:v>2.7</c:v>
                </c:pt>
                <c:pt idx="4">
                  <c:v>28.45</c:v>
                </c:pt>
                <c:pt idx="5">
                  <c:v>33.869999999999997</c:v>
                </c:pt>
                <c:pt idx="6">
                  <c:v>41.18</c:v>
                </c:pt>
                <c:pt idx="7">
                  <c:v>42.94</c:v>
                </c:pt>
                <c:pt idx="8">
                  <c:v>17.78</c:v>
                </c:pt>
                <c:pt idx="9">
                  <c:v>5.35</c:v>
                </c:pt>
                <c:pt idx="10">
                  <c:v>23.58</c:v>
                </c:pt>
              </c:numCache>
            </c:numRef>
          </c:yVal>
          <c:smooth val="0"/>
        </c:ser>
        <c:ser>
          <c:idx val="15"/>
          <c:order val="15"/>
          <c:tx>
            <c:strRef>
              <c:f>'[ESP 360 Casco Bay Watershed Streams Data 2015-KAW_27April.xlsx]Sheet2'!$Q$50</c:f>
              <c:strCache>
                <c:ptCount val="1"/>
                <c:pt idx="0">
                  <c:v>Stroud South Branch (Matt B)</c:v>
                </c:pt>
              </c:strCache>
            </c:strRef>
          </c:tx>
          <c:spPr>
            <a:ln w="19050">
              <a:noFill/>
            </a:ln>
          </c:spPr>
          <c:xVal>
            <c:numRef>
              <c:f>'[ESP 360 Casco Bay Watershed Streams Data 2015-KAW_27April.xlsx]Sheet2'!$A$51:$A$61</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'[ESP 360 Casco Bay Watershed Streams Data 2015-KAW_27April.xlsx]Sheet2'!$Q$51:$Q$61</c:f>
              <c:numCache>
                <c:formatCode>General</c:formatCode>
                <c:ptCount val="11"/>
                <c:pt idx="0">
                  <c:v>32.700000000000003</c:v>
                </c:pt>
              </c:numCache>
            </c:numRef>
          </c:yVal>
          <c:smooth val="0"/>
        </c:ser>
        <c:ser>
          <c:idx val="16"/>
          <c:order val="16"/>
          <c:tx>
            <c:strRef>
              <c:f>'[ESP 360 Casco Bay Watershed Streams Data 2015-KAW_27April.xlsx]Sheet2'!$R$50</c:f>
              <c:strCache>
                <c:ptCount val="1"/>
                <c:pt idx="0">
                  <c:v>Stroud South Branch (Riley)</c:v>
                </c:pt>
              </c:strCache>
            </c:strRef>
          </c:tx>
          <c:spPr>
            <a:ln w="19050">
              <a:noFill/>
            </a:ln>
          </c:spPr>
          <c:xVal>
            <c:numRef>
              <c:f>'[ESP 360 Casco Bay Watershed Streams Data 2015-KAW_27April.xlsx]Sheet2'!$A$51:$A$61</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'[ESP 360 Casco Bay Watershed Streams Data 2015-KAW_27April.xlsx]Sheet2'!$R$51:$R$61</c:f>
              <c:numCache>
                <c:formatCode>General</c:formatCode>
                <c:ptCount val="11"/>
                <c:pt idx="0">
                  <c:v>28.2</c:v>
                </c:pt>
                <c:pt idx="1">
                  <c:v>22.24</c:v>
                </c:pt>
                <c:pt idx="2">
                  <c:v>9.59</c:v>
                </c:pt>
                <c:pt idx="3">
                  <c:v>34.35</c:v>
                </c:pt>
                <c:pt idx="4">
                  <c:v>26.22</c:v>
                </c:pt>
                <c:pt idx="5">
                  <c:v>19.18</c:v>
                </c:pt>
                <c:pt idx="6">
                  <c:v>44.12</c:v>
                </c:pt>
                <c:pt idx="7">
                  <c:v>39.18</c:v>
                </c:pt>
                <c:pt idx="8">
                  <c:v>15.61</c:v>
                </c:pt>
                <c:pt idx="9">
                  <c:v>4.34</c:v>
                </c:pt>
              </c:numCache>
            </c:numRef>
          </c:yVal>
          <c:smooth val="0"/>
        </c:ser>
        <c:dLbls>
          <c:showLegendKey val="0"/>
          <c:showVal val="0"/>
          <c:showCatName val="0"/>
          <c:showSerName val="0"/>
          <c:showPercent val="0"/>
          <c:showBubbleSize val="0"/>
        </c:dLbls>
        <c:axId val="428967208"/>
        <c:axId val="428969560"/>
      </c:scatterChart>
      <c:valAx>
        <c:axId val="428967208"/>
        <c:scaling>
          <c:orientation val="minMax"/>
          <c:max val="12"/>
          <c:min val="0"/>
        </c:scaling>
        <c:delete val="0"/>
        <c:axPos val="b"/>
        <c:title>
          <c:tx>
            <c:rich>
              <a:bodyPr/>
              <a:lstStyle/>
              <a:p>
                <a:pPr>
                  <a:defRPr sz="1600"/>
                </a:pPr>
                <a:r>
                  <a:rPr lang="en-US" sz="1600"/>
                  <a:t>Week</a:t>
                </a:r>
              </a:p>
            </c:rich>
          </c:tx>
          <c:layout/>
          <c:overlay val="0"/>
        </c:title>
        <c:numFmt formatCode="General" sourceLinked="1"/>
        <c:majorTickMark val="none"/>
        <c:minorTickMark val="none"/>
        <c:tickLblPos val="nextTo"/>
        <c:txPr>
          <a:bodyPr/>
          <a:lstStyle/>
          <a:p>
            <a:pPr>
              <a:defRPr sz="1400"/>
            </a:pPr>
            <a:endParaRPr lang="en-US"/>
          </a:p>
        </c:txPr>
        <c:crossAx val="428969560"/>
        <c:crosses val="autoZero"/>
        <c:crossBetween val="midCat"/>
      </c:valAx>
      <c:valAx>
        <c:axId val="428969560"/>
        <c:scaling>
          <c:orientation val="minMax"/>
        </c:scaling>
        <c:delete val="0"/>
        <c:axPos val="l"/>
        <c:majorGridlines/>
        <c:title>
          <c:tx>
            <c:rich>
              <a:bodyPr/>
              <a:lstStyle/>
              <a:p>
                <a:pPr>
                  <a:defRPr sz="1600"/>
                </a:pPr>
                <a:r>
                  <a:rPr lang="en-US" sz="1600"/>
                  <a:t>Chloride</a:t>
                </a:r>
                <a:r>
                  <a:rPr lang="en-US" sz="1600" baseline="0"/>
                  <a:t> (mg/L)</a:t>
                </a:r>
                <a:endParaRPr lang="en-US" sz="1600"/>
              </a:p>
            </c:rich>
          </c:tx>
          <c:layout/>
          <c:overlay val="0"/>
        </c:title>
        <c:numFmt formatCode="General" sourceLinked="1"/>
        <c:majorTickMark val="none"/>
        <c:minorTickMark val="none"/>
        <c:tickLblPos val="nextTo"/>
        <c:txPr>
          <a:bodyPr/>
          <a:lstStyle/>
          <a:p>
            <a:pPr>
              <a:defRPr sz="1400"/>
            </a:pPr>
            <a:endParaRPr lang="en-US"/>
          </a:p>
        </c:txPr>
        <c:crossAx val="428967208"/>
        <c:crosses val="autoZero"/>
        <c:crossBetween val="midCat"/>
      </c:valAx>
    </c:plotArea>
    <c:legend>
      <c:legendPos val="r"/>
      <c:layout>
        <c:manualLayout>
          <c:xMode val="edge"/>
          <c:yMode val="edge"/>
          <c:x val="0.67454199475065613"/>
          <c:y val="0"/>
          <c:w val="0.30879133858267716"/>
          <c:h val="0.97808974421949624"/>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22E33-1935-4886-8F7A-FB38C981E902}" type="datetimeFigureOut">
              <a:rPr lang="en-US" smtClean="0"/>
              <a:t>10/11/2015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14701-B896-4D9A-A31E-A0E87A648329}" type="slidenum">
              <a:rPr lang="en-US" smtClean="0"/>
              <a:t>‹#›</a:t>
            </a:fld>
            <a:endParaRPr lang="en-US"/>
          </a:p>
        </p:txBody>
      </p:sp>
    </p:spTree>
    <p:extLst>
      <p:ext uri="{BB962C8B-B14F-4D97-AF65-F5344CB8AC3E}">
        <p14:creationId xmlns:p14="http://schemas.microsoft.com/office/powerpoint/2010/main" val="1237738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karen.wilson@maine.edu"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mailto:prw@maine.rr.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Format: Each speaker, including the Moderator, will have up to 15 minutes to describe who they are, their group’s accomplishments, and upcoming initiatives.  Then the Moderator will pose questions for the speakers to consider.  The Moderator may develop questions or may ask the audience to participate in raising questions.  The Moderator may contact the speakers or Curtis Bohlen in advance for suggestions in developing questions.  The Moderator will be responsible for keeping the time and ensuring that each panelist has a fair opportunity to speak.  There will be a note-taker present in the session.</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Possible question: How can we coordinate the efforts of various groups toward the common goal of improving the future health of Casco Bay?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22514701-B896-4D9A-A31E-A0E87A648329}" type="slidenum">
              <a:rPr lang="en-US" smtClean="0"/>
              <a:t>1</a:t>
            </a:fld>
            <a:endParaRPr lang="en-US"/>
          </a:p>
        </p:txBody>
      </p:sp>
    </p:spTree>
    <p:extLst>
      <p:ext uri="{BB962C8B-B14F-4D97-AF65-F5344CB8AC3E}">
        <p14:creationId xmlns:p14="http://schemas.microsoft.com/office/powerpoint/2010/main" val="299401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source: http://www.pressherald.com/2014/08/14/storm-overwhelms-sewer-systems-triggering-shellfish-closures-beach-advisories/</a:t>
            </a:r>
            <a:endParaRPr lang="en-US" dirty="0"/>
          </a:p>
        </p:txBody>
      </p:sp>
      <p:sp>
        <p:nvSpPr>
          <p:cNvPr id="4" name="Slide Number Placeholder 3"/>
          <p:cNvSpPr>
            <a:spLocks noGrp="1"/>
          </p:cNvSpPr>
          <p:nvPr>
            <p:ph type="sldNum" sz="quarter" idx="10"/>
          </p:nvPr>
        </p:nvSpPr>
        <p:spPr/>
        <p:txBody>
          <a:bodyPr/>
          <a:lstStyle/>
          <a:p>
            <a:fld id="{22514701-B896-4D9A-A31E-A0E87A648329}" type="slidenum">
              <a:rPr lang="en-US" smtClean="0"/>
              <a:t>2</a:t>
            </a:fld>
            <a:endParaRPr lang="en-US"/>
          </a:p>
        </p:txBody>
      </p:sp>
    </p:spTree>
    <p:extLst>
      <p:ext uri="{BB962C8B-B14F-4D97-AF65-F5344CB8AC3E}">
        <p14:creationId xmlns:p14="http://schemas.microsoft.com/office/powerpoint/2010/main" val="3292852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14701-B896-4D9A-A31E-A0E87A648329}" type="slidenum">
              <a:rPr lang="en-US" smtClean="0"/>
              <a:t>7</a:t>
            </a:fld>
            <a:endParaRPr lang="en-US"/>
          </a:p>
        </p:txBody>
      </p:sp>
    </p:spTree>
    <p:extLst>
      <p:ext uri="{BB962C8B-B14F-4D97-AF65-F5344CB8AC3E}">
        <p14:creationId xmlns:p14="http://schemas.microsoft.com/office/powerpoint/2010/main" val="27488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14701-B896-4D9A-A31E-A0E87A648329}" type="slidenum">
              <a:rPr lang="en-US" smtClean="0"/>
              <a:t>9</a:t>
            </a:fld>
            <a:endParaRPr lang="en-US"/>
          </a:p>
        </p:txBody>
      </p:sp>
    </p:spTree>
    <p:extLst>
      <p:ext uri="{BB962C8B-B14F-4D97-AF65-F5344CB8AC3E}">
        <p14:creationId xmlns:p14="http://schemas.microsoft.com/office/powerpoint/2010/main" val="83290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Dillon, Frederick &lt;fdillon@southportland.org&gt; </a:t>
            </a:r>
          </a:p>
          <a:p>
            <a:r>
              <a:rPr lang="en-US" dirty="0" smtClean="0"/>
              <a:t>12:43 PM (19 hours ago)</a:t>
            </a:r>
            <a:endParaRPr lang="en-US" dirty="0" smtClean="0">
              <a:effectLst/>
            </a:endParaRPr>
          </a:p>
          <a:p>
            <a:r>
              <a:rPr lang="en-US" dirty="0" smtClean="0"/>
              <a:t>to me </a:t>
            </a:r>
          </a:p>
          <a:p>
            <a:r>
              <a:rPr lang="en-US" sz="1200" kern="1200" dirty="0" smtClean="0">
                <a:solidFill>
                  <a:schemeClr val="tx1"/>
                </a:solidFill>
                <a:effectLst/>
                <a:latin typeface="+mn-lt"/>
                <a:ea typeface="+mn-ea"/>
                <a:cs typeface="+mn-cs"/>
              </a:rPr>
              <a:t>Hi Karen,</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Sorry for the late reply…I was in Boston yesterday and tied up with other stuff this morning. See my responses to your questions below in red.</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Thanks and see you tomorrow!</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Fred</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From:</a:t>
            </a:r>
            <a:r>
              <a:rPr lang="en-US" sz="1200" kern="1200" dirty="0" smtClean="0">
                <a:solidFill>
                  <a:schemeClr val="tx1"/>
                </a:solidFill>
                <a:effectLst/>
                <a:latin typeface="+mn-lt"/>
                <a:ea typeface="+mn-ea"/>
                <a:cs typeface="+mn-cs"/>
              </a:rPr>
              <a:t> Karen Wilson [mailto:</a:t>
            </a:r>
            <a:r>
              <a:rPr lang="en-US" sz="1200" kern="1200" dirty="0" smtClean="0">
                <a:solidFill>
                  <a:schemeClr val="tx1"/>
                </a:solidFill>
                <a:effectLst/>
                <a:latin typeface="+mn-lt"/>
                <a:ea typeface="+mn-ea"/>
                <a:cs typeface="+mn-cs"/>
                <a:hlinkClick r:id="rId3"/>
              </a:rPr>
              <a:t>karen.wilson@maine.edu</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Sent:</a:t>
            </a:r>
            <a:r>
              <a:rPr lang="en-US" sz="1200" kern="1200" dirty="0" smtClean="0">
                <a:solidFill>
                  <a:schemeClr val="tx1"/>
                </a:solidFill>
                <a:effectLst/>
                <a:latin typeface="+mn-lt"/>
                <a:ea typeface="+mn-ea"/>
                <a:cs typeface="+mn-cs"/>
              </a:rPr>
              <a:t> Sunday, October 11, 2015 10:10 PM</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To:</a:t>
            </a:r>
            <a:r>
              <a:rPr lang="en-US" sz="1200" kern="1200" dirty="0" smtClean="0">
                <a:solidFill>
                  <a:schemeClr val="tx1"/>
                </a:solidFill>
                <a:effectLst/>
                <a:latin typeface="+mn-lt"/>
                <a:ea typeface="+mn-ea"/>
                <a:cs typeface="+mn-cs"/>
              </a:rPr>
              <a:t> Dillon, Frederick; Dillon, Fred</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Subject:</a:t>
            </a:r>
            <a:r>
              <a:rPr lang="en-US" sz="1200" kern="1200" dirty="0" smtClean="0">
                <a:solidFill>
                  <a:schemeClr val="tx1"/>
                </a:solidFill>
                <a:effectLst/>
                <a:latin typeface="+mn-lt"/>
                <a:ea typeface="+mn-ea"/>
                <a:cs typeface="+mn-cs"/>
              </a:rPr>
              <a:t> Thoughts on Monitoring </a:t>
            </a:r>
            <a:r>
              <a:rPr lang="en-US" sz="1200" kern="1200" dirty="0" err="1" smtClean="0">
                <a:solidFill>
                  <a:schemeClr val="tx1"/>
                </a:solidFill>
                <a:effectLst/>
                <a:latin typeface="+mn-lt"/>
                <a:ea typeface="+mn-ea"/>
                <a:cs typeface="+mn-cs"/>
              </a:rPr>
              <a:t>Presumpscot</a:t>
            </a:r>
            <a:r>
              <a:rPr lang="en-US" sz="1200" kern="1200" dirty="0" smtClean="0">
                <a:solidFill>
                  <a:schemeClr val="tx1"/>
                </a:solidFill>
                <a:effectLst/>
                <a:latin typeface="+mn-lt"/>
                <a:ea typeface="+mn-ea"/>
                <a:cs typeface="+mn-cs"/>
              </a:rPr>
              <a:t> for CBEP talk on Tuesday</a:t>
            </a:r>
            <a:endParaRPr lang="en-US" dirty="0" smtClean="0">
              <a:effectLst/>
            </a:endParaRPr>
          </a:p>
          <a:p>
            <a:r>
              <a:rPr lang="en-US" dirty="0" smtClean="0">
                <a:effectLst/>
              </a:rPr>
              <a:t> </a:t>
            </a:r>
          </a:p>
          <a:p>
            <a:r>
              <a:rPr lang="en-US" dirty="0" smtClean="0">
                <a:effectLst/>
              </a:rPr>
              <a:t>Hi Fred, </a:t>
            </a:r>
          </a:p>
          <a:p>
            <a:r>
              <a:rPr lang="en-US" dirty="0" smtClean="0">
                <a:effectLst/>
              </a:rPr>
              <a:t>sorry about the lateness of this email - it may get to you way to late for you to comment. In any case, I'm part of a panel discussing monitoring in Casco Bay at Tuesday's CBEP's meeting, and I want to cover things with a more freshwater emphasis. I'm going to talk about the work I've done with folks on the Highland Lake alewife run, but also I'd like to do a shout out to PRW.  I don't know if you'll be talking about what PRW does during the day, but I'd love to put a slide or two into the talk about the PRW: something like:</a:t>
            </a:r>
          </a:p>
          <a:p>
            <a:r>
              <a:rPr lang="en-US" sz="1200" kern="1200" dirty="0" smtClean="0">
                <a:solidFill>
                  <a:schemeClr val="tx1"/>
                </a:solidFill>
                <a:effectLst/>
                <a:latin typeface="+mn-lt"/>
                <a:ea typeface="+mn-ea"/>
                <a:cs typeface="+mn-cs"/>
              </a:rPr>
              <a:t>I won’t be saying anything about PRW tomorrow and instead will be focusing on my work with </a:t>
            </a:r>
            <a:r>
              <a:rPr lang="en-US" sz="1200" kern="1200" dirty="0" err="1" smtClean="0">
                <a:solidFill>
                  <a:schemeClr val="tx1"/>
                </a:solidFill>
                <a:effectLst/>
                <a:latin typeface="+mn-lt"/>
                <a:ea typeface="+mn-ea"/>
                <a:cs typeface="+mn-cs"/>
              </a:rPr>
              <a:t>SoPo</a:t>
            </a:r>
            <a:r>
              <a:rPr lang="en-US" sz="1200" kern="1200" dirty="0" smtClean="0">
                <a:solidFill>
                  <a:schemeClr val="tx1"/>
                </a:solidFill>
                <a:effectLst/>
                <a:latin typeface="+mn-lt"/>
                <a:ea typeface="+mn-ea"/>
                <a:cs typeface="+mn-cs"/>
              </a:rPr>
              <a:t>. Therefore, it would be great if you could say a few words in support of the work that PRW does – THANKS!</a:t>
            </a:r>
            <a:endParaRPr lang="en-US" dirty="0" smtClean="0">
              <a:effectLst/>
            </a:endParaRPr>
          </a:p>
          <a:p>
            <a:r>
              <a:rPr lang="en-US" dirty="0" smtClean="0">
                <a:effectLst/>
              </a:rPr>
              <a:t>•Since 1989 has been monitoring the </a:t>
            </a:r>
            <a:r>
              <a:rPr lang="en-US" dirty="0" err="1" smtClean="0">
                <a:effectLst/>
              </a:rPr>
              <a:t>Presumpscot</a:t>
            </a:r>
            <a:r>
              <a:rPr lang="en-US" dirty="0" smtClean="0">
                <a:effectLst/>
              </a:rPr>
              <a:t> River for dissolved oxygen, temperature, and E. coli bacteria</a:t>
            </a:r>
            <a:r>
              <a:rPr lang="en-US" sz="1200" kern="1200" dirty="0" smtClean="0">
                <a:solidFill>
                  <a:schemeClr val="tx1"/>
                </a:solidFill>
                <a:effectLst/>
                <a:latin typeface="+mn-lt"/>
                <a:ea typeface="+mn-ea"/>
                <a:cs typeface="+mn-cs"/>
              </a:rPr>
              <a:t> (in the early years I believe there was also some nutrient / TSS and macroinvertebrate monitoring)</a:t>
            </a:r>
            <a:r>
              <a:rPr lang="en-US" dirty="0" smtClean="0">
                <a:effectLst/>
              </a:rPr>
              <a:t/>
            </a:r>
            <a:br>
              <a:rPr lang="en-US" dirty="0" smtClean="0">
                <a:effectLst/>
              </a:rPr>
            </a:br>
            <a:r>
              <a:rPr lang="en-US" dirty="0" smtClean="0">
                <a:effectLst/>
              </a:rPr>
              <a:t>•Mission: preserve and improve the health of the </a:t>
            </a:r>
            <a:r>
              <a:rPr lang="en-US" dirty="0" err="1" smtClean="0">
                <a:effectLst/>
              </a:rPr>
              <a:t>Presumpscot</a:t>
            </a:r>
            <a:r>
              <a:rPr lang="en-US" dirty="0" smtClean="0">
                <a:effectLst/>
              </a:rPr>
              <a:t> River watershed by scientific monitoring of water quality and sharing data to increase awareness of the condition of the river (from a 2011 Report to DEP)</a:t>
            </a:r>
            <a:br>
              <a:rPr lang="en-US" dirty="0" smtClean="0">
                <a:effectLst/>
              </a:rPr>
            </a:br>
            <a:r>
              <a:rPr lang="en-US" dirty="0" smtClean="0">
                <a:effectLst/>
              </a:rPr>
              <a:t>•Methods: volunteers sample </a:t>
            </a:r>
            <a:r>
              <a:rPr lang="en-US" sz="1200" kern="1200" dirty="0" smtClean="0">
                <a:solidFill>
                  <a:schemeClr val="tx1"/>
                </a:solidFill>
                <a:effectLst/>
                <a:latin typeface="+mn-lt"/>
                <a:ea typeface="+mn-ea"/>
                <a:cs typeface="+mn-cs"/>
              </a:rPr>
              <a:t>~8x </a:t>
            </a:r>
            <a:r>
              <a:rPr lang="en-US" dirty="0" smtClean="0">
                <a:effectLst/>
              </a:rPr>
              <a:t>early morning every other weekend at 22+ sites (</a:t>
            </a:r>
            <a:r>
              <a:rPr lang="en-US" dirty="0" err="1" smtClean="0">
                <a:effectLst/>
              </a:rPr>
              <a:t>mainstem</a:t>
            </a:r>
            <a:r>
              <a:rPr lang="en-US" dirty="0" smtClean="0">
                <a:effectLst/>
              </a:rPr>
              <a:t> &amp; tributaries)</a:t>
            </a:r>
            <a:r>
              <a:rPr lang="en-US" sz="1200" kern="1200" dirty="0" smtClean="0">
                <a:solidFill>
                  <a:schemeClr val="tx1"/>
                </a:solidFill>
                <a:effectLst/>
                <a:latin typeface="+mn-lt"/>
                <a:ea typeface="+mn-ea"/>
                <a:cs typeface="+mn-cs"/>
              </a:rPr>
              <a:t> – sampling season generally runs from late May until late August</a:t>
            </a:r>
            <a:r>
              <a:rPr lang="en-US" dirty="0" smtClean="0">
                <a:effectLst/>
              </a:rPr>
              <a:t/>
            </a:r>
            <a:br>
              <a:rPr lang="en-US" dirty="0" smtClean="0">
                <a:effectLst/>
              </a:rPr>
            </a:br>
            <a:r>
              <a:rPr lang="en-US" dirty="0" smtClean="0">
                <a:effectLst/>
              </a:rPr>
              <a:t>•Contact:</a:t>
            </a:r>
            <a:r>
              <a:rPr lang="en-US" sz="1200" kern="1200" dirty="0" smtClean="0">
                <a:solidFill>
                  <a:schemeClr val="tx1"/>
                </a:solidFill>
                <a:effectLst/>
                <a:latin typeface="+mn-lt"/>
                <a:ea typeface="+mn-ea"/>
                <a:cs typeface="+mn-cs"/>
              </a:rPr>
              <a:t> you can list me as the contact as follows – Fred Dillon / </a:t>
            </a:r>
            <a:r>
              <a:rPr lang="en-US" sz="1200" kern="1200" dirty="0" smtClean="0">
                <a:solidFill>
                  <a:schemeClr val="tx1"/>
                </a:solidFill>
                <a:effectLst/>
                <a:latin typeface="+mn-lt"/>
                <a:ea typeface="+mn-ea"/>
                <a:cs typeface="+mn-cs"/>
                <a:hlinkClick r:id="rId4"/>
              </a:rPr>
              <a:t>prw@maine.rr.com</a:t>
            </a:r>
            <a:r>
              <a:rPr lang="en-US" sz="1200" kern="1200" dirty="0" smtClean="0">
                <a:solidFill>
                  <a:schemeClr val="tx1"/>
                </a:solidFill>
                <a:effectLst/>
                <a:latin typeface="+mn-lt"/>
                <a:ea typeface="+mn-ea"/>
                <a:cs typeface="+mn-cs"/>
              </a:rPr>
              <a:t> / 774-6476</a:t>
            </a:r>
            <a:endParaRPr lang="en-US" dirty="0" smtClean="0">
              <a:effectLst/>
            </a:endParaRPr>
          </a:p>
          <a:p>
            <a:r>
              <a:rPr lang="en-US" dirty="0" smtClean="0">
                <a:effectLst/>
              </a:rPr>
              <a:t>And a few questions:</a:t>
            </a:r>
            <a:br>
              <a:rPr lang="en-US" dirty="0" smtClean="0">
                <a:effectLst/>
              </a:rPr>
            </a:br>
            <a:r>
              <a:rPr lang="en-US" dirty="0" smtClean="0">
                <a:effectLst/>
              </a:rPr>
              <a:t>Who would be a contact?/credit?</a:t>
            </a:r>
            <a:r>
              <a:rPr lang="en-US" sz="1200" kern="1200" dirty="0" smtClean="0">
                <a:solidFill>
                  <a:schemeClr val="tx1"/>
                </a:solidFill>
                <a:effectLst/>
                <a:latin typeface="+mn-lt"/>
                <a:ea typeface="+mn-ea"/>
                <a:cs typeface="+mn-cs"/>
              </a:rPr>
              <a:t> I’m fine being the primary point of contact</a:t>
            </a:r>
            <a:endParaRPr lang="en-US" dirty="0" smtClean="0">
              <a:effectLst/>
            </a:endParaRPr>
          </a:p>
          <a:p>
            <a:r>
              <a:rPr lang="en-US" dirty="0" smtClean="0">
                <a:effectLst/>
              </a:rPr>
              <a:t>Is there a take home slide for results that I could show?</a:t>
            </a:r>
            <a:r>
              <a:rPr lang="en-US" sz="1200" kern="1200" dirty="0" smtClean="0">
                <a:solidFill>
                  <a:schemeClr val="tx1"/>
                </a:solidFill>
                <a:effectLst/>
                <a:latin typeface="+mn-lt"/>
                <a:ea typeface="+mn-ea"/>
                <a:cs typeface="+mn-cs"/>
              </a:rPr>
              <a:t> Since PRW began participating in DEP’s VRMP program several years ago they’ve been doing all of our data summarization. Unfortunately, I haven’t compiled their annual summaries into a larger data set for the purposes of observing longer term WQ trends. I’ve attached DEP’s reports for 2011-2014.</a:t>
            </a:r>
            <a:r>
              <a:rPr lang="en-US" dirty="0" smtClean="0">
                <a:effectLst/>
              </a:rPr>
              <a:t/>
            </a:r>
            <a:br>
              <a:rPr lang="en-US" dirty="0" smtClean="0">
                <a:effectLst/>
              </a:rPr>
            </a:br>
            <a:r>
              <a:rPr lang="en-US" dirty="0" smtClean="0">
                <a:effectLst/>
              </a:rPr>
              <a:t/>
            </a:r>
            <a:br>
              <a:rPr lang="en-US" dirty="0" smtClean="0">
                <a:effectLst/>
              </a:rPr>
            </a:br>
            <a:endParaRPr lang="en-US" dirty="0" smtClean="0">
              <a:effectLst/>
            </a:endParaRPr>
          </a:p>
          <a:p>
            <a:r>
              <a:rPr lang="en-US" dirty="0" smtClean="0">
                <a:effectLst/>
              </a:rPr>
              <a:t>I noticed the CSWCD is listed as the contact for PRW - should I be sure to mention them in any PRW slide? </a:t>
            </a:r>
            <a:r>
              <a:rPr lang="en-US" sz="1200" kern="1200" dirty="0" smtClean="0">
                <a:solidFill>
                  <a:schemeClr val="tx1"/>
                </a:solidFill>
                <a:effectLst/>
                <a:latin typeface="+mn-lt"/>
                <a:ea typeface="+mn-ea"/>
                <a:cs typeface="+mn-cs"/>
              </a:rPr>
              <a:t>You can credit CCSWCD for providing ongoing admin support in the form of a mailing address and meeting place. In years past they’ve also helped with basic liability insurance coverage for our volunteers through the NRCS’s Earth Team program.</a:t>
            </a:r>
            <a:r>
              <a:rPr lang="en-US" dirty="0" smtClean="0">
                <a:effectLst/>
              </a:rPr>
              <a:t/>
            </a:r>
            <a:br>
              <a:rPr lang="en-US" dirty="0" smtClean="0">
                <a:effectLst/>
              </a:rPr>
            </a:br>
            <a:r>
              <a:rPr lang="en-US" dirty="0" smtClean="0">
                <a:effectLst/>
              </a:rPr>
              <a:t/>
            </a:r>
            <a:br>
              <a:rPr lang="en-US" dirty="0" smtClean="0">
                <a:effectLst/>
              </a:rPr>
            </a:br>
            <a:endParaRPr lang="en-US" dirty="0" smtClean="0">
              <a:effectLst/>
            </a:endParaRPr>
          </a:p>
          <a:p>
            <a:r>
              <a:rPr lang="en-US" dirty="0" smtClean="0">
                <a:effectLst/>
              </a:rPr>
              <a:t>And what other monitoring efforts (on the </a:t>
            </a:r>
            <a:r>
              <a:rPr lang="en-US" dirty="0" err="1" smtClean="0">
                <a:effectLst/>
              </a:rPr>
              <a:t>Presumpscot</a:t>
            </a:r>
            <a:r>
              <a:rPr lang="en-US" dirty="0" smtClean="0">
                <a:effectLst/>
              </a:rPr>
              <a:t> or other rivers) should/could I mention?</a:t>
            </a:r>
            <a:r>
              <a:rPr lang="en-US" sz="1200" kern="1200" dirty="0" smtClean="0">
                <a:solidFill>
                  <a:schemeClr val="tx1"/>
                </a:solidFill>
                <a:effectLst/>
                <a:latin typeface="+mn-lt"/>
                <a:ea typeface="+mn-ea"/>
                <a:cs typeface="+mn-cs"/>
              </a:rPr>
              <a:t> Besides the work that DEP, ME DIFW, you and Theo have done, I’m not aware of other monitoring efforts on the </a:t>
            </a:r>
            <a:r>
              <a:rPr lang="en-US" sz="1200" kern="1200" dirty="0" err="1" smtClean="0">
                <a:solidFill>
                  <a:schemeClr val="tx1"/>
                </a:solidFill>
                <a:effectLst/>
                <a:latin typeface="+mn-lt"/>
                <a:ea typeface="+mn-ea"/>
                <a:cs typeface="+mn-cs"/>
              </a:rPr>
              <a:t>Presumpscot</a:t>
            </a:r>
            <a:r>
              <a:rPr lang="en-US" sz="1200" kern="1200" dirty="0" smtClean="0">
                <a:solidFill>
                  <a:schemeClr val="tx1"/>
                </a:solidFill>
                <a:effectLst/>
                <a:latin typeface="+mn-lt"/>
                <a:ea typeface="+mn-ea"/>
                <a:cs typeface="+mn-cs"/>
              </a:rPr>
              <a:t>. For other volunteer-based monitoring efforts the DEP’s VRMP website identifies 8 groups that have been participating in their program for the past several years. In addition to PRW they are: Androscoggin River Watershed Council, Friend of </a:t>
            </a:r>
            <a:r>
              <a:rPr lang="en-US" sz="1200" kern="1200" dirty="0" err="1" smtClean="0">
                <a:solidFill>
                  <a:schemeClr val="tx1"/>
                </a:solidFill>
                <a:effectLst/>
                <a:latin typeface="+mn-lt"/>
                <a:ea typeface="+mn-ea"/>
                <a:cs typeface="+mn-cs"/>
              </a:rPr>
              <a:t>Merrymeeting</a:t>
            </a:r>
            <a:r>
              <a:rPr lang="en-US" sz="1200" kern="1200" dirty="0" smtClean="0">
                <a:solidFill>
                  <a:schemeClr val="tx1"/>
                </a:solidFill>
                <a:effectLst/>
                <a:latin typeface="+mn-lt"/>
                <a:ea typeface="+mn-ea"/>
                <a:cs typeface="+mn-cs"/>
              </a:rPr>
              <a:t> Bay, Skowhegan Conservation Commission, City of Lewiston, </a:t>
            </a:r>
            <a:r>
              <a:rPr lang="en-US" sz="1200" kern="1200" dirty="0" err="1" smtClean="0">
                <a:solidFill>
                  <a:schemeClr val="tx1"/>
                </a:solidFill>
                <a:effectLst/>
                <a:latin typeface="+mn-lt"/>
                <a:ea typeface="+mn-ea"/>
                <a:cs typeface="+mn-cs"/>
              </a:rPr>
              <a:t>Mousam</a:t>
            </a:r>
            <a:r>
              <a:rPr lang="en-US" sz="1200" kern="1200" dirty="0" smtClean="0">
                <a:solidFill>
                  <a:schemeClr val="tx1"/>
                </a:solidFill>
                <a:effectLst/>
                <a:latin typeface="+mn-lt"/>
                <a:ea typeface="+mn-ea"/>
                <a:cs typeface="+mn-cs"/>
              </a:rPr>
              <a:t> and Kennebunk Rivers Alliance, and Rockport Conservation Commission.</a:t>
            </a:r>
            <a:endParaRPr lang="en-US" dirty="0" smtClean="0">
              <a:effectLst/>
            </a:endParaRPr>
          </a:p>
          <a:p>
            <a:r>
              <a:rPr lang="en-US" dirty="0" smtClean="0">
                <a:effectLst/>
              </a:rPr>
              <a:t>Thank Fred... see you on Tuesday (?), </a:t>
            </a:r>
            <a:r>
              <a:rPr lang="en-US" sz="1200" kern="1200" dirty="0" smtClean="0">
                <a:solidFill>
                  <a:schemeClr val="tx1"/>
                </a:solidFill>
                <a:effectLst/>
                <a:latin typeface="+mn-lt"/>
                <a:ea typeface="+mn-ea"/>
                <a:cs typeface="+mn-cs"/>
              </a:rPr>
              <a:t>Hope this helps and see you tomorrow!</a:t>
            </a:r>
            <a:endParaRPr lang="en-US" dirty="0" smtClean="0">
              <a:effectLst/>
            </a:endParaRPr>
          </a:p>
          <a:p>
            <a:r>
              <a:rPr lang="en-US" dirty="0" smtClean="0">
                <a:effectLst/>
              </a:rPr>
              <a:t>Karen </a:t>
            </a:r>
          </a:p>
          <a:p>
            <a:r>
              <a:rPr lang="en-US" dirty="0" smtClean="0">
                <a:effectLst/>
              </a:rPr>
              <a:t/>
            </a:r>
            <a:br>
              <a:rPr lang="en-US" dirty="0" smtClean="0">
                <a:effectLst/>
              </a:rPr>
            </a:b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22514701-B896-4D9A-A31E-A0E87A648329}" type="slidenum">
              <a:rPr lang="en-US" smtClean="0"/>
              <a:t>10</a:t>
            </a:fld>
            <a:endParaRPr lang="en-US"/>
          </a:p>
        </p:txBody>
      </p:sp>
    </p:spTree>
    <p:extLst>
      <p:ext uri="{BB962C8B-B14F-4D97-AF65-F5344CB8AC3E}">
        <p14:creationId xmlns:p14="http://schemas.microsoft.com/office/powerpoint/2010/main" val="3395761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E9EB87-64A3-4FCD-8D8B-23924F12580D}" type="datetimeFigureOut">
              <a:rPr lang="en-US" smtClean="0"/>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DEC25-7B0B-4797-B40D-0365EFF70375}" type="slidenum">
              <a:rPr lang="en-US" smtClean="0"/>
              <a:t>‹#›</a:t>
            </a:fld>
            <a:endParaRPr lang="en-US"/>
          </a:p>
        </p:txBody>
      </p:sp>
    </p:spTree>
    <p:extLst>
      <p:ext uri="{BB962C8B-B14F-4D97-AF65-F5344CB8AC3E}">
        <p14:creationId xmlns:p14="http://schemas.microsoft.com/office/powerpoint/2010/main" val="3748799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E9EB87-64A3-4FCD-8D8B-23924F12580D}" type="datetimeFigureOut">
              <a:rPr lang="en-US" smtClean="0"/>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DEC25-7B0B-4797-B40D-0365EFF70375}" type="slidenum">
              <a:rPr lang="en-US" smtClean="0"/>
              <a:t>‹#›</a:t>
            </a:fld>
            <a:endParaRPr lang="en-US"/>
          </a:p>
        </p:txBody>
      </p:sp>
    </p:spTree>
    <p:extLst>
      <p:ext uri="{BB962C8B-B14F-4D97-AF65-F5344CB8AC3E}">
        <p14:creationId xmlns:p14="http://schemas.microsoft.com/office/powerpoint/2010/main" val="377189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E9EB87-64A3-4FCD-8D8B-23924F12580D}" type="datetimeFigureOut">
              <a:rPr lang="en-US" smtClean="0"/>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DEC25-7B0B-4797-B40D-0365EFF70375}" type="slidenum">
              <a:rPr lang="en-US" smtClean="0"/>
              <a:t>‹#›</a:t>
            </a:fld>
            <a:endParaRPr lang="en-US"/>
          </a:p>
        </p:txBody>
      </p:sp>
    </p:spTree>
    <p:extLst>
      <p:ext uri="{BB962C8B-B14F-4D97-AF65-F5344CB8AC3E}">
        <p14:creationId xmlns:p14="http://schemas.microsoft.com/office/powerpoint/2010/main" val="118895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265129"/>
            <a:ext cx="7886700" cy="49118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E9EB87-64A3-4FCD-8D8B-23924F12580D}" type="datetimeFigureOut">
              <a:rPr lang="en-US" smtClean="0"/>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DEC25-7B0B-4797-B40D-0365EFF70375}" type="slidenum">
              <a:rPr lang="en-US" smtClean="0"/>
              <a:t>‹#›</a:t>
            </a:fld>
            <a:endParaRPr lang="en-US"/>
          </a:p>
        </p:txBody>
      </p:sp>
    </p:spTree>
    <p:extLst>
      <p:ext uri="{BB962C8B-B14F-4D97-AF65-F5344CB8AC3E}">
        <p14:creationId xmlns:p14="http://schemas.microsoft.com/office/powerpoint/2010/main" val="40986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E9EB87-64A3-4FCD-8D8B-23924F12580D}" type="datetimeFigureOut">
              <a:rPr lang="en-US" smtClean="0"/>
              <a:t>10/11/2015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FDEC25-7B0B-4797-B40D-0365EFF70375}" type="slidenum">
              <a:rPr lang="en-US" smtClean="0"/>
              <a:t>‹#›</a:t>
            </a:fld>
            <a:endParaRPr lang="en-US"/>
          </a:p>
        </p:txBody>
      </p:sp>
    </p:spTree>
    <p:extLst>
      <p:ext uri="{BB962C8B-B14F-4D97-AF65-F5344CB8AC3E}">
        <p14:creationId xmlns:p14="http://schemas.microsoft.com/office/powerpoint/2010/main" val="332318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244101"/>
            <a:ext cx="3886200" cy="4932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244101"/>
            <a:ext cx="3886200" cy="49328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FE9EB87-64A3-4FCD-8D8B-23924F12580D}" type="datetimeFigureOut">
              <a:rPr lang="en-US" smtClean="0"/>
              <a:t>10/11/2015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DEC25-7B0B-4797-B40D-0365EFF70375}" type="slidenum">
              <a:rPr lang="en-US" smtClean="0"/>
              <a:t>‹#›</a:t>
            </a:fld>
            <a:endParaRPr lang="en-US"/>
          </a:p>
        </p:txBody>
      </p:sp>
    </p:spTree>
    <p:extLst>
      <p:ext uri="{BB962C8B-B14F-4D97-AF65-F5344CB8AC3E}">
        <p14:creationId xmlns:p14="http://schemas.microsoft.com/office/powerpoint/2010/main" val="69524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E9EB87-64A3-4FCD-8D8B-23924F12580D}" type="datetimeFigureOut">
              <a:rPr lang="en-US" smtClean="0"/>
              <a:t>10/11/2015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FDEC25-7B0B-4797-B40D-0365EFF70375}" type="slidenum">
              <a:rPr lang="en-US" smtClean="0"/>
              <a:t>‹#›</a:t>
            </a:fld>
            <a:endParaRPr lang="en-US"/>
          </a:p>
        </p:txBody>
      </p:sp>
    </p:spTree>
    <p:extLst>
      <p:ext uri="{BB962C8B-B14F-4D97-AF65-F5344CB8AC3E}">
        <p14:creationId xmlns:p14="http://schemas.microsoft.com/office/powerpoint/2010/main" val="313003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E9EB87-64A3-4FCD-8D8B-23924F12580D}" type="datetimeFigureOut">
              <a:rPr lang="en-US" smtClean="0"/>
              <a:t>10/11/2015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FDEC25-7B0B-4797-B40D-0365EFF70375}" type="slidenum">
              <a:rPr lang="en-US" smtClean="0"/>
              <a:t>‹#›</a:t>
            </a:fld>
            <a:endParaRPr lang="en-US"/>
          </a:p>
        </p:txBody>
      </p:sp>
    </p:spTree>
    <p:extLst>
      <p:ext uri="{BB962C8B-B14F-4D97-AF65-F5344CB8AC3E}">
        <p14:creationId xmlns:p14="http://schemas.microsoft.com/office/powerpoint/2010/main" val="150567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E9EB87-64A3-4FCD-8D8B-23924F12580D}" type="datetimeFigureOut">
              <a:rPr lang="en-US" smtClean="0"/>
              <a:t>10/11/2015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FDEC25-7B0B-4797-B40D-0365EFF70375}" type="slidenum">
              <a:rPr lang="en-US" smtClean="0"/>
              <a:t>‹#›</a:t>
            </a:fld>
            <a:endParaRPr lang="en-US"/>
          </a:p>
        </p:txBody>
      </p:sp>
    </p:spTree>
    <p:extLst>
      <p:ext uri="{BB962C8B-B14F-4D97-AF65-F5344CB8AC3E}">
        <p14:creationId xmlns:p14="http://schemas.microsoft.com/office/powerpoint/2010/main" val="1061784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9EB87-64A3-4FCD-8D8B-23924F12580D}" type="datetimeFigureOut">
              <a:rPr lang="en-US" smtClean="0"/>
              <a:t>10/11/2015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DEC25-7B0B-4797-B40D-0365EFF70375}" type="slidenum">
              <a:rPr lang="en-US" smtClean="0"/>
              <a:t>‹#›</a:t>
            </a:fld>
            <a:endParaRPr lang="en-US"/>
          </a:p>
        </p:txBody>
      </p:sp>
    </p:spTree>
    <p:extLst>
      <p:ext uri="{BB962C8B-B14F-4D97-AF65-F5344CB8AC3E}">
        <p14:creationId xmlns:p14="http://schemas.microsoft.com/office/powerpoint/2010/main" val="262975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9EB87-64A3-4FCD-8D8B-23924F12580D}" type="datetimeFigureOut">
              <a:rPr lang="en-US" smtClean="0"/>
              <a:t>10/11/2015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FDEC25-7B0B-4797-B40D-0365EFF70375}" type="slidenum">
              <a:rPr lang="en-US" smtClean="0"/>
              <a:t>‹#›</a:t>
            </a:fld>
            <a:endParaRPr lang="en-US"/>
          </a:p>
        </p:txBody>
      </p:sp>
    </p:spTree>
    <p:extLst>
      <p:ext uri="{BB962C8B-B14F-4D97-AF65-F5344CB8AC3E}">
        <p14:creationId xmlns:p14="http://schemas.microsoft.com/office/powerpoint/2010/main" val="292439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69958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40285"/>
            <a:ext cx="7886700" cy="483667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9EB87-64A3-4FCD-8D8B-23924F12580D}" type="datetimeFigureOut">
              <a:rPr lang="en-US" smtClean="0"/>
              <a:t>10/11/2015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DEC25-7B0B-4797-B40D-0365EFF70375}" type="slidenum">
              <a:rPr lang="en-US" smtClean="0"/>
              <a:t>‹#›</a:t>
            </a:fld>
            <a:endParaRPr lang="en-US"/>
          </a:p>
        </p:txBody>
      </p:sp>
    </p:spTree>
    <p:extLst>
      <p:ext uri="{BB962C8B-B14F-4D97-AF65-F5344CB8AC3E}">
        <p14:creationId xmlns:p14="http://schemas.microsoft.com/office/powerpoint/2010/main" val="2224415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prw@maine.rr.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Monitoring Casco Bay Connections: a </a:t>
            </a:r>
            <a:r>
              <a:rPr lang="en-US" dirty="0"/>
              <a:t>f</a:t>
            </a:r>
            <a:r>
              <a:rPr lang="en-US" dirty="0" smtClean="0"/>
              <a:t>reshwater perspective</a:t>
            </a:r>
            <a:endParaRPr lang="en-US" dirty="0"/>
          </a:p>
        </p:txBody>
      </p:sp>
      <p:sp>
        <p:nvSpPr>
          <p:cNvPr id="3" name="Subtitle 2"/>
          <p:cNvSpPr>
            <a:spLocks noGrp="1"/>
          </p:cNvSpPr>
          <p:nvPr>
            <p:ph type="subTitle" idx="1"/>
          </p:nvPr>
        </p:nvSpPr>
        <p:spPr/>
        <p:txBody>
          <a:bodyPr>
            <a:normAutofit lnSpcReduction="10000"/>
          </a:bodyPr>
          <a:lstStyle/>
          <a:p>
            <a:r>
              <a:rPr lang="en-US" dirty="0" smtClean="0"/>
              <a:t>Karen Wilson</a:t>
            </a:r>
          </a:p>
          <a:p>
            <a:r>
              <a:rPr lang="en-US" dirty="0" smtClean="0"/>
              <a:t>Dept. of Environmental Science and Policy</a:t>
            </a:r>
          </a:p>
          <a:p>
            <a:r>
              <a:rPr lang="en-US" dirty="0" smtClean="0"/>
              <a:t>University of Southern Maine</a:t>
            </a:r>
          </a:p>
          <a:p>
            <a:r>
              <a:rPr lang="en-US" dirty="0"/>
              <a:t>k</a:t>
            </a:r>
            <a:r>
              <a:rPr lang="en-US" dirty="0" smtClean="0"/>
              <a:t>aren.wilson@maine.edu</a:t>
            </a:r>
            <a:endParaRPr lang="en-US" dirty="0"/>
          </a:p>
        </p:txBody>
      </p:sp>
    </p:spTree>
    <p:extLst>
      <p:ext uri="{BB962C8B-B14F-4D97-AF65-F5344CB8AC3E}">
        <p14:creationId xmlns:p14="http://schemas.microsoft.com/office/powerpoint/2010/main" val="1102534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Presumpscot</a:t>
            </a:r>
            <a:r>
              <a:rPr lang="en-US" dirty="0" smtClean="0"/>
              <a:t> River Watch (PRW)	</a:t>
            </a:r>
            <a:endParaRPr lang="en-US" dirty="0"/>
          </a:p>
        </p:txBody>
      </p:sp>
      <p:sp>
        <p:nvSpPr>
          <p:cNvPr id="3" name="Content Placeholder 2"/>
          <p:cNvSpPr>
            <a:spLocks noGrp="1"/>
          </p:cNvSpPr>
          <p:nvPr>
            <p:ph idx="1"/>
          </p:nvPr>
        </p:nvSpPr>
        <p:spPr/>
        <p:txBody>
          <a:bodyPr>
            <a:normAutofit/>
          </a:bodyPr>
          <a:lstStyle/>
          <a:p>
            <a:r>
              <a:rPr lang="en-US" dirty="0"/>
              <a:t>Mission: preserve and </a:t>
            </a:r>
            <a:r>
              <a:rPr lang="en-US" dirty="0" smtClean="0"/>
              <a:t>improve </a:t>
            </a:r>
            <a:r>
              <a:rPr lang="en-US" dirty="0"/>
              <a:t>health of the </a:t>
            </a:r>
            <a:r>
              <a:rPr lang="en-US" dirty="0" err="1"/>
              <a:t>Presumpscot</a:t>
            </a:r>
            <a:r>
              <a:rPr lang="en-US" dirty="0"/>
              <a:t> River watershed by scientific monitoring of water quality and sharing data to increase awareness of </a:t>
            </a:r>
            <a:r>
              <a:rPr lang="en-US" dirty="0" smtClean="0"/>
              <a:t>river conditions (1989)</a:t>
            </a:r>
          </a:p>
          <a:p>
            <a:r>
              <a:rPr lang="en-US" dirty="0" smtClean="0"/>
              <a:t>Monitors: </a:t>
            </a:r>
            <a:r>
              <a:rPr lang="en-US" dirty="0"/>
              <a:t>dissolved oxygen, temperature and </a:t>
            </a:r>
            <a:r>
              <a:rPr lang="en-US" i="1" dirty="0"/>
              <a:t>E. coli </a:t>
            </a:r>
            <a:r>
              <a:rPr lang="en-US" dirty="0"/>
              <a:t>bacteria </a:t>
            </a:r>
            <a:r>
              <a:rPr lang="en-US" dirty="0" smtClean="0"/>
              <a:t>in </a:t>
            </a:r>
            <a:r>
              <a:rPr lang="en-US" dirty="0" err="1" smtClean="0"/>
              <a:t>Presumpscot</a:t>
            </a:r>
            <a:r>
              <a:rPr lang="en-US" dirty="0" smtClean="0"/>
              <a:t> River &amp; tributaries</a:t>
            </a:r>
          </a:p>
          <a:p>
            <a:r>
              <a:rPr lang="en-US" dirty="0" smtClean="0"/>
              <a:t>Methods: May - Aug sampling early every other weekend at 22+ sites by volunteers</a:t>
            </a:r>
          </a:p>
          <a:p>
            <a:r>
              <a:rPr lang="en-US" dirty="0" smtClean="0"/>
              <a:t>Contact</a:t>
            </a:r>
            <a:r>
              <a:rPr lang="en-US" dirty="0"/>
              <a:t>:  Fred </a:t>
            </a:r>
            <a:r>
              <a:rPr lang="en-US" dirty="0" smtClean="0"/>
              <a:t>Dillon, </a:t>
            </a:r>
            <a:r>
              <a:rPr lang="en-US" dirty="0" smtClean="0">
                <a:hlinkClick r:id="rId3"/>
              </a:rPr>
              <a:t>prw@maine.rr.com</a:t>
            </a:r>
            <a:r>
              <a:rPr lang="en-US" dirty="0" smtClean="0"/>
              <a:t>, 774-6476</a:t>
            </a:r>
            <a:endParaRPr lang="en-US" dirty="0"/>
          </a:p>
          <a:p>
            <a:endParaRPr lang="en-US" dirty="0"/>
          </a:p>
        </p:txBody>
      </p:sp>
    </p:spTree>
    <p:extLst>
      <p:ext uri="{BB962C8B-B14F-4D97-AF65-F5344CB8AC3E}">
        <p14:creationId xmlns:p14="http://schemas.microsoft.com/office/powerpoint/2010/main" val="38266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information</a:t>
            </a:r>
            <a:endParaRPr lang="en-US" dirty="0"/>
          </a:p>
        </p:txBody>
      </p:sp>
      <p:sp>
        <p:nvSpPr>
          <p:cNvPr id="3" name="Content Placeholder 2"/>
          <p:cNvSpPr>
            <a:spLocks noGrp="1"/>
          </p:cNvSpPr>
          <p:nvPr>
            <p:ph idx="1"/>
          </p:nvPr>
        </p:nvSpPr>
        <p:spPr/>
        <p:txBody>
          <a:bodyPr/>
          <a:lstStyle/>
          <a:p>
            <a:r>
              <a:rPr lang="en-US" dirty="0" smtClean="0"/>
              <a:t>Work on </a:t>
            </a:r>
            <a:r>
              <a:rPr lang="en-US" dirty="0" err="1" smtClean="0"/>
              <a:t>Presumpscot</a:t>
            </a:r>
            <a:r>
              <a:rPr lang="en-US" dirty="0" smtClean="0"/>
              <a:t> and Casco Bay tributaries by Cumberland County Soil and Water Conservation District (watershed plans, </a:t>
            </a:r>
            <a:r>
              <a:rPr lang="en-US" dirty="0" err="1" smtClean="0"/>
              <a:t>etc</a:t>
            </a:r>
            <a:r>
              <a:rPr lang="en-US" dirty="0" smtClean="0"/>
              <a:t>)</a:t>
            </a:r>
          </a:p>
          <a:p>
            <a:r>
              <a:rPr lang="en-US" dirty="0" smtClean="0"/>
              <a:t>Sebago Lake watershed lakes [PWD, LEA, MFS, CCSWCD, Oxford CSWCD, DEP lakes]</a:t>
            </a:r>
            <a:endParaRPr lang="en-US" dirty="0"/>
          </a:p>
        </p:txBody>
      </p:sp>
    </p:spTree>
    <p:extLst>
      <p:ext uri="{BB962C8B-B14F-4D97-AF65-F5344CB8AC3E}">
        <p14:creationId xmlns:p14="http://schemas.microsoft.com/office/powerpoint/2010/main" val="3410279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information (intermittent)</a:t>
            </a:r>
            <a:endParaRPr lang="en-US" dirty="0"/>
          </a:p>
        </p:txBody>
      </p:sp>
      <p:sp>
        <p:nvSpPr>
          <p:cNvPr id="3" name="Content Placeholder 2"/>
          <p:cNvSpPr>
            <a:spLocks noGrp="1"/>
          </p:cNvSpPr>
          <p:nvPr>
            <p:ph idx="1"/>
          </p:nvPr>
        </p:nvSpPr>
        <p:spPr>
          <a:xfrm>
            <a:off x="628650" y="6067954"/>
            <a:ext cx="7886700" cy="523914"/>
          </a:xfrm>
        </p:spPr>
        <p:txBody>
          <a:bodyPr/>
          <a:lstStyle/>
          <a:p>
            <a:pPr marL="0" indent="0">
              <a:buNone/>
            </a:pPr>
            <a:r>
              <a:rPr lang="en-US" dirty="0" smtClean="0"/>
              <a:t>USM Water </a:t>
            </a:r>
            <a:r>
              <a:rPr lang="en-US" dirty="0"/>
              <a:t>Q</a:t>
            </a:r>
            <a:r>
              <a:rPr lang="en-US" dirty="0" smtClean="0"/>
              <a:t>uality class: January - April 2015</a:t>
            </a:r>
            <a:endParaRPr lang="en-US" dirty="0"/>
          </a:p>
        </p:txBody>
      </p:sp>
      <p:sp>
        <p:nvSpPr>
          <p:cNvPr id="4" name="Rectangle 2"/>
          <p:cNvSpPr>
            <a:spLocks noChangeArrowheads="1"/>
          </p:cNvSpPr>
          <p:nvPr/>
        </p:nvSpPr>
        <p:spPr bwMode="auto">
          <a:xfrm>
            <a:off x="327960" y="1789042"/>
            <a:ext cx="14151835" cy="759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Chart 4"/>
          <p:cNvGraphicFramePr/>
          <p:nvPr>
            <p:extLst>
              <p:ext uri="{D42A27DB-BD31-4B8C-83A1-F6EECF244321}">
                <p14:modId xmlns:p14="http://schemas.microsoft.com/office/powerpoint/2010/main" val="3538013630"/>
              </p:ext>
            </p:extLst>
          </p:nvPr>
        </p:nvGraphicFramePr>
        <p:xfrm>
          <a:off x="628650" y="1064713"/>
          <a:ext cx="7886700" cy="48028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7337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ednesday night’s record rainfall sent a plume of discolored water into Portland Harbor from streams that flow into the Presumpscot River. The runoff has prompted clam flat closures and public health advisories on beach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41" y="1153668"/>
            <a:ext cx="8667336" cy="50147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70572" y="6168404"/>
            <a:ext cx="5914405" cy="646331"/>
          </a:xfrm>
          <a:prstGeom prst="rect">
            <a:avLst/>
          </a:prstGeom>
          <a:noFill/>
        </p:spPr>
        <p:txBody>
          <a:bodyPr wrap="square" rtlCol="0">
            <a:spAutoFit/>
          </a:bodyPr>
          <a:lstStyle/>
          <a:p>
            <a:r>
              <a:rPr lang="en-US" dirty="0" smtClean="0"/>
              <a:t>Aug 14, 2014 </a:t>
            </a:r>
            <a:r>
              <a:rPr lang="en-US" dirty="0" err="1" smtClean="0"/>
              <a:t>Presumpscot</a:t>
            </a:r>
            <a:r>
              <a:rPr lang="en-US" dirty="0" smtClean="0"/>
              <a:t> River plume after a 6 inch rainfall </a:t>
            </a:r>
          </a:p>
          <a:p>
            <a:r>
              <a:rPr lang="en-US" dirty="0" smtClean="0"/>
              <a:t>(Source: </a:t>
            </a:r>
            <a:r>
              <a:rPr lang="en-US" dirty="0" smtClean="0"/>
              <a:t>Portland Press Herald, Photographer John </a:t>
            </a:r>
            <a:r>
              <a:rPr lang="en-US" dirty="0" err="1" smtClean="0"/>
              <a:t>Patriquin</a:t>
            </a:r>
            <a:r>
              <a:rPr lang="en-US" dirty="0" smtClean="0"/>
              <a:t>)</a:t>
            </a:r>
            <a:endParaRPr lang="en-US" dirty="0"/>
          </a:p>
        </p:txBody>
      </p:sp>
      <p:sp>
        <p:nvSpPr>
          <p:cNvPr id="6" name="Title 1"/>
          <p:cNvSpPr>
            <a:spLocks noGrp="1"/>
          </p:cNvSpPr>
          <p:nvPr>
            <p:ph type="title"/>
          </p:nvPr>
        </p:nvSpPr>
        <p:spPr>
          <a:xfrm>
            <a:off x="628650" y="365127"/>
            <a:ext cx="7886700" cy="699586"/>
          </a:xfrm>
        </p:spPr>
        <p:txBody>
          <a:bodyPr/>
          <a:lstStyle/>
          <a:p>
            <a:r>
              <a:rPr lang="en-US" dirty="0" smtClean="0"/>
              <a:t>Freshwater-marine linkages </a:t>
            </a:r>
            <a:endParaRPr lang="en-US" dirty="0"/>
          </a:p>
        </p:txBody>
      </p:sp>
    </p:spTree>
    <p:extLst>
      <p:ext uri="{BB962C8B-B14F-4D97-AF65-F5344CB8AC3E}">
        <p14:creationId xmlns:p14="http://schemas.microsoft.com/office/powerpoint/2010/main" val="1721295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91544"/>
            <a:ext cx="9144000" cy="4267200"/>
          </a:xfrm>
          <a:prstGeom prst="rect">
            <a:avLst/>
          </a:prstGeom>
        </p:spPr>
      </p:pic>
      <p:sp>
        <p:nvSpPr>
          <p:cNvPr id="8" name="TextBox 7"/>
          <p:cNvSpPr txBox="1"/>
          <p:nvPr/>
        </p:nvSpPr>
        <p:spPr>
          <a:xfrm>
            <a:off x="5312374" y="6035663"/>
            <a:ext cx="3831626" cy="523220"/>
          </a:xfrm>
          <a:prstGeom prst="rect">
            <a:avLst/>
          </a:prstGeom>
          <a:noFill/>
        </p:spPr>
        <p:txBody>
          <a:bodyPr wrap="none" rtlCol="0">
            <a:spAutoFit/>
          </a:bodyPr>
          <a:lstStyle/>
          <a:p>
            <a:r>
              <a:rPr lang="en-US" sz="1400" dirty="0" smtClean="0"/>
              <a:t>Alewife on their spawning </a:t>
            </a:r>
            <a:r>
              <a:rPr lang="en-US" sz="1400" dirty="0" smtClean="0"/>
              <a:t>run, Mill Brook, 2014</a:t>
            </a:r>
            <a:r>
              <a:rPr lang="en-US" sz="1400" dirty="0" smtClean="0"/>
              <a:t>.</a:t>
            </a:r>
          </a:p>
          <a:p>
            <a:r>
              <a:rPr lang="en-US" sz="1400" dirty="0" smtClean="0"/>
              <a:t>Photo: </a:t>
            </a:r>
            <a:r>
              <a:rPr lang="en-US" sz="1400" dirty="0" smtClean="0"/>
              <a:t>T. Willis.</a:t>
            </a:r>
            <a:endParaRPr lang="en-US" sz="1400" dirty="0"/>
          </a:p>
        </p:txBody>
      </p:sp>
    </p:spTree>
    <p:extLst>
      <p:ext uri="{BB962C8B-B14F-4D97-AF65-F5344CB8AC3E}">
        <p14:creationId xmlns:p14="http://schemas.microsoft.com/office/powerpoint/2010/main" val="1013272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1085" y="6139113"/>
            <a:ext cx="4820975" cy="369332"/>
          </a:xfrm>
          <a:prstGeom prst="rect">
            <a:avLst/>
          </a:prstGeom>
          <a:noFill/>
        </p:spPr>
        <p:txBody>
          <a:bodyPr wrap="square" rtlCol="0">
            <a:spAutoFit/>
          </a:bodyPr>
          <a:lstStyle/>
          <a:p>
            <a:r>
              <a:rPr lang="en-US" dirty="0" smtClean="0"/>
              <a:t>Gulls feeding at Mill Brook (Source: PRLT)</a:t>
            </a:r>
            <a:endParaRPr lang="en-US" dirty="0"/>
          </a:p>
        </p:txBody>
      </p:sp>
      <p:pic>
        <p:nvPicPr>
          <p:cNvPr id="5" name="Picture 2" descr="http://www.prlt.org/wp-content/uploads/2014/06/gulls-at-mill-br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8612" y="365127"/>
            <a:ext cx="7424327" cy="5568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486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a:t>
            </a:r>
            <a:endParaRPr lang="en-US" dirty="0"/>
          </a:p>
        </p:txBody>
      </p:sp>
      <p:sp>
        <p:nvSpPr>
          <p:cNvPr id="3" name="Content Placeholder 2"/>
          <p:cNvSpPr>
            <a:spLocks noGrp="1"/>
          </p:cNvSpPr>
          <p:nvPr>
            <p:ph idx="1"/>
          </p:nvPr>
        </p:nvSpPr>
        <p:spPr/>
        <p:txBody>
          <a:bodyPr>
            <a:normAutofit/>
          </a:bodyPr>
          <a:lstStyle/>
          <a:p>
            <a:r>
              <a:rPr lang="en-US" sz="3200" dirty="0" err="1" smtClean="0"/>
              <a:t>Presumpscot</a:t>
            </a:r>
            <a:r>
              <a:rPr lang="en-US" sz="3200" dirty="0" smtClean="0"/>
              <a:t> River water quality [</a:t>
            </a:r>
            <a:r>
              <a:rPr lang="en-US" sz="3200" dirty="0" err="1" smtClean="0"/>
              <a:t>Presumpscot</a:t>
            </a:r>
            <a:r>
              <a:rPr lang="en-US" sz="3200" dirty="0" smtClean="0"/>
              <a:t> River Watch, VRMP, CBEP, DEP, CCSWCD, PWD, USM, EPA, SAPPI]</a:t>
            </a:r>
          </a:p>
          <a:p>
            <a:r>
              <a:rPr lang="en-US" sz="3200" dirty="0" err="1" smtClean="0"/>
              <a:t>Presumpscot</a:t>
            </a:r>
            <a:r>
              <a:rPr lang="en-US" sz="3200" dirty="0" smtClean="0"/>
              <a:t> River fish [IFW]</a:t>
            </a:r>
          </a:p>
          <a:p>
            <a:r>
              <a:rPr lang="en-US" sz="3200" dirty="0" smtClean="0"/>
              <a:t>Highland Lake [VLMP]</a:t>
            </a:r>
          </a:p>
          <a:p>
            <a:r>
              <a:rPr lang="en-US" sz="3200" dirty="0"/>
              <a:t>Cumberland Mills Dam fish counts [SAPPI]</a:t>
            </a:r>
          </a:p>
          <a:p>
            <a:r>
              <a:rPr lang="en-US" sz="3200" dirty="0" smtClean="0"/>
              <a:t>Highland </a:t>
            </a:r>
            <a:r>
              <a:rPr lang="en-US" sz="3200" dirty="0"/>
              <a:t>Lake/Mill Brook alewife spawning run [DMR, USM, CBEP, PRLT, GMRI]</a:t>
            </a:r>
          </a:p>
          <a:p>
            <a:pPr marL="0" indent="0">
              <a:buNone/>
            </a:pPr>
            <a:endParaRPr lang="en-US" sz="3200" dirty="0"/>
          </a:p>
        </p:txBody>
      </p:sp>
    </p:spTree>
    <p:extLst>
      <p:ext uri="{BB962C8B-B14F-4D97-AF65-F5344CB8AC3E}">
        <p14:creationId xmlns:p14="http://schemas.microsoft.com/office/powerpoint/2010/main" val="401830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3031539" cy="1954003"/>
          </a:xfrm>
        </p:spPr>
        <p:txBody>
          <a:bodyPr>
            <a:normAutofit fontScale="90000"/>
          </a:bodyPr>
          <a:lstStyle/>
          <a:p>
            <a:r>
              <a:rPr lang="en-US" dirty="0" smtClean="0"/>
              <a:t>Highland Lake alewife spawning run	</a:t>
            </a:r>
            <a:endParaRPr lang="en-US" dirty="0"/>
          </a:p>
        </p:txBody>
      </p:sp>
      <p:sp>
        <p:nvSpPr>
          <p:cNvPr id="3" name="Content Placeholder 2"/>
          <p:cNvSpPr>
            <a:spLocks noGrp="1"/>
          </p:cNvSpPr>
          <p:nvPr>
            <p:ph idx="1"/>
          </p:nvPr>
        </p:nvSpPr>
        <p:spPr>
          <a:xfrm>
            <a:off x="628650" y="2319129"/>
            <a:ext cx="3181350" cy="3857834"/>
          </a:xfrm>
        </p:spPr>
        <p:txBody>
          <a:bodyPr/>
          <a:lstStyle/>
          <a:p>
            <a:r>
              <a:rPr lang="en-US" dirty="0" smtClean="0"/>
              <a:t>Valuable: one of only non-harvested, counted runs</a:t>
            </a:r>
          </a:p>
          <a:p>
            <a:r>
              <a:rPr lang="en-US" dirty="0" smtClean="0"/>
              <a:t>Largest accessible lake habitat in </a:t>
            </a:r>
            <a:r>
              <a:rPr lang="en-US" dirty="0" err="1" smtClean="0"/>
              <a:t>Presumpscot</a:t>
            </a:r>
            <a:r>
              <a:rPr lang="en-US" dirty="0" smtClean="0"/>
              <a:t> watershed</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21" r="10008" b="5040"/>
          <a:stretch/>
        </p:blipFill>
        <p:spPr bwMode="auto">
          <a:xfrm>
            <a:off x="4253946" y="-629478"/>
            <a:ext cx="4744278" cy="712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22435" y="6414053"/>
            <a:ext cx="1769843" cy="369332"/>
          </a:xfrm>
          <a:prstGeom prst="rect">
            <a:avLst/>
          </a:prstGeom>
          <a:noFill/>
        </p:spPr>
        <p:txBody>
          <a:bodyPr wrap="none" rtlCol="0">
            <a:spAutoFit/>
          </a:bodyPr>
          <a:lstStyle/>
          <a:p>
            <a:r>
              <a:rPr lang="en-US" dirty="0" smtClean="0"/>
              <a:t>Source: </a:t>
            </a:r>
            <a:r>
              <a:rPr lang="en-US" dirty="0" err="1" smtClean="0"/>
              <a:t>MeDMR</a:t>
            </a:r>
            <a:endParaRPr lang="en-US" dirty="0"/>
          </a:p>
        </p:txBody>
      </p:sp>
      <p:sp>
        <p:nvSpPr>
          <p:cNvPr id="6" name="TextBox 5"/>
          <p:cNvSpPr txBox="1"/>
          <p:nvPr/>
        </p:nvSpPr>
        <p:spPr>
          <a:xfrm>
            <a:off x="8057319" y="2133595"/>
            <a:ext cx="1067479" cy="830997"/>
          </a:xfrm>
          <a:prstGeom prst="rect">
            <a:avLst/>
          </a:prstGeom>
          <a:solidFill>
            <a:schemeClr val="bg1"/>
          </a:solidFill>
        </p:spPr>
        <p:txBody>
          <a:bodyPr wrap="square" rtlCol="0">
            <a:spAutoFit/>
          </a:bodyPr>
          <a:lstStyle/>
          <a:p>
            <a:r>
              <a:rPr lang="en-US" sz="1600" dirty="0" smtClean="0"/>
              <a:t>Former Smelt Hill Dam</a:t>
            </a:r>
            <a:endParaRPr lang="en-US" sz="1600" dirty="0"/>
          </a:p>
        </p:txBody>
      </p:sp>
      <p:sp>
        <p:nvSpPr>
          <p:cNvPr id="7" name="TextBox 6"/>
          <p:cNvSpPr txBox="1"/>
          <p:nvPr/>
        </p:nvSpPr>
        <p:spPr>
          <a:xfrm>
            <a:off x="6672469" y="1199316"/>
            <a:ext cx="1067479" cy="584775"/>
          </a:xfrm>
          <a:prstGeom prst="rect">
            <a:avLst/>
          </a:prstGeom>
          <a:solidFill>
            <a:schemeClr val="bg1"/>
          </a:solidFill>
        </p:spPr>
        <p:txBody>
          <a:bodyPr wrap="square" rtlCol="0">
            <a:spAutoFit/>
          </a:bodyPr>
          <a:lstStyle/>
          <a:p>
            <a:r>
              <a:rPr lang="en-US" sz="1600" dirty="0" smtClean="0"/>
              <a:t>Highland Lake</a:t>
            </a:r>
            <a:endParaRPr lang="en-US" sz="1600" dirty="0"/>
          </a:p>
        </p:txBody>
      </p:sp>
      <p:sp>
        <p:nvSpPr>
          <p:cNvPr id="8" name="TextBox 7"/>
          <p:cNvSpPr txBox="1"/>
          <p:nvPr/>
        </p:nvSpPr>
        <p:spPr>
          <a:xfrm>
            <a:off x="7388763" y="1614814"/>
            <a:ext cx="1722783" cy="338554"/>
          </a:xfrm>
          <a:prstGeom prst="rect">
            <a:avLst/>
          </a:prstGeom>
          <a:solidFill>
            <a:schemeClr val="bg1"/>
          </a:solidFill>
        </p:spPr>
        <p:txBody>
          <a:bodyPr wrap="square" rtlCol="0">
            <a:spAutoFit/>
          </a:bodyPr>
          <a:lstStyle/>
          <a:p>
            <a:r>
              <a:rPr lang="en-US" sz="1600" dirty="0" smtClean="0"/>
              <a:t>Mill Brook Dam</a:t>
            </a:r>
            <a:endParaRPr lang="en-US" sz="1600" dirty="0"/>
          </a:p>
        </p:txBody>
      </p:sp>
      <p:sp>
        <p:nvSpPr>
          <p:cNvPr id="9" name="Rectangle 8"/>
          <p:cNvSpPr/>
          <p:nvPr/>
        </p:nvSpPr>
        <p:spPr>
          <a:xfrm>
            <a:off x="6672469" y="2133595"/>
            <a:ext cx="835226" cy="185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1"/>
          </p:cNvCxnSpPr>
          <p:nvPr/>
        </p:nvCxnSpPr>
        <p:spPr>
          <a:xfrm flipH="1">
            <a:off x="6771862" y="1784091"/>
            <a:ext cx="616901" cy="5350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3220699">
            <a:off x="4937283" y="2578383"/>
            <a:ext cx="1722783" cy="338554"/>
          </a:xfrm>
          <a:prstGeom prst="rect">
            <a:avLst/>
          </a:prstGeom>
          <a:solidFill>
            <a:schemeClr val="bg1"/>
          </a:solidFill>
        </p:spPr>
        <p:txBody>
          <a:bodyPr wrap="square" rtlCol="0">
            <a:spAutoFit/>
          </a:bodyPr>
          <a:lstStyle/>
          <a:p>
            <a:r>
              <a:rPr lang="en-US" sz="1600" dirty="0" err="1" smtClean="0"/>
              <a:t>Presumpscot</a:t>
            </a:r>
            <a:endParaRPr lang="en-US" sz="1600" dirty="0"/>
          </a:p>
        </p:txBody>
      </p:sp>
      <p:sp>
        <p:nvSpPr>
          <p:cNvPr id="16" name="TextBox 15"/>
          <p:cNvSpPr txBox="1"/>
          <p:nvPr/>
        </p:nvSpPr>
        <p:spPr>
          <a:xfrm rot="1387192">
            <a:off x="5954870" y="4608768"/>
            <a:ext cx="1298302" cy="338554"/>
          </a:xfrm>
          <a:prstGeom prst="rect">
            <a:avLst/>
          </a:prstGeom>
          <a:solidFill>
            <a:schemeClr val="bg1"/>
          </a:solidFill>
        </p:spPr>
        <p:txBody>
          <a:bodyPr wrap="square" rtlCol="0">
            <a:spAutoFit/>
          </a:bodyPr>
          <a:lstStyle/>
          <a:p>
            <a:r>
              <a:rPr lang="en-US" sz="1600" dirty="0" err="1" smtClean="0"/>
              <a:t>Stroudwater</a:t>
            </a:r>
            <a:endParaRPr lang="en-US" sz="1600" dirty="0"/>
          </a:p>
        </p:txBody>
      </p:sp>
    </p:spTree>
    <p:extLst>
      <p:ext uri="{BB962C8B-B14F-4D97-AF65-F5344CB8AC3E}">
        <p14:creationId xmlns:p14="http://schemas.microsoft.com/office/powerpoint/2010/main" val="545513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Alewife life history</a:t>
            </a:r>
            <a:endParaRPr lang="en-US" dirty="0"/>
          </a:p>
        </p:txBody>
      </p:sp>
      <p:grpSp>
        <p:nvGrpSpPr>
          <p:cNvPr id="4" name="Group 3"/>
          <p:cNvGrpSpPr>
            <a:grpSpLocks noChangeAspect="1"/>
          </p:cNvGrpSpPr>
          <p:nvPr/>
        </p:nvGrpSpPr>
        <p:grpSpPr>
          <a:xfrm>
            <a:off x="853934" y="1001687"/>
            <a:ext cx="7627454" cy="5626707"/>
            <a:chOff x="0" y="-1588"/>
            <a:chExt cx="9298723" cy="6859588"/>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54861"/>
            <a:stretch/>
          </p:blipFill>
          <p:spPr>
            <a:xfrm>
              <a:off x="0" y="3762374"/>
              <a:ext cx="9144000" cy="3095626"/>
            </a:xfrm>
            <a:prstGeom prst="rect">
              <a:avLst/>
            </a:prstGeom>
            <a:ln>
              <a:noFill/>
            </a:ln>
            <a:effectLst>
              <a:outerShdw blurRad="292100" dist="139700" dir="2700000" algn="tl" rotWithShape="0">
                <a:srgbClr val="333333">
                  <a:alpha val="65000"/>
                </a:srgbClr>
              </a:outerShdw>
            </a:effectLst>
          </p:spPr>
        </p:pic>
        <p:pic>
          <p:nvPicPr>
            <p:cNvPr id="6" name="Picture 2" descr="Boyden Lake"/>
            <p:cNvPicPr>
              <a:picLocks noChangeAspect="1" noChangeArrowheads="1"/>
            </p:cNvPicPr>
            <p:nvPr/>
          </p:nvPicPr>
          <p:blipFill>
            <a:blip r:embed="rId4" cstate="print"/>
            <a:srcRect b="48000"/>
            <a:stretch>
              <a:fillRect/>
            </a:stretch>
          </p:blipFill>
          <p:spPr bwMode="auto">
            <a:xfrm>
              <a:off x="3175" y="-1588"/>
              <a:ext cx="9140825" cy="3565526"/>
            </a:xfrm>
            <a:prstGeom prst="rect">
              <a:avLst/>
            </a:prstGeom>
            <a:ln>
              <a:noFill/>
            </a:ln>
            <a:effectLst>
              <a:outerShdw blurRad="292100" dist="139700" dir="2700000" algn="tl" rotWithShape="0">
                <a:srgbClr val="333333">
                  <a:alpha val="65000"/>
                </a:srgbClr>
              </a:outerShdw>
            </a:effectLst>
          </p:spPr>
        </p:pic>
        <p:sp>
          <p:nvSpPr>
            <p:cNvPr id="7" name="Rectangle 4" descr="Zig zag"/>
            <p:cNvSpPr>
              <a:spLocks noChangeArrowheads="1"/>
            </p:cNvSpPr>
            <p:nvPr/>
          </p:nvSpPr>
          <p:spPr bwMode="auto">
            <a:xfrm>
              <a:off x="0" y="3454400"/>
              <a:ext cx="9144000" cy="317500"/>
            </a:xfrm>
            <a:prstGeom prst="rect">
              <a:avLst/>
            </a:prstGeom>
            <a:solidFill>
              <a:schemeClr val="tx2">
                <a:lumMod val="20000"/>
                <a:lumOff val="80000"/>
              </a:schemeClr>
            </a:solidFill>
            <a:ln w="9525">
              <a:noFill/>
              <a:miter lim="800000"/>
              <a:headEnd/>
              <a:tailEnd/>
            </a:ln>
            <a:effectLst/>
          </p:spPr>
          <p:txBody>
            <a:bodyPr wrap="none" anchor="ctr"/>
            <a:lstStyle/>
            <a:p>
              <a:pPr algn="ctr"/>
              <a:endParaRPr lang="en-US" sz="1800" b="1" dirty="0">
                <a:latin typeface="Trebuchet MS" pitchFamily="34" charset="0"/>
                <a:cs typeface="Consolas" pitchFamily="49" charset="0"/>
              </a:endParaRPr>
            </a:p>
          </p:txBody>
        </p:sp>
        <p:sp>
          <p:nvSpPr>
            <p:cNvPr id="8" name="Text Box 6"/>
            <p:cNvSpPr txBox="1">
              <a:spLocks noChangeArrowheads="1"/>
            </p:cNvSpPr>
            <p:nvPr/>
          </p:nvSpPr>
          <p:spPr bwMode="auto">
            <a:xfrm>
              <a:off x="5999842" y="6209286"/>
              <a:ext cx="1566415" cy="627438"/>
            </a:xfrm>
            <a:prstGeom prst="rect">
              <a:avLst/>
            </a:prstGeom>
            <a:noFill/>
            <a:ln w="9525">
              <a:noFill/>
              <a:miter lim="800000"/>
              <a:headEnd/>
              <a:tailEnd/>
            </a:ln>
            <a:effectLst/>
          </p:spPr>
          <p:txBody>
            <a:bodyPr wrap="none">
              <a:spAutoFit/>
            </a:bodyPr>
            <a:lstStyle/>
            <a:p>
              <a:pPr eaLnBrk="0" hangingPunct="0"/>
              <a:r>
                <a:rPr lang="en-US" sz="1800" b="1" i="1" dirty="0">
                  <a:solidFill>
                    <a:srgbClr val="000066"/>
                  </a:solidFill>
                  <a:latin typeface="Trebuchet MS" pitchFamily="34" charset="0"/>
                  <a:cs typeface="Consolas" pitchFamily="49" charset="0"/>
                </a:rPr>
                <a:t>Ocean </a:t>
              </a:r>
            </a:p>
          </p:txBody>
        </p:sp>
        <p:sp>
          <p:nvSpPr>
            <p:cNvPr id="9" name="Text Box 7"/>
            <p:cNvSpPr txBox="1">
              <a:spLocks noChangeArrowheads="1"/>
            </p:cNvSpPr>
            <p:nvPr/>
          </p:nvSpPr>
          <p:spPr bwMode="auto">
            <a:xfrm>
              <a:off x="782637" y="6094414"/>
              <a:ext cx="1422084" cy="627438"/>
            </a:xfrm>
            <a:prstGeom prst="rect">
              <a:avLst/>
            </a:prstGeom>
            <a:noFill/>
            <a:ln w="9525">
              <a:noFill/>
              <a:miter lim="800000"/>
              <a:headEnd/>
              <a:tailEnd/>
            </a:ln>
            <a:effectLst/>
          </p:spPr>
          <p:txBody>
            <a:bodyPr wrap="none">
              <a:spAutoFit/>
            </a:bodyPr>
            <a:lstStyle/>
            <a:p>
              <a:r>
                <a:rPr lang="en-US" sz="1800" b="1">
                  <a:latin typeface="Trebuchet MS" pitchFamily="34" charset="0"/>
                  <a:cs typeface="Consolas" pitchFamily="49" charset="0"/>
                </a:rPr>
                <a:t>adults</a:t>
              </a:r>
            </a:p>
          </p:txBody>
        </p:sp>
        <p:sp>
          <p:nvSpPr>
            <p:cNvPr id="10" name="Text Box 8"/>
            <p:cNvSpPr txBox="1">
              <a:spLocks noChangeArrowheads="1"/>
            </p:cNvSpPr>
            <p:nvPr/>
          </p:nvSpPr>
          <p:spPr bwMode="auto">
            <a:xfrm>
              <a:off x="6837736" y="5329239"/>
              <a:ext cx="2132854" cy="1098016"/>
            </a:xfrm>
            <a:prstGeom prst="rect">
              <a:avLst/>
            </a:prstGeom>
            <a:noFill/>
            <a:ln w="9525">
              <a:noFill/>
              <a:miter lim="800000"/>
              <a:headEnd/>
              <a:tailEnd/>
            </a:ln>
            <a:effectLst/>
          </p:spPr>
          <p:txBody>
            <a:bodyPr wrap="none">
              <a:spAutoFit/>
            </a:bodyPr>
            <a:lstStyle/>
            <a:p>
              <a:pPr algn="ctr"/>
              <a:r>
                <a:rPr lang="en-US" sz="1800" b="1" dirty="0">
                  <a:latin typeface="Trebuchet MS" pitchFamily="34" charset="0"/>
                  <a:cs typeface="Consolas" pitchFamily="49" charset="0"/>
                </a:rPr>
                <a:t>3-5 years </a:t>
              </a:r>
            </a:p>
            <a:p>
              <a:pPr algn="ctr"/>
              <a:r>
                <a:rPr lang="en-US" sz="1800" b="1" dirty="0">
                  <a:latin typeface="Trebuchet MS" pitchFamily="34" charset="0"/>
                  <a:cs typeface="Consolas" pitchFamily="49" charset="0"/>
                </a:rPr>
                <a:t>at sea</a:t>
              </a:r>
            </a:p>
          </p:txBody>
        </p:sp>
        <p:grpSp>
          <p:nvGrpSpPr>
            <p:cNvPr id="11" name="Group 10"/>
            <p:cNvGrpSpPr/>
            <p:nvPr/>
          </p:nvGrpSpPr>
          <p:grpSpPr>
            <a:xfrm>
              <a:off x="317500" y="3851275"/>
              <a:ext cx="2719388" cy="1206500"/>
              <a:chOff x="317500" y="3851275"/>
              <a:chExt cx="2719388" cy="1206500"/>
            </a:xfrm>
          </p:grpSpPr>
          <p:sp>
            <p:nvSpPr>
              <p:cNvPr id="160" name="Freeform 10"/>
              <p:cNvSpPr>
                <a:spLocks/>
              </p:cNvSpPr>
              <p:nvPr/>
            </p:nvSpPr>
            <p:spPr bwMode="auto">
              <a:xfrm>
                <a:off x="317500" y="4089400"/>
                <a:ext cx="2719388" cy="754063"/>
              </a:xfrm>
              <a:custGeom>
                <a:avLst/>
                <a:gdLst/>
                <a:ahLst/>
                <a:cxnLst>
                  <a:cxn ang="0">
                    <a:pos x="53" y="148"/>
                  </a:cxn>
                  <a:cxn ang="0">
                    <a:pos x="225" y="78"/>
                  </a:cxn>
                  <a:cxn ang="0">
                    <a:pos x="401" y="30"/>
                  </a:cxn>
                  <a:cxn ang="0">
                    <a:pos x="547" y="8"/>
                  </a:cxn>
                  <a:cxn ang="0">
                    <a:pos x="663" y="4"/>
                  </a:cxn>
                  <a:cxn ang="0">
                    <a:pos x="825" y="32"/>
                  </a:cxn>
                  <a:cxn ang="0">
                    <a:pos x="1001" y="78"/>
                  </a:cxn>
                  <a:cxn ang="0">
                    <a:pos x="1269" y="154"/>
                  </a:cxn>
                  <a:cxn ang="0">
                    <a:pos x="1369" y="182"/>
                  </a:cxn>
                  <a:cxn ang="0">
                    <a:pos x="1473" y="150"/>
                  </a:cxn>
                  <a:cxn ang="0">
                    <a:pos x="1627" y="88"/>
                  </a:cxn>
                  <a:cxn ang="0">
                    <a:pos x="1713" y="70"/>
                  </a:cxn>
                  <a:cxn ang="0">
                    <a:pos x="1673" y="122"/>
                  </a:cxn>
                  <a:cxn ang="0">
                    <a:pos x="1633" y="180"/>
                  </a:cxn>
                  <a:cxn ang="0">
                    <a:pos x="1569" y="224"/>
                  </a:cxn>
                  <a:cxn ang="0">
                    <a:pos x="1537" y="238"/>
                  </a:cxn>
                  <a:cxn ang="0">
                    <a:pos x="1531" y="248"/>
                  </a:cxn>
                  <a:cxn ang="0">
                    <a:pos x="1561" y="268"/>
                  </a:cxn>
                  <a:cxn ang="0">
                    <a:pos x="1621" y="312"/>
                  </a:cxn>
                  <a:cxn ang="0">
                    <a:pos x="1673" y="390"/>
                  </a:cxn>
                  <a:cxn ang="0">
                    <a:pos x="1693" y="434"/>
                  </a:cxn>
                  <a:cxn ang="0">
                    <a:pos x="1651" y="424"/>
                  </a:cxn>
                  <a:cxn ang="0">
                    <a:pos x="1563" y="394"/>
                  </a:cxn>
                  <a:cxn ang="0">
                    <a:pos x="1501" y="358"/>
                  </a:cxn>
                  <a:cxn ang="0">
                    <a:pos x="1439" y="332"/>
                  </a:cxn>
                  <a:cxn ang="0">
                    <a:pos x="1381" y="310"/>
                  </a:cxn>
                  <a:cxn ang="0">
                    <a:pos x="1295" y="308"/>
                  </a:cxn>
                  <a:cxn ang="0">
                    <a:pos x="1271" y="326"/>
                  </a:cxn>
                  <a:cxn ang="0">
                    <a:pos x="1329" y="318"/>
                  </a:cxn>
                  <a:cxn ang="0">
                    <a:pos x="1157" y="432"/>
                  </a:cxn>
                  <a:cxn ang="0">
                    <a:pos x="1079" y="376"/>
                  </a:cxn>
                  <a:cxn ang="0">
                    <a:pos x="1045" y="380"/>
                  </a:cxn>
                  <a:cxn ang="0">
                    <a:pos x="1005" y="404"/>
                  </a:cxn>
                  <a:cxn ang="0">
                    <a:pos x="841" y="460"/>
                  </a:cxn>
                  <a:cxn ang="0">
                    <a:pos x="731" y="466"/>
                  </a:cxn>
                  <a:cxn ang="0">
                    <a:pos x="643" y="474"/>
                  </a:cxn>
                  <a:cxn ang="0">
                    <a:pos x="471" y="460"/>
                  </a:cxn>
                  <a:cxn ang="0">
                    <a:pos x="305" y="402"/>
                  </a:cxn>
                  <a:cxn ang="0">
                    <a:pos x="217" y="348"/>
                  </a:cxn>
                  <a:cxn ang="0">
                    <a:pos x="99" y="296"/>
                  </a:cxn>
                  <a:cxn ang="0">
                    <a:pos x="13" y="220"/>
                  </a:cxn>
                  <a:cxn ang="0">
                    <a:pos x="19" y="190"/>
                  </a:cxn>
                  <a:cxn ang="0">
                    <a:pos x="35" y="200"/>
                  </a:cxn>
                  <a:cxn ang="0">
                    <a:pos x="53" y="198"/>
                  </a:cxn>
                  <a:cxn ang="0">
                    <a:pos x="53" y="148"/>
                  </a:cxn>
                </a:cxnLst>
                <a:rect l="0" t="0" r="r" b="b"/>
                <a:pathLst>
                  <a:path w="1713" h="475">
                    <a:moveTo>
                      <a:pt x="53" y="148"/>
                    </a:moveTo>
                    <a:cubicBezTo>
                      <a:pt x="82" y="128"/>
                      <a:pt x="167" y="98"/>
                      <a:pt x="225" y="78"/>
                    </a:cubicBezTo>
                    <a:cubicBezTo>
                      <a:pt x="283" y="58"/>
                      <a:pt x="347" y="42"/>
                      <a:pt x="401" y="30"/>
                    </a:cubicBezTo>
                    <a:cubicBezTo>
                      <a:pt x="455" y="18"/>
                      <a:pt x="503" y="12"/>
                      <a:pt x="547" y="8"/>
                    </a:cubicBezTo>
                    <a:cubicBezTo>
                      <a:pt x="591" y="4"/>
                      <a:pt x="617" y="0"/>
                      <a:pt x="663" y="4"/>
                    </a:cubicBezTo>
                    <a:cubicBezTo>
                      <a:pt x="709" y="8"/>
                      <a:pt x="769" y="20"/>
                      <a:pt x="825" y="32"/>
                    </a:cubicBezTo>
                    <a:cubicBezTo>
                      <a:pt x="881" y="44"/>
                      <a:pt x="927" y="58"/>
                      <a:pt x="1001" y="78"/>
                    </a:cubicBezTo>
                    <a:cubicBezTo>
                      <a:pt x="1075" y="98"/>
                      <a:pt x="1208" y="137"/>
                      <a:pt x="1269" y="154"/>
                    </a:cubicBezTo>
                    <a:cubicBezTo>
                      <a:pt x="1330" y="171"/>
                      <a:pt x="1335" y="183"/>
                      <a:pt x="1369" y="182"/>
                    </a:cubicBezTo>
                    <a:cubicBezTo>
                      <a:pt x="1403" y="181"/>
                      <a:pt x="1430" y="166"/>
                      <a:pt x="1473" y="150"/>
                    </a:cubicBezTo>
                    <a:cubicBezTo>
                      <a:pt x="1516" y="134"/>
                      <a:pt x="1587" y="101"/>
                      <a:pt x="1627" y="88"/>
                    </a:cubicBezTo>
                    <a:cubicBezTo>
                      <a:pt x="1667" y="75"/>
                      <a:pt x="1705" y="64"/>
                      <a:pt x="1713" y="70"/>
                    </a:cubicBezTo>
                    <a:lnTo>
                      <a:pt x="1673" y="122"/>
                    </a:lnTo>
                    <a:cubicBezTo>
                      <a:pt x="1660" y="140"/>
                      <a:pt x="1650" y="163"/>
                      <a:pt x="1633" y="180"/>
                    </a:cubicBezTo>
                    <a:cubicBezTo>
                      <a:pt x="1616" y="197"/>
                      <a:pt x="1585" y="214"/>
                      <a:pt x="1569" y="224"/>
                    </a:cubicBezTo>
                    <a:cubicBezTo>
                      <a:pt x="1553" y="234"/>
                      <a:pt x="1543" y="234"/>
                      <a:pt x="1537" y="238"/>
                    </a:cubicBezTo>
                    <a:cubicBezTo>
                      <a:pt x="1531" y="242"/>
                      <a:pt x="1527" y="243"/>
                      <a:pt x="1531" y="248"/>
                    </a:cubicBezTo>
                    <a:cubicBezTo>
                      <a:pt x="1535" y="253"/>
                      <a:pt x="1546" y="257"/>
                      <a:pt x="1561" y="268"/>
                    </a:cubicBezTo>
                    <a:cubicBezTo>
                      <a:pt x="1576" y="279"/>
                      <a:pt x="1602" y="292"/>
                      <a:pt x="1621" y="312"/>
                    </a:cubicBezTo>
                    <a:cubicBezTo>
                      <a:pt x="1640" y="332"/>
                      <a:pt x="1661" y="370"/>
                      <a:pt x="1673" y="390"/>
                    </a:cubicBezTo>
                    <a:cubicBezTo>
                      <a:pt x="1685" y="410"/>
                      <a:pt x="1697" y="428"/>
                      <a:pt x="1693" y="434"/>
                    </a:cubicBezTo>
                    <a:lnTo>
                      <a:pt x="1651" y="424"/>
                    </a:lnTo>
                    <a:cubicBezTo>
                      <a:pt x="1629" y="417"/>
                      <a:pt x="1588" y="405"/>
                      <a:pt x="1563" y="394"/>
                    </a:cubicBezTo>
                    <a:cubicBezTo>
                      <a:pt x="1538" y="383"/>
                      <a:pt x="1522" y="368"/>
                      <a:pt x="1501" y="358"/>
                    </a:cubicBezTo>
                    <a:cubicBezTo>
                      <a:pt x="1480" y="348"/>
                      <a:pt x="1459" y="340"/>
                      <a:pt x="1439" y="332"/>
                    </a:cubicBezTo>
                    <a:cubicBezTo>
                      <a:pt x="1419" y="324"/>
                      <a:pt x="1405" y="314"/>
                      <a:pt x="1381" y="310"/>
                    </a:cubicBezTo>
                    <a:cubicBezTo>
                      <a:pt x="1357" y="306"/>
                      <a:pt x="1313" y="305"/>
                      <a:pt x="1295" y="308"/>
                    </a:cubicBezTo>
                    <a:cubicBezTo>
                      <a:pt x="1277" y="311"/>
                      <a:pt x="1265" y="324"/>
                      <a:pt x="1271" y="326"/>
                    </a:cubicBezTo>
                    <a:lnTo>
                      <a:pt x="1329" y="318"/>
                    </a:lnTo>
                    <a:lnTo>
                      <a:pt x="1157" y="432"/>
                    </a:lnTo>
                    <a:lnTo>
                      <a:pt x="1079" y="376"/>
                    </a:lnTo>
                    <a:lnTo>
                      <a:pt x="1045" y="380"/>
                    </a:lnTo>
                    <a:cubicBezTo>
                      <a:pt x="1033" y="385"/>
                      <a:pt x="1039" y="391"/>
                      <a:pt x="1005" y="404"/>
                    </a:cubicBezTo>
                    <a:cubicBezTo>
                      <a:pt x="971" y="417"/>
                      <a:pt x="887" y="450"/>
                      <a:pt x="841" y="460"/>
                    </a:cubicBezTo>
                    <a:cubicBezTo>
                      <a:pt x="795" y="470"/>
                      <a:pt x="764" y="464"/>
                      <a:pt x="731" y="466"/>
                    </a:cubicBezTo>
                    <a:cubicBezTo>
                      <a:pt x="698" y="468"/>
                      <a:pt x="686" y="475"/>
                      <a:pt x="643" y="474"/>
                    </a:cubicBezTo>
                    <a:cubicBezTo>
                      <a:pt x="600" y="473"/>
                      <a:pt x="527" y="472"/>
                      <a:pt x="471" y="460"/>
                    </a:cubicBezTo>
                    <a:cubicBezTo>
                      <a:pt x="415" y="448"/>
                      <a:pt x="347" y="421"/>
                      <a:pt x="305" y="402"/>
                    </a:cubicBezTo>
                    <a:cubicBezTo>
                      <a:pt x="263" y="383"/>
                      <a:pt x="251" y="366"/>
                      <a:pt x="217" y="348"/>
                    </a:cubicBezTo>
                    <a:cubicBezTo>
                      <a:pt x="183" y="330"/>
                      <a:pt x="133" y="317"/>
                      <a:pt x="99" y="296"/>
                    </a:cubicBezTo>
                    <a:cubicBezTo>
                      <a:pt x="65" y="275"/>
                      <a:pt x="26" y="238"/>
                      <a:pt x="13" y="220"/>
                    </a:cubicBezTo>
                    <a:cubicBezTo>
                      <a:pt x="0" y="202"/>
                      <a:pt x="15" y="193"/>
                      <a:pt x="19" y="190"/>
                    </a:cubicBezTo>
                    <a:lnTo>
                      <a:pt x="35" y="200"/>
                    </a:lnTo>
                    <a:cubicBezTo>
                      <a:pt x="41" y="201"/>
                      <a:pt x="50" y="206"/>
                      <a:pt x="53" y="198"/>
                    </a:cubicBezTo>
                    <a:cubicBezTo>
                      <a:pt x="56" y="190"/>
                      <a:pt x="24" y="168"/>
                      <a:pt x="53" y="148"/>
                    </a:cubicBezTo>
                    <a:close/>
                  </a:path>
                </a:pathLst>
              </a:custGeom>
              <a:gradFill>
                <a:gsLst>
                  <a:gs pos="19000">
                    <a:srgbClr val="5E9EFF">
                      <a:alpha val="82000"/>
                    </a:srgbClr>
                  </a:gs>
                  <a:gs pos="39999">
                    <a:srgbClr val="85C2FF"/>
                  </a:gs>
                  <a:gs pos="70000">
                    <a:srgbClr val="C4D6EB"/>
                  </a:gs>
                  <a:gs pos="100000">
                    <a:srgbClr val="FFEBFA"/>
                  </a:gs>
                </a:gsLst>
                <a:lin ang="5400000" scaled="1"/>
              </a:gradFill>
              <a:ln w="28575"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161" name="Freeform 11"/>
              <p:cNvSpPr>
                <a:spLocks/>
              </p:cNvSpPr>
              <p:nvPr/>
            </p:nvSpPr>
            <p:spPr bwMode="auto">
              <a:xfrm>
                <a:off x="1300163" y="3851275"/>
                <a:ext cx="542925" cy="304800"/>
              </a:xfrm>
              <a:custGeom>
                <a:avLst/>
                <a:gdLst/>
                <a:ahLst/>
                <a:cxnLst>
                  <a:cxn ang="0">
                    <a:pos x="0" y="146"/>
                  </a:cxn>
                  <a:cxn ang="0">
                    <a:pos x="68" y="82"/>
                  </a:cxn>
                  <a:cxn ang="0">
                    <a:pos x="138" y="14"/>
                  </a:cxn>
                  <a:cxn ang="0">
                    <a:pos x="170" y="6"/>
                  </a:cxn>
                  <a:cxn ang="0">
                    <a:pos x="202" y="50"/>
                  </a:cxn>
                  <a:cxn ang="0">
                    <a:pos x="268" y="128"/>
                  </a:cxn>
                  <a:cxn ang="0">
                    <a:pos x="312" y="170"/>
                  </a:cxn>
                  <a:cxn ang="0">
                    <a:pos x="334" y="182"/>
                  </a:cxn>
                  <a:cxn ang="0">
                    <a:pos x="262" y="192"/>
                  </a:cxn>
                </a:cxnLst>
                <a:rect l="0" t="0" r="r" b="b"/>
                <a:pathLst>
                  <a:path w="342" h="192">
                    <a:moveTo>
                      <a:pt x="0" y="146"/>
                    </a:moveTo>
                    <a:cubicBezTo>
                      <a:pt x="22" y="125"/>
                      <a:pt x="45" y="104"/>
                      <a:pt x="68" y="82"/>
                    </a:cubicBezTo>
                    <a:cubicBezTo>
                      <a:pt x="91" y="60"/>
                      <a:pt x="121" y="27"/>
                      <a:pt x="138" y="14"/>
                    </a:cubicBezTo>
                    <a:cubicBezTo>
                      <a:pt x="155" y="1"/>
                      <a:pt x="159" y="0"/>
                      <a:pt x="170" y="6"/>
                    </a:cubicBezTo>
                    <a:cubicBezTo>
                      <a:pt x="181" y="12"/>
                      <a:pt x="186" y="30"/>
                      <a:pt x="202" y="50"/>
                    </a:cubicBezTo>
                    <a:cubicBezTo>
                      <a:pt x="218" y="70"/>
                      <a:pt x="250" y="108"/>
                      <a:pt x="268" y="128"/>
                    </a:cubicBezTo>
                    <a:cubicBezTo>
                      <a:pt x="286" y="148"/>
                      <a:pt x="301" y="161"/>
                      <a:pt x="312" y="170"/>
                    </a:cubicBezTo>
                    <a:cubicBezTo>
                      <a:pt x="323" y="179"/>
                      <a:pt x="342" y="178"/>
                      <a:pt x="334" y="182"/>
                    </a:cubicBezTo>
                    <a:lnTo>
                      <a:pt x="262" y="192"/>
                    </a:lnTo>
                  </a:path>
                </a:pathLst>
              </a:custGeom>
              <a:gradFill>
                <a:gsLst>
                  <a:gs pos="19000">
                    <a:srgbClr val="5E9EFF">
                      <a:alpha val="82000"/>
                    </a:srgbClr>
                  </a:gs>
                  <a:gs pos="39999">
                    <a:srgbClr val="85C2FF"/>
                  </a:gs>
                  <a:gs pos="70000">
                    <a:srgbClr val="C4D6EB"/>
                  </a:gs>
                  <a:gs pos="100000">
                    <a:srgbClr val="FFEBFA"/>
                  </a:gs>
                </a:gsLst>
                <a:lin ang="5400000" scaled="1"/>
              </a:gradFill>
              <a:ln w="28575"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162" name="Freeform 12"/>
              <p:cNvSpPr>
                <a:spLocks/>
              </p:cNvSpPr>
              <p:nvPr/>
            </p:nvSpPr>
            <p:spPr bwMode="auto">
              <a:xfrm>
                <a:off x="803275" y="4611688"/>
                <a:ext cx="382588" cy="157163"/>
              </a:xfrm>
              <a:custGeom>
                <a:avLst/>
                <a:gdLst/>
                <a:ahLst/>
                <a:cxnLst>
                  <a:cxn ang="0">
                    <a:pos x="13" y="1"/>
                  </a:cxn>
                  <a:cxn ang="0">
                    <a:pos x="89" y="13"/>
                  </a:cxn>
                  <a:cxn ang="0">
                    <a:pos x="211" y="31"/>
                  </a:cxn>
                  <a:cxn ang="0">
                    <a:pos x="241" y="53"/>
                  </a:cxn>
                  <a:cxn ang="0">
                    <a:pos x="219" y="73"/>
                  </a:cxn>
                  <a:cxn ang="0">
                    <a:pos x="159" y="97"/>
                  </a:cxn>
                  <a:cxn ang="0">
                    <a:pos x="87" y="83"/>
                  </a:cxn>
                  <a:cxn ang="0">
                    <a:pos x="41" y="41"/>
                  </a:cxn>
                  <a:cxn ang="0">
                    <a:pos x="13" y="21"/>
                  </a:cxn>
                  <a:cxn ang="0">
                    <a:pos x="13" y="1"/>
                  </a:cxn>
                </a:cxnLst>
                <a:rect l="0" t="0" r="r" b="b"/>
                <a:pathLst>
                  <a:path w="241" h="99">
                    <a:moveTo>
                      <a:pt x="13" y="1"/>
                    </a:moveTo>
                    <a:cubicBezTo>
                      <a:pt x="26" y="0"/>
                      <a:pt x="56" y="8"/>
                      <a:pt x="89" y="13"/>
                    </a:cubicBezTo>
                    <a:cubicBezTo>
                      <a:pt x="122" y="18"/>
                      <a:pt x="186" y="24"/>
                      <a:pt x="211" y="31"/>
                    </a:cubicBezTo>
                    <a:cubicBezTo>
                      <a:pt x="236" y="38"/>
                      <a:pt x="240" y="46"/>
                      <a:pt x="241" y="53"/>
                    </a:cubicBezTo>
                    <a:lnTo>
                      <a:pt x="219" y="73"/>
                    </a:lnTo>
                    <a:cubicBezTo>
                      <a:pt x="205" y="80"/>
                      <a:pt x="181" y="95"/>
                      <a:pt x="159" y="97"/>
                    </a:cubicBezTo>
                    <a:cubicBezTo>
                      <a:pt x="137" y="99"/>
                      <a:pt x="107" y="92"/>
                      <a:pt x="87" y="83"/>
                    </a:cubicBezTo>
                    <a:cubicBezTo>
                      <a:pt x="67" y="74"/>
                      <a:pt x="53" y="51"/>
                      <a:pt x="41" y="41"/>
                    </a:cubicBezTo>
                    <a:cubicBezTo>
                      <a:pt x="29" y="31"/>
                      <a:pt x="18" y="27"/>
                      <a:pt x="13" y="21"/>
                    </a:cubicBezTo>
                    <a:cubicBezTo>
                      <a:pt x="8" y="15"/>
                      <a:pt x="0" y="2"/>
                      <a:pt x="13" y="1"/>
                    </a:cubicBezTo>
                    <a:close/>
                  </a:path>
                </a:pathLst>
              </a:custGeom>
              <a:gradFill>
                <a:gsLst>
                  <a:gs pos="19000">
                    <a:srgbClr val="5E9EFF">
                      <a:alpha val="82000"/>
                    </a:srgbClr>
                  </a:gs>
                  <a:gs pos="39999">
                    <a:srgbClr val="85C2FF"/>
                  </a:gs>
                  <a:gs pos="70000">
                    <a:srgbClr val="C4D6EB"/>
                  </a:gs>
                  <a:gs pos="100000">
                    <a:srgbClr val="FFEBFA"/>
                  </a:gs>
                </a:gsLst>
                <a:lin ang="5400000" scaled="1"/>
              </a:gradFill>
              <a:ln w="28575"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163" name="Freeform 13"/>
              <p:cNvSpPr>
                <a:spLocks/>
              </p:cNvSpPr>
              <p:nvPr/>
            </p:nvSpPr>
            <p:spPr bwMode="auto">
              <a:xfrm>
                <a:off x="1385888" y="4829175"/>
                <a:ext cx="193675" cy="228600"/>
              </a:xfrm>
              <a:custGeom>
                <a:avLst/>
                <a:gdLst/>
                <a:ahLst/>
                <a:cxnLst>
                  <a:cxn ang="0">
                    <a:pos x="4" y="0"/>
                  </a:cxn>
                  <a:cxn ang="0">
                    <a:pos x="6" y="66"/>
                  </a:cxn>
                  <a:cxn ang="0">
                    <a:pos x="38" y="144"/>
                  </a:cxn>
                  <a:cxn ang="0">
                    <a:pos x="72" y="126"/>
                  </a:cxn>
                  <a:cxn ang="0">
                    <a:pos x="110" y="68"/>
                  </a:cxn>
                  <a:cxn ang="0">
                    <a:pos x="116" y="22"/>
                  </a:cxn>
                  <a:cxn ang="0">
                    <a:pos x="74" y="2"/>
                  </a:cxn>
                </a:cxnLst>
                <a:rect l="0" t="0" r="r" b="b"/>
                <a:pathLst>
                  <a:path w="122" h="144">
                    <a:moveTo>
                      <a:pt x="4" y="0"/>
                    </a:moveTo>
                    <a:cubicBezTo>
                      <a:pt x="2" y="21"/>
                      <a:pt x="0" y="42"/>
                      <a:pt x="6" y="66"/>
                    </a:cubicBezTo>
                    <a:cubicBezTo>
                      <a:pt x="12" y="90"/>
                      <a:pt x="27" y="134"/>
                      <a:pt x="38" y="144"/>
                    </a:cubicBezTo>
                    <a:lnTo>
                      <a:pt x="72" y="126"/>
                    </a:lnTo>
                    <a:cubicBezTo>
                      <a:pt x="84" y="113"/>
                      <a:pt x="103" y="85"/>
                      <a:pt x="110" y="68"/>
                    </a:cubicBezTo>
                    <a:cubicBezTo>
                      <a:pt x="117" y="51"/>
                      <a:pt x="122" y="33"/>
                      <a:pt x="116" y="22"/>
                    </a:cubicBezTo>
                    <a:cubicBezTo>
                      <a:pt x="110" y="11"/>
                      <a:pt x="92" y="6"/>
                      <a:pt x="74" y="2"/>
                    </a:cubicBezTo>
                  </a:path>
                </a:pathLst>
              </a:custGeom>
              <a:gradFill>
                <a:gsLst>
                  <a:gs pos="19000">
                    <a:srgbClr val="5E9EFF">
                      <a:alpha val="82000"/>
                    </a:srgbClr>
                  </a:gs>
                  <a:gs pos="39999">
                    <a:srgbClr val="85C2FF"/>
                  </a:gs>
                  <a:gs pos="70000">
                    <a:srgbClr val="C4D6EB"/>
                  </a:gs>
                  <a:gs pos="100000">
                    <a:srgbClr val="FFEBFA"/>
                  </a:gs>
                </a:gsLst>
                <a:lin ang="5400000" scaled="1"/>
              </a:gradFill>
              <a:ln w="28575"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164" name="Freeform 14"/>
              <p:cNvSpPr>
                <a:spLocks/>
              </p:cNvSpPr>
              <p:nvPr/>
            </p:nvSpPr>
            <p:spPr bwMode="auto">
              <a:xfrm>
                <a:off x="690563" y="4265613"/>
                <a:ext cx="171450" cy="363538"/>
              </a:xfrm>
              <a:custGeom>
                <a:avLst/>
                <a:gdLst/>
                <a:ahLst/>
                <a:cxnLst>
                  <a:cxn ang="0">
                    <a:pos x="24" y="21"/>
                  </a:cxn>
                  <a:cxn ang="0">
                    <a:pos x="58" y="13"/>
                  </a:cxn>
                  <a:cxn ang="0">
                    <a:pos x="98" y="101"/>
                  </a:cxn>
                  <a:cxn ang="0">
                    <a:pos x="92" y="191"/>
                  </a:cxn>
                  <a:cxn ang="0">
                    <a:pos x="0" y="229"/>
                  </a:cxn>
                </a:cxnLst>
                <a:rect l="0" t="0" r="r" b="b"/>
                <a:pathLst>
                  <a:path w="108" h="229">
                    <a:moveTo>
                      <a:pt x="24" y="21"/>
                    </a:moveTo>
                    <a:cubicBezTo>
                      <a:pt x="35" y="10"/>
                      <a:pt x="46" y="0"/>
                      <a:pt x="58" y="13"/>
                    </a:cubicBezTo>
                    <a:cubicBezTo>
                      <a:pt x="70" y="26"/>
                      <a:pt x="92" y="71"/>
                      <a:pt x="98" y="101"/>
                    </a:cubicBezTo>
                    <a:cubicBezTo>
                      <a:pt x="104" y="131"/>
                      <a:pt x="108" y="170"/>
                      <a:pt x="92" y="191"/>
                    </a:cubicBezTo>
                    <a:cubicBezTo>
                      <a:pt x="76" y="212"/>
                      <a:pt x="16" y="223"/>
                      <a:pt x="0" y="229"/>
                    </a:cubicBezTo>
                  </a:path>
                </a:pathLst>
              </a:custGeom>
              <a:gradFill>
                <a:gsLst>
                  <a:gs pos="19000">
                    <a:srgbClr val="5E9EFF">
                      <a:alpha val="82000"/>
                    </a:srgbClr>
                  </a:gs>
                  <a:gs pos="39999">
                    <a:srgbClr val="85C2FF"/>
                  </a:gs>
                  <a:gs pos="70000">
                    <a:srgbClr val="C4D6EB"/>
                  </a:gs>
                  <a:gs pos="100000">
                    <a:srgbClr val="FFEBFA"/>
                  </a:gs>
                </a:gsLst>
                <a:lin ang="5400000" scaled="1"/>
              </a:gradFill>
              <a:ln w="1270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165" name="Freeform 15"/>
              <p:cNvSpPr>
                <a:spLocks/>
              </p:cNvSpPr>
              <p:nvPr/>
            </p:nvSpPr>
            <p:spPr bwMode="auto">
              <a:xfrm>
                <a:off x="582613" y="4314825"/>
                <a:ext cx="114300" cy="231775"/>
              </a:xfrm>
              <a:custGeom>
                <a:avLst/>
                <a:gdLst/>
                <a:ahLst/>
                <a:cxnLst>
                  <a:cxn ang="0">
                    <a:pos x="52" y="0"/>
                  </a:cxn>
                  <a:cxn ang="0">
                    <a:pos x="72" y="52"/>
                  </a:cxn>
                  <a:cxn ang="0">
                    <a:pos x="50" y="122"/>
                  </a:cxn>
                  <a:cxn ang="0">
                    <a:pos x="0" y="146"/>
                  </a:cxn>
                </a:cxnLst>
                <a:rect l="0" t="0" r="r" b="b"/>
                <a:pathLst>
                  <a:path w="72" h="146">
                    <a:moveTo>
                      <a:pt x="52" y="0"/>
                    </a:moveTo>
                    <a:cubicBezTo>
                      <a:pt x="62" y="16"/>
                      <a:pt x="72" y="32"/>
                      <a:pt x="72" y="52"/>
                    </a:cubicBezTo>
                    <a:cubicBezTo>
                      <a:pt x="72" y="72"/>
                      <a:pt x="62" y="106"/>
                      <a:pt x="50" y="122"/>
                    </a:cubicBezTo>
                    <a:cubicBezTo>
                      <a:pt x="38" y="138"/>
                      <a:pt x="19" y="142"/>
                      <a:pt x="0" y="146"/>
                    </a:cubicBezTo>
                  </a:path>
                </a:pathLst>
              </a:custGeom>
              <a:gradFill>
                <a:gsLst>
                  <a:gs pos="19000">
                    <a:srgbClr val="5E9EFF">
                      <a:alpha val="82000"/>
                    </a:srgbClr>
                  </a:gs>
                  <a:gs pos="39999">
                    <a:srgbClr val="85C2FF"/>
                  </a:gs>
                  <a:gs pos="70000">
                    <a:srgbClr val="C4D6EB"/>
                  </a:gs>
                  <a:gs pos="100000">
                    <a:srgbClr val="FFEBFA"/>
                  </a:gs>
                </a:gsLst>
                <a:lin ang="5400000" scaled="1"/>
              </a:gradFill>
              <a:ln w="1270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166" name="Oval 16"/>
              <p:cNvSpPr>
                <a:spLocks noChangeArrowheads="1"/>
              </p:cNvSpPr>
              <p:nvPr/>
            </p:nvSpPr>
            <p:spPr bwMode="auto">
              <a:xfrm>
                <a:off x="506413" y="4302125"/>
                <a:ext cx="127000" cy="127000"/>
              </a:xfrm>
              <a:prstGeom prst="ellipse">
                <a:avLst/>
              </a:prstGeom>
              <a:gradFill>
                <a:gsLst>
                  <a:gs pos="19000">
                    <a:srgbClr val="5E9EFF">
                      <a:alpha val="82000"/>
                    </a:srgbClr>
                  </a:gs>
                  <a:gs pos="39999">
                    <a:srgbClr val="85C2FF"/>
                  </a:gs>
                  <a:gs pos="70000">
                    <a:srgbClr val="C4D6EB"/>
                  </a:gs>
                  <a:gs pos="100000">
                    <a:srgbClr val="FFEBFA"/>
                  </a:gs>
                </a:gsLst>
                <a:lin ang="5400000" scaled="1"/>
              </a:gradFill>
              <a:ln w="28575">
                <a:solidFill>
                  <a:srgbClr val="002060"/>
                </a:solidFill>
                <a:round/>
                <a:headEnd/>
                <a:tailEnd/>
              </a:ln>
              <a:effectLst/>
            </p:spPr>
            <p:txBody>
              <a:bodyPr wrap="none" anchor="ctr"/>
              <a:lstStyle/>
              <a:p>
                <a:endParaRPr lang="en-US" sz="1800" b="1">
                  <a:latin typeface="Trebuchet MS" pitchFamily="34" charset="0"/>
                  <a:cs typeface="Consolas" pitchFamily="49" charset="0"/>
                </a:endParaRPr>
              </a:p>
            </p:txBody>
          </p:sp>
          <p:sp>
            <p:nvSpPr>
              <p:cNvPr id="167" name="Oval 17"/>
              <p:cNvSpPr>
                <a:spLocks noChangeArrowheads="1"/>
              </p:cNvSpPr>
              <p:nvPr/>
            </p:nvSpPr>
            <p:spPr bwMode="auto">
              <a:xfrm>
                <a:off x="534988" y="4327525"/>
                <a:ext cx="63500" cy="66675"/>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en-US" sz="1800" b="1">
                  <a:latin typeface="Trebuchet MS" pitchFamily="34" charset="0"/>
                  <a:cs typeface="Consolas" pitchFamily="49" charset="0"/>
                </a:endParaRPr>
              </a:p>
            </p:txBody>
          </p:sp>
        </p:grpSp>
        <p:grpSp>
          <p:nvGrpSpPr>
            <p:cNvPr id="12" name="Group 11"/>
            <p:cNvGrpSpPr/>
            <p:nvPr/>
          </p:nvGrpSpPr>
          <p:grpSpPr>
            <a:xfrm>
              <a:off x="1435100" y="4943475"/>
              <a:ext cx="2719388" cy="1206500"/>
              <a:chOff x="1435100" y="4943475"/>
              <a:chExt cx="2719388" cy="1206500"/>
            </a:xfrm>
          </p:grpSpPr>
          <p:sp>
            <p:nvSpPr>
              <p:cNvPr id="152" name="Freeform 19"/>
              <p:cNvSpPr>
                <a:spLocks/>
              </p:cNvSpPr>
              <p:nvPr/>
            </p:nvSpPr>
            <p:spPr bwMode="auto">
              <a:xfrm>
                <a:off x="1435100" y="5181600"/>
                <a:ext cx="2719388" cy="754063"/>
              </a:xfrm>
              <a:custGeom>
                <a:avLst/>
                <a:gdLst/>
                <a:ahLst/>
                <a:cxnLst>
                  <a:cxn ang="0">
                    <a:pos x="53" y="148"/>
                  </a:cxn>
                  <a:cxn ang="0">
                    <a:pos x="225" y="78"/>
                  </a:cxn>
                  <a:cxn ang="0">
                    <a:pos x="401" y="30"/>
                  </a:cxn>
                  <a:cxn ang="0">
                    <a:pos x="547" y="8"/>
                  </a:cxn>
                  <a:cxn ang="0">
                    <a:pos x="663" y="4"/>
                  </a:cxn>
                  <a:cxn ang="0">
                    <a:pos x="825" y="32"/>
                  </a:cxn>
                  <a:cxn ang="0">
                    <a:pos x="1001" y="78"/>
                  </a:cxn>
                  <a:cxn ang="0">
                    <a:pos x="1269" y="154"/>
                  </a:cxn>
                  <a:cxn ang="0">
                    <a:pos x="1369" y="182"/>
                  </a:cxn>
                  <a:cxn ang="0">
                    <a:pos x="1473" y="150"/>
                  </a:cxn>
                  <a:cxn ang="0">
                    <a:pos x="1627" y="88"/>
                  </a:cxn>
                  <a:cxn ang="0">
                    <a:pos x="1713" y="70"/>
                  </a:cxn>
                  <a:cxn ang="0">
                    <a:pos x="1673" y="122"/>
                  </a:cxn>
                  <a:cxn ang="0">
                    <a:pos x="1633" y="180"/>
                  </a:cxn>
                  <a:cxn ang="0">
                    <a:pos x="1569" y="224"/>
                  </a:cxn>
                  <a:cxn ang="0">
                    <a:pos x="1537" y="238"/>
                  </a:cxn>
                  <a:cxn ang="0">
                    <a:pos x="1531" y="248"/>
                  </a:cxn>
                  <a:cxn ang="0">
                    <a:pos x="1561" y="268"/>
                  </a:cxn>
                  <a:cxn ang="0">
                    <a:pos x="1621" y="312"/>
                  </a:cxn>
                  <a:cxn ang="0">
                    <a:pos x="1673" y="390"/>
                  </a:cxn>
                  <a:cxn ang="0">
                    <a:pos x="1693" y="434"/>
                  </a:cxn>
                  <a:cxn ang="0">
                    <a:pos x="1651" y="424"/>
                  </a:cxn>
                  <a:cxn ang="0">
                    <a:pos x="1563" y="394"/>
                  </a:cxn>
                  <a:cxn ang="0">
                    <a:pos x="1501" y="358"/>
                  </a:cxn>
                  <a:cxn ang="0">
                    <a:pos x="1439" y="332"/>
                  </a:cxn>
                  <a:cxn ang="0">
                    <a:pos x="1381" y="310"/>
                  </a:cxn>
                  <a:cxn ang="0">
                    <a:pos x="1295" y="308"/>
                  </a:cxn>
                  <a:cxn ang="0">
                    <a:pos x="1271" y="326"/>
                  </a:cxn>
                  <a:cxn ang="0">
                    <a:pos x="1329" y="318"/>
                  </a:cxn>
                  <a:cxn ang="0">
                    <a:pos x="1157" y="432"/>
                  </a:cxn>
                  <a:cxn ang="0">
                    <a:pos x="1079" y="376"/>
                  </a:cxn>
                  <a:cxn ang="0">
                    <a:pos x="1045" y="380"/>
                  </a:cxn>
                  <a:cxn ang="0">
                    <a:pos x="1005" y="404"/>
                  </a:cxn>
                  <a:cxn ang="0">
                    <a:pos x="841" y="460"/>
                  </a:cxn>
                  <a:cxn ang="0">
                    <a:pos x="731" y="466"/>
                  </a:cxn>
                  <a:cxn ang="0">
                    <a:pos x="643" y="474"/>
                  </a:cxn>
                  <a:cxn ang="0">
                    <a:pos x="471" y="460"/>
                  </a:cxn>
                  <a:cxn ang="0">
                    <a:pos x="305" y="402"/>
                  </a:cxn>
                  <a:cxn ang="0">
                    <a:pos x="217" y="348"/>
                  </a:cxn>
                  <a:cxn ang="0">
                    <a:pos x="99" y="296"/>
                  </a:cxn>
                  <a:cxn ang="0">
                    <a:pos x="13" y="220"/>
                  </a:cxn>
                  <a:cxn ang="0">
                    <a:pos x="19" y="190"/>
                  </a:cxn>
                  <a:cxn ang="0">
                    <a:pos x="35" y="200"/>
                  </a:cxn>
                  <a:cxn ang="0">
                    <a:pos x="53" y="198"/>
                  </a:cxn>
                  <a:cxn ang="0">
                    <a:pos x="53" y="148"/>
                  </a:cxn>
                </a:cxnLst>
                <a:rect l="0" t="0" r="r" b="b"/>
                <a:pathLst>
                  <a:path w="1713" h="475">
                    <a:moveTo>
                      <a:pt x="53" y="148"/>
                    </a:moveTo>
                    <a:cubicBezTo>
                      <a:pt x="82" y="128"/>
                      <a:pt x="167" y="98"/>
                      <a:pt x="225" y="78"/>
                    </a:cubicBezTo>
                    <a:cubicBezTo>
                      <a:pt x="283" y="58"/>
                      <a:pt x="347" y="42"/>
                      <a:pt x="401" y="30"/>
                    </a:cubicBezTo>
                    <a:cubicBezTo>
                      <a:pt x="455" y="18"/>
                      <a:pt x="503" y="12"/>
                      <a:pt x="547" y="8"/>
                    </a:cubicBezTo>
                    <a:cubicBezTo>
                      <a:pt x="591" y="4"/>
                      <a:pt x="617" y="0"/>
                      <a:pt x="663" y="4"/>
                    </a:cubicBezTo>
                    <a:cubicBezTo>
                      <a:pt x="709" y="8"/>
                      <a:pt x="769" y="20"/>
                      <a:pt x="825" y="32"/>
                    </a:cubicBezTo>
                    <a:cubicBezTo>
                      <a:pt x="881" y="44"/>
                      <a:pt x="927" y="58"/>
                      <a:pt x="1001" y="78"/>
                    </a:cubicBezTo>
                    <a:cubicBezTo>
                      <a:pt x="1075" y="98"/>
                      <a:pt x="1208" y="137"/>
                      <a:pt x="1269" y="154"/>
                    </a:cubicBezTo>
                    <a:cubicBezTo>
                      <a:pt x="1330" y="171"/>
                      <a:pt x="1335" y="183"/>
                      <a:pt x="1369" y="182"/>
                    </a:cubicBezTo>
                    <a:cubicBezTo>
                      <a:pt x="1403" y="181"/>
                      <a:pt x="1430" y="166"/>
                      <a:pt x="1473" y="150"/>
                    </a:cubicBezTo>
                    <a:cubicBezTo>
                      <a:pt x="1516" y="134"/>
                      <a:pt x="1587" y="101"/>
                      <a:pt x="1627" y="88"/>
                    </a:cubicBezTo>
                    <a:cubicBezTo>
                      <a:pt x="1667" y="75"/>
                      <a:pt x="1705" y="64"/>
                      <a:pt x="1713" y="70"/>
                    </a:cubicBezTo>
                    <a:lnTo>
                      <a:pt x="1673" y="122"/>
                    </a:lnTo>
                    <a:cubicBezTo>
                      <a:pt x="1660" y="140"/>
                      <a:pt x="1650" y="163"/>
                      <a:pt x="1633" y="180"/>
                    </a:cubicBezTo>
                    <a:cubicBezTo>
                      <a:pt x="1616" y="197"/>
                      <a:pt x="1585" y="214"/>
                      <a:pt x="1569" y="224"/>
                    </a:cubicBezTo>
                    <a:cubicBezTo>
                      <a:pt x="1553" y="234"/>
                      <a:pt x="1543" y="234"/>
                      <a:pt x="1537" y="238"/>
                    </a:cubicBezTo>
                    <a:cubicBezTo>
                      <a:pt x="1531" y="242"/>
                      <a:pt x="1527" y="243"/>
                      <a:pt x="1531" y="248"/>
                    </a:cubicBezTo>
                    <a:cubicBezTo>
                      <a:pt x="1535" y="253"/>
                      <a:pt x="1546" y="257"/>
                      <a:pt x="1561" y="268"/>
                    </a:cubicBezTo>
                    <a:cubicBezTo>
                      <a:pt x="1576" y="279"/>
                      <a:pt x="1602" y="292"/>
                      <a:pt x="1621" y="312"/>
                    </a:cubicBezTo>
                    <a:cubicBezTo>
                      <a:pt x="1640" y="332"/>
                      <a:pt x="1661" y="370"/>
                      <a:pt x="1673" y="390"/>
                    </a:cubicBezTo>
                    <a:cubicBezTo>
                      <a:pt x="1685" y="410"/>
                      <a:pt x="1697" y="428"/>
                      <a:pt x="1693" y="434"/>
                    </a:cubicBezTo>
                    <a:lnTo>
                      <a:pt x="1651" y="424"/>
                    </a:lnTo>
                    <a:cubicBezTo>
                      <a:pt x="1629" y="417"/>
                      <a:pt x="1588" y="405"/>
                      <a:pt x="1563" y="394"/>
                    </a:cubicBezTo>
                    <a:cubicBezTo>
                      <a:pt x="1538" y="383"/>
                      <a:pt x="1522" y="368"/>
                      <a:pt x="1501" y="358"/>
                    </a:cubicBezTo>
                    <a:cubicBezTo>
                      <a:pt x="1480" y="348"/>
                      <a:pt x="1459" y="340"/>
                      <a:pt x="1439" y="332"/>
                    </a:cubicBezTo>
                    <a:cubicBezTo>
                      <a:pt x="1419" y="324"/>
                      <a:pt x="1405" y="314"/>
                      <a:pt x="1381" y="310"/>
                    </a:cubicBezTo>
                    <a:cubicBezTo>
                      <a:pt x="1357" y="306"/>
                      <a:pt x="1313" y="305"/>
                      <a:pt x="1295" y="308"/>
                    </a:cubicBezTo>
                    <a:cubicBezTo>
                      <a:pt x="1277" y="311"/>
                      <a:pt x="1265" y="324"/>
                      <a:pt x="1271" y="326"/>
                    </a:cubicBezTo>
                    <a:lnTo>
                      <a:pt x="1329" y="318"/>
                    </a:lnTo>
                    <a:lnTo>
                      <a:pt x="1157" y="432"/>
                    </a:lnTo>
                    <a:lnTo>
                      <a:pt x="1079" y="376"/>
                    </a:lnTo>
                    <a:lnTo>
                      <a:pt x="1045" y="380"/>
                    </a:lnTo>
                    <a:cubicBezTo>
                      <a:pt x="1033" y="385"/>
                      <a:pt x="1039" y="391"/>
                      <a:pt x="1005" y="404"/>
                    </a:cubicBezTo>
                    <a:cubicBezTo>
                      <a:pt x="971" y="417"/>
                      <a:pt x="887" y="450"/>
                      <a:pt x="841" y="460"/>
                    </a:cubicBezTo>
                    <a:cubicBezTo>
                      <a:pt x="795" y="470"/>
                      <a:pt x="764" y="464"/>
                      <a:pt x="731" y="466"/>
                    </a:cubicBezTo>
                    <a:cubicBezTo>
                      <a:pt x="698" y="468"/>
                      <a:pt x="686" y="475"/>
                      <a:pt x="643" y="474"/>
                    </a:cubicBezTo>
                    <a:cubicBezTo>
                      <a:pt x="600" y="473"/>
                      <a:pt x="527" y="472"/>
                      <a:pt x="471" y="460"/>
                    </a:cubicBezTo>
                    <a:cubicBezTo>
                      <a:pt x="415" y="448"/>
                      <a:pt x="347" y="421"/>
                      <a:pt x="305" y="402"/>
                    </a:cubicBezTo>
                    <a:cubicBezTo>
                      <a:pt x="263" y="383"/>
                      <a:pt x="251" y="366"/>
                      <a:pt x="217" y="348"/>
                    </a:cubicBezTo>
                    <a:cubicBezTo>
                      <a:pt x="183" y="330"/>
                      <a:pt x="133" y="317"/>
                      <a:pt x="99" y="296"/>
                    </a:cubicBezTo>
                    <a:cubicBezTo>
                      <a:pt x="65" y="275"/>
                      <a:pt x="26" y="238"/>
                      <a:pt x="13" y="220"/>
                    </a:cubicBezTo>
                    <a:cubicBezTo>
                      <a:pt x="0" y="202"/>
                      <a:pt x="15" y="193"/>
                      <a:pt x="19" y="190"/>
                    </a:cubicBezTo>
                    <a:lnTo>
                      <a:pt x="35" y="200"/>
                    </a:lnTo>
                    <a:cubicBezTo>
                      <a:pt x="41" y="201"/>
                      <a:pt x="50" y="206"/>
                      <a:pt x="53" y="198"/>
                    </a:cubicBezTo>
                    <a:cubicBezTo>
                      <a:pt x="56" y="190"/>
                      <a:pt x="24" y="168"/>
                      <a:pt x="53" y="148"/>
                    </a:cubicBezTo>
                    <a:close/>
                  </a:path>
                </a:pathLst>
              </a:custGeom>
              <a:gradFill>
                <a:gsLst>
                  <a:gs pos="19000">
                    <a:srgbClr val="5E9EFF">
                      <a:alpha val="82000"/>
                    </a:srgbClr>
                  </a:gs>
                  <a:gs pos="39999">
                    <a:srgbClr val="85C2FF"/>
                  </a:gs>
                  <a:gs pos="70000">
                    <a:srgbClr val="C4D6EB"/>
                  </a:gs>
                  <a:gs pos="100000">
                    <a:srgbClr val="FFEBFA"/>
                  </a:gs>
                </a:gsLst>
                <a:lin ang="5400000" scaled="1"/>
              </a:gradFill>
              <a:ln w="28575"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153" name="Freeform 20"/>
              <p:cNvSpPr>
                <a:spLocks/>
              </p:cNvSpPr>
              <p:nvPr/>
            </p:nvSpPr>
            <p:spPr bwMode="auto">
              <a:xfrm>
                <a:off x="2417763" y="4943475"/>
                <a:ext cx="542925" cy="304800"/>
              </a:xfrm>
              <a:custGeom>
                <a:avLst/>
                <a:gdLst/>
                <a:ahLst/>
                <a:cxnLst>
                  <a:cxn ang="0">
                    <a:pos x="0" y="146"/>
                  </a:cxn>
                  <a:cxn ang="0">
                    <a:pos x="68" y="82"/>
                  </a:cxn>
                  <a:cxn ang="0">
                    <a:pos x="138" y="14"/>
                  </a:cxn>
                  <a:cxn ang="0">
                    <a:pos x="170" y="6"/>
                  </a:cxn>
                  <a:cxn ang="0">
                    <a:pos x="202" y="50"/>
                  </a:cxn>
                  <a:cxn ang="0">
                    <a:pos x="268" y="128"/>
                  </a:cxn>
                  <a:cxn ang="0">
                    <a:pos x="312" y="170"/>
                  </a:cxn>
                  <a:cxn ang="0">
                    <a:pos x="334" y="182"/>
                  </a:cxn>
                  <a:cxn ang="0">
                    <a:pos x="262" y="192"/>
                  </a:cxn>
                </a:cxnLst>
                <a:rect l="0" t="0" r="r" b="b"/>
                <a:pathLst>
                  <a:path w="342" h="192">
                    <a:moveTo>
                      <a:pt x="0" y="146"/>
                    </a:moveTo>
                    <a:cubicBezTo>
                      <a:pt x="22" y="125"/>
                      <a:pt x="45" y="104"/>
                      <a:pt x="68" y="82"/>
                    </a:cubicBezTo>
                    <a:cubicBezTo>
                      <a:pt x="91" y="60"/>
                      <a:pt x="121" y="27"/>
                      <a:pt x="138" y="14"/>
                    </a:cubicBezTo>
                    <a:cubicBezTo>
                      <a:pt x="155" y="1"/>
                      <a:pt x="159" y="0"/>
                      <a:pt x="170" y="6"/>
                    </a:cubicBezTo>
                    <a:cubicBezTo>
                      <a:pt x="181" y="12"/>
                      <a:pt x="186" y="30"/>
                      <a:pt x="202" y="50"/>
                    </a:cubicBezTo>
                    <a:cubicBezTo>
                      <a:pt x="218" y="70"/>
                      <a:pt x="250" y="108"/>
                      <a:pt x="268" y="128"/>
                    </a:cubicBezTo>
                    <a:cubicBezTo>
                      <a:pt x="286" y="148"/>
                      <a:pt x="301" y="161"/>
                      <a:pt x="312" y="170"/>
                    </a:cubicBezTo>
                    <a:cubicBezTo>
                      <a:pt x="323" y="179"/>
                      <a:pt x="342" y="178"/>
                      <a:pt x="334" y="182"/>
                    </a:cubicBezTo>
                    <a:lnTo>
                      <a:pt x="262" y="192"/>
                    </a:lnTo>
                  </a:path>
                </a:pathLst>
              </a:custGeom>
              <a:gradFill>
                <a:gsLst>
                  <a:gs pos="19000">
                    <a:srgbClr val="5E9EFF">
                      <a:alpha val="82000"/>
                    </a:srgbClr>
                  </a:gs>
                  <a:gs pos="39999">
                    <a:srgbClr val="85C2FF"/>
                  </a:gs>
                  <a:gs pos="70000">
                    <a:srgbClr val="C4D6EB"/>
                  </a:gs>
                  <a:gs pos="100000">
                    <a:srgbClr val="FFEBFA"/>
                  </a:gs>
                </a:gsLst>
                <a:lin ang="5400000" scaled="1"/>
              </a:gradFill>
              <a:ln w="28575"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154" name="Freeform 21"/>
              <p:cNvSpPr>
                <a:spLocks/>
              </p:cNvSpPr>
              <p:nvPr/>
            </p:nvSpPr>
            <p:spPr bwMode="auto">
              <a:xfrm>
                <a:off x="1920875" y="5703888"/>
                <a:ext cx="382588" cy="157163"/>
              </a:xfrm>
              <a:custGeom>
                <a:avLst/>
                <a:gdLst/>
                <a:ahLst/>
                <a:cxnLst>
                  <a:cxn ang="0">
                    <a:pos x="13" y="1"/>
                  </a:cxn>
                  <a:cxn ang="0">
                    <a:pos x="89" y="13"/>
                  </a:cxn>
                  <a:cxn ang="0">
                    <a:pos x="211" y="31"/>
                  </a:cxn>
                  <a:cxn ang="0">
                    <a:pos x="241" y="53"/>
                  </a:cxn>
                  <a:cxn ang="0">
                    <a:pos x="219" y="73"/>
                  </a:cxn>
                  <a:cxn ang="0">
                    <a:pos x="159" y="97"/>
                  </a:cxn>
                  <a:cxn ang="0">
                    <a:pos x="87" y="83"/>
                  </a:cxn>
                  <a:cxn ang="0">
                    <a:pos x="41" y="41"/>
                  </a:cxn>
                  <a:cxn ang="0">
                    <a:pos x="13" y="21"/>
                  </a:cxn>
                  <a:cxn ang="0">
                    <a:pos x="13" y="1"/>
                  </a:cxn>
                </a:cxnLst>
                <a:rect l="0" t="0" r="r" b="b"/>
                <a:pathLst>
                  <a:path w="241" h="99">
                    <a:moveTo>
                      <a:pt x="13" y="1"/>
                    </a:moveTo>
                    <a:cubicBezTo>
                      <a:pt x="26" y="0"/>
                      <a:pt x="56" y="8"/>
                      <a:pt x="89" y="13"/>
                    </a:cubicBezTo>
                    <a:cubicBezTo>
                      <a:pt x="122" y="18"/>
                      <a:pt x="186" y="24"/>
                      <a:pt x="211" y="31"/>
                    </a:cubicBezTo>
                    <a:cubicBezTo>
                      <a:pt x="236" y="38"/>
                      <a:pt x="240" y="46"/>
                      <a:pt x="241" y="53"/>
                    </a:cubicBezTo>
                    <a:lnTo>
                      <a:pt x="219" y="73"/>
                    </a:lnTo>
                    <a:cubicBezTo>
                      <a:pt x="205" y="80"/>
                      <a:pt x="181" y="95"/>
                      <a:pt x="159" y="97"/>
                    </a:cubicBezTo>
                    <a:cubicBezTo>
                      <a:pt x="137" y="99"/>
                      <a:pt x="107" y="92"/>
                      <a:pt x="87" y="83"/>
                    </a:cubicBezTo>
                    <a:cubicBezTo>
                      <a:pt x="67" y="74"/>
                      <a:pt x="53" y="51"/>
                      <a:pt x="41" y="41"/>
                    </a:cubicBezTo>
                    <a:cubicBezTo>
                      <a:pt x="29" y="31"/>
                      <a:pt x="18" y="27"/>
                      <a:pt x="13" y="21"/>
                    </a:cubicBezTo>
                    <a:cubicBezTo>
                      <a:pt x="8" y="15"/>
                      <a:pt x="0" y="2"/>
                      <a:pt x="13" y="1"/>
                    </a:cubicBezTo>
                    <a:close/>
                  </a:path>
                </a:pathLst>
              </a:custGeom>
              <a:gradFill>
                <a:gsLst>
                  <a:gs pos="19000">
                    <a:srgbClr val="5E9EFF">
                      <a:alpha val="82000"/>
                    </a:srgbClr>
                  </a:gs>
                  <a:gs pos="39999">
                    <a:srgbClr val="85C2FF"/>
                  </a:gs>
                  <a:gs pos="70000">
                    <a:srgbClr val="C4D6EB"/>
                  </a:gs>
                  <a:gs pos="100000">
                    <a:srgbClr val="FFEBFA"/>
                  </a:gs>
                </a:gsLst>
                <a:lin ang="5400000" scaled="1"/>
              </a:gradFill>
              <a:ln w="28575"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155" name="Freeform 22"/>
              <p:cNvSpPr>
                <a:spLocks/>
              </p:cNvSpPr>
              <p:nvPr/>
            </p:nvSpPr>
            <p:spPr bwMode="auto">
              <a:xfrm>
                <a:off x="2503488" y="5921375"/>
                <a:ext cx="193675" cy="228600"/>
              </a:xfrm>
              <a:custGeom>
                <a:avLst/>
                <a:gdLst/>
                <a:ahLst/>
                <a:cxnLst>
                  <a:cxn ang="0">
                    <a:pos x="4" y="0"/>
                  </a:cxn>
                  <a:cxn ang="0">
                    <a:pos x="6" y="66"/>
                  </a:cxn>
                  <a:cxn ang="0">
                    <a:pos x="38" y="144"/>
                  </a:cxn>
                  <a:cxn ang="0">
                    <a:pos x="72" y="126"/>
                  </a:cxn>
                  <a:cxn ang="0">
                    <a:pos x="110" y="68"/>
                  </a:cxn>
                  <a:cxn ang="0">
                    <a:pos x="116" y="22"/>
                  </a:cxn>
                  <a:cxn ang="0">
                    <a:pos x="74" y="2"/>
                  </a:cxn>
                </a:cxnLst>
                <a:rect l="0" t="0" r="r" b="b"/>
                <a:pathLst>
                  <a:path w="122" h="144">
                    <a:moveTo>
                      <a:pt x="4" y="0"/>
                    </a:moveTo>
                    <a:cubicBezTo>
                      <a:pt x="2" y="21"/>
                      <a:pt x="0" y="42"/>
                      <a:pt x="6" y="66"/>
                    </a:cubicBezTo>
                    <a:cubicBezTo>
                      <a:pt x="12" y="90"/>
                      <a:pt x="27" y="134"/>
                      <a:pt x="38" y="144"/>
                    </a:cubicBezTo>
                    <a:lnTo>
                      <a:pt x="72" y="126"/>
                    </a:lnTo>
                    <a:cubicBezTo>
                      <a:pt x="84" y="113"/>
                      <a:pt x="103" y="85"/>
                      <a:pt x="110" y="68"/>
                    </a:cubicBezTo>
                    <a:cubicBezTo>
                      <a:pt x="117" y="51"/>
                      <a:pt x="122" y="33"/>
                      <a:pt x="116" y="22"/>
                    </a:cubicBezTo>
                    <a:cubicBezTo>
                      <a:pt x="110" y="11"/>
                      <a:pt x="92" y="6"/>
                      <a:pt x="74" y="2"/>
                    </a:cubicBezTo>
                  </a:path>
                </a:pathLst>
              </a:custGeom>
              <a:gradFill>
                <a:gsLst>
                  <a:gs pos="19000">
                    <a:srgbClr val="5E9EFF">
                      <a:alpha val="82000"/>
                    </a:srgbClr>
                  </a:gs>
                  <a:gs pos="39999">
                    <a:srgbClr val="85C2FF"/>
                  </a:gs>
                  <a:gs pos="70000">
                    <a:srgbClr val="C4D6EB"/>
                  </a:gs>
                  <a:gs pos="100000">
                    <a:srgbClr val="FFEBFA"/>
                  </a:gs>
                </a:gsLst>
                <a:lin ang="5400000" scaled="1"/>
              </a:gradFill>
              <a:ln w="28575"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156" name="Freeform 23"/>
              <p:cNvSpPr>
                <a:spLocks/>
              </p:cNvSpPr>
              <p:nvPr/>
            </p:nvSpPr>
            <p:spPr bwMode="auto">
              <a:xfrm>
                <a:off x="1808163" y="5357813"/>
                <a:ext cx="171450" cy="363538"/>
              </a:xfrm>
              <a:custGeom>
                <a:avLst/>
                <a:gdLst/>
                <a:ahLst/>
                <a:cxnLst>
                  <a:cxn ang="0">
                    <a:pos x="24" y="21"/>
                  </a:cxn>
                  <a:cxn ang="0">
                    <a:pos x="58" y="13"/>
                  </a:cxn>
                  <a:cxn ang="0">
                    <a:pos x="98" y="101"/>
                  </a:cxn>
                  <a:cxn ang="0">
                    <a:pos x="92" y="191"/>
                  </a:cxn>
                  <a:cxn ang="0">
                    <a:pos x="0" y="229"/>
                  </a:cxn>
                </a:cxnLst>
                <a:rect l="0" t="0" r="r" b="b"/>
                <a:pathLst>
                  <a:path w="108" h="229">
                    <a:moveTo>
                      <a:pt x="24" y="21"/>
                    </a:moveTo>
                    <a:cubicBezTo>
                      <a:pt x="35" y="10"/>
                      <a:pt x="46" y="0"/>
                      <a:pt x="58" y="13"/>
                    </a:cubicBezTo>
                    <a:cubicBezTo>
                      <a:pt x="70" y="26"/>
                      <a:pt x="92" y="71"/>
                      <a:pt x="98" y="101"/>
                    </a:cubicBezTo>
                    <a:cubicBezTo>
                      <a:pt x="104" y="131"/>
                      <a:pt x="108" y="170"/>
                      <a:pt x="92" y="191"/>
                    </a:cubicBezTo>
                    <a:cubicBezTo>
                      <a:pt x="76" y="212"/>
                      <a:pt x="16" y="223"/>
                      <a:pt x="0" y="229"/>
                    </a:cubicBezTo>
                  </a:path>
                </a:pathLst>
              </a:custGeom>
              <a:gradFill>
                <a:gsLst>
                  <a:gs pos="19000">
                    <a:srgbClr val="5E9EFF">
                      <a:alpha val="82000"/>
                    </a:srgbClr>
                  </a:gs>
                  <a:gs pos="39999">
                    <a:srgbClr val="85C2FF"/>
                  </a:gs>
                  <a:gs pos="70000">
                    <a:srgbClr val="C4D6EB"/>
                  </a:gs>
                  <a:gs pos="100000">
                    <a:srgbClr val="FFEBFA"/>
                  </a:gs>
                </a:gsLst>
                <a:lin ang="5400000" scaled="1"/>
              </a:gradFill>
              <a:ln w="1270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157" name="Freeform 24"/>
              <p:cNvSpPr>
                <a:spLocks/>
              </p:cNvSpPr>
              <p:nvPr/>
            </p:nvSpPr>
            <p:spPr bwMode="auto">
              <a:xfrm>
                <a:off x="1700213" y="5407025"/>
                <a:ext cx="114300" cy="231775"/>
              </a:xfrm>
              <a:custGeom>
                <a:avLst/>
                <a:gdLst/>
                <a:ahLst/>
                <a:cxnLst>
                  <a:cxn ang="0">
                    <a:pos x="52" y="0"/>
                  </a:cxn>
                  <a:cxn ang="0">
                    <a:pos x="72" y="52"/>
                  </a:cxn>
                  <a:cxn ang="0">
                    <a:pos x="50" y="122"/>
                  </a:cxn>
                  <a:cxn ang="0">
                    <a:pos x="0" y="146"/>
                  </a:cxn>
                </a:cxnLst>
                <a:rect l="0" t="0" r="r" b="b"/>
                <a:pathLst>
                  <a:path w="72" h="146">
                    <a:moveTo>
                      <a:pt x="52" y="0"/>
                    </a:moveTo>
                    <a:cubicBezTo>
                      <a:pt x="62" y="16"/>
                      <a:pt x="72" y="32"/>
                      <a:pt x="72" y="52"/>
                    </a:cubicBezTo>
                    <a:cubicBezTo>
                      <a:pt x="72" y="72"/>
                      <a:pt x="62" y="106"/>
                      <a:pt x="50" y="122"/>
                    </a:cubicBezTo>
                    <a:cubicBezTo>
                      <a:pt x="38" y="138"/>
                      <a:pt x="19" y="142"/>
                      <a:pt x="0" y="146"/>
                    </a:cubicBezTo>
                  </a:path>
                </a:pathLst>
              </a:custGeom>
              <a:gradFill>
                <a:gsLst>
                  <a:gs pos="19000">
                    <a:srgbClr val="5E9EFF">
                      <a:alpha val="82000"/>
                    </a:srgbClr>
                  </a:gs>
                  <a:gs pos="39999">
                    <a:srgbClr val="85C2FF"/>
                  </a:gs>
                  <a:gs pos="70000">
                    <a:srgbClr val="C4D6EB"/>
                  </a:gs>
                  <a:gs pos="100000">
                    <a:srgbClr val="FFEBFA"/>
                  </a:gs>
                </a:gsLst>
                <a:lin ang="5400000" scaled="1"/>
              </a:gradFill>
              <a:ln w="1270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158" name="Oval 25"/>
              <p:cNvSpPr>
                <a:spLocks noChangeArrowheads="1"/>
              </p:cNvSpPr>
              <p:nvPr/>
            </p:nvSpPr>
            <p:spPr bwMode="auto">
              <a:xfrm>
                <a:off x="1624013" y="5394325"/>
                <a:ext cx="127000" cy="127000"/>
              </a:xfrm>
              <a:prstGeom prst="ellipse">
                <a:avLst/>
              </a:prstGeom>
              <a:gradFill>
                <a:gsLst>
                  <a:gs pos="19000">
                    <a:srgbClr val="5E9EFF">
                      <a:alpha val="82000"/>
                    </a:srgbClr>
                  </a:gs>
                  <a:gs pos="39999">
                    <a:srgbClr val="85C2FF"/>
                  </a:gs>
                  <a:gs pos="70000">
                    <a:srgbClr val="C4D6EB"/>
                  </a:gs>
                  <a:gs pos="100000">
                    <a:srgbClr val="FFEBFA"/>
                  </a:gs>
                </a:gsLst>
                <a:lin ang="5400000" scaled="1"/>
              </a:gradFill>
              <a:ln w="28575">
                <a:solidFill>
                  <a:srgbClr val="002060"/>
                </a:solidFill>
                <a:round/>
                <a:headEnd/>
                <a:tailEnd/>
              </a:ln>
              <a:effectLst/>
            </p:spPr>
            <p:txBody>
              <a:bodyPr wrap="none" anchor="ctr"/>
              <a:lstStyle/>
              <a:p>
                <a:endParaRPr lang="en-US" sz="1800" b="1">
                  <a:latin typeface="Trebuchet MS" pitchFamily="34" charset="0"/>
                  <a:cs typeface="Consolas" pitchFamily="49" charset="0"/>
                </a:endParaRPr>
              </a:p>
            </p:txBody>
          </p:sp>
          <p:sp>
            <p:nvSpPr>
              <p:cNvPr id="159" name="Oval 26"/>
              <p:cNvSpPr>
                <a:spLocks noChangeArrowheads="1"/>
              </p:cNvSpPr>
              <p:nvPr/>
            </p:nvSpPr>
            <p:spPr bwMode="auto">
              <a:xfrm>
                <a:off x="1652588" y="5419725"/>
                <a:ext cx="63500" cy="66675"/>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en-US" sz="1800" b="1">
                  <a:latin typeface="Trebuchet MS" pitchFamily="34" charset="0"/>
                  <a:cs typeface="Consolas" pitchFamily="49" charset="0"/>
                </a:endParaRPr>
              </a:p>
            </p:txBody>
          </p:sp>
        </p:grpSp>
        <p:grpSp>
          <p:nvGrpSpPr>
            <p:cNvPr id="13" name="Group 12"/>
            <p:cNvGrpSpPr/>
            <p:nvPr/>
          </p:nvGrpSpPr>
          <p:grpSpPr>
            <a:xfrm>
              <a:off x="2628900" y="795338"/>
              <a:ext cx="4889500" cy="2557462"/>
              <a:chOff x="2628900" y="795338"/>
              <a:chExt cx="4889500" cy="2557462"/>
            </a:xfrm>
          </p:grpSpPr>
          <p:grpSp>
            <p:nvGrpSpPr>
              <p:cNvPr id="141" name="Group 28"/>
              <p:cNvGrpSpPr>
                <a:grpSpLocks/>
              </p:cNvGrpSpPr>
              <p:nvPr/>
            </p:nvGrpSpPr>
            <p:grpSpPr bwMode="auto">
              <a:xfrm>
                <a:off x="3979863" y="1787525"/>
                <a:ext cx="433388" cy="461962"/>
                <a:chOff x="1515" y="918"/>
                <a:chExt cx="273" cy="291"/>
              </a:xfrm>
            </p:grpSpPr>
            <p:sp>
              <p:nvSpPr>
                <p:cNvPr id="144" name="Oval 29"/>
                <p:cNvSpPr>
                  <a:spLocks noChangeArrowheads="1"/>
                </p:cNvSpPr>
                <p:nvPr/>
              </p:nvSpPr>
              <p:spPr bwMode="auto">
                <a:xfrm>
                  <a:off x="1689" y="1008"/>
                  <a:ext cx="81" cy="81"/>
                </a:xfrm>
                <a:prstGeom prst="ellipse">
                  <a:avLst/>
                </a:prstGeom>
                <a:solidFill>
                  <a:srgbClr val="FFCC99"/>
                </a:solidFill>
                <a:ln w="9525">
                  <a:solidFill>
                    <a:srgbClr val="FF7C80"/>
                  </a:solidFill>
                  <a:round/>
                  <a:headEnd/>
                  <a:tailEnd/>
                </a:ln>
                <a:effectLst/>
              </p:spPr>
              <p:txBody>
                <a:bodyPr wrap="none" anchor="ctr"/>
                <a:lstStyle/>
                <a:p>
                  <a:endParaRPr lang="en-US" sz="1800" b="1">
                    <a:latin typeface="Trebuchet MS" pitchFamily="34" charset="0"/>
                    <a:cs typeface="Consolas" pitchFamily="49" charset="0"/>
                  </a:endParaRPr>
                </a:p>
              </p:txBody>
            </p:sp>
            <p:sp>
              <p:nvSpPr>
                <p:cNvPr id="145" name="Oval 30"/>
                <p:cNvSpPr>
                  <a:spLocks noChangeArrowheads="1"/>
                </p:cNvSpPr>
                <p:nvPr/>
              </p:nvSpPr>
              <p:spPr bwMode="auto">
                <a:xfrm>
                  <a:off x="1629" y="987"/>
                  <a:ext cx="81" cy="81"/>
                </a:xfrm>
                <a:prstGeom prst="ellipse">
                  <a:avLst/>
                </a:prstGeom>
                <a:solidFill>
                  <a:srgbClr val="FFCC99"/>
                </a:solidFill>
                <a:ln w="9525">
                  <a:solidFill>
                    <a:srgbClr val="FF7C80"/>
                  </a:solidFill>
                  <a:round/>
                  <a:headEnd/>
                  <a:tailEnd/>
                </a:ln>
                <a:effectLst/>
              </p:spPr>
              <p:txBody>
                <a:bodyPr wrap="none" anchor="ctr"/>
                <a:lstStyle/>
                <a:p>
                  <a:endParaRPr lang="en-US" sz="1800" b="1">
                    <a:latin typeface="Trebuchet MS" pitchFamily="34" charset="0"/>
                    <a:cs typeface="Consolas" pitchFamily="49" charset="0"/>
                  </a:endParaRPr>
                </a:p>
              </p:txBody>
            </p:sp>
            <p:sp>
              <p:nvSpPr>
                <p:cNvPr id="146" name="Oval 31"/>
                <p:cNvSpPr>
                  <a:spLocks noChangeArrowheads="1"/>
                </p:cNvSpPr>
                <p:nvPr/>
              </p:nvSpPr>
              <p:spPr bwMode="auto">
                <a:xfrm>
                  <a:off x="1671" y="1074"/>
                  <a:ext cx="81" cy="81"/>
                </a:xfrm>
                <a:prstGeom prst="ellipse">
                  <a:avLst/>
                </a:prstGeom>
                <a:solidFill>
                  <a:srgbClr val="FFCC99"/>
                </a:solidFill>
                <a:ln w="9525">
                  <a:solidFill>
                    <a:srgbClr val="FF7C80"/>
                  </a:solidFill>
                  <a:round/>
                  <a:headEnd/>
                  <a:tailEnd/>
                </a:ln>
                <a:effectLst/>
              </p:spPr>
              <p:txBody>
                <a:bodyPr wrap="none" anchor="ctr"/>
                <a:lstStyle/>
                <a:p>
                  <a:endParaRPr lang="en-US" sz="1800" b="1">
                    <a:latin typeface="Trebuchet MS" pitchFamily="34" charset="0"/>
                    <a:cs typeface="Consolas" pitchFamily="49" charset="0"/>
                  </a:endParaRPr>
                </a:p>
              </p:txBody>
            </p:sp>
            <p:sp>
              <p:nvSpPr>
                <p:cNvPr id="147" name="Oval 32"/>
                <p:cNvSpPr>
                  <a:spLocks noChangeArrowheads="1"/>
                </p:cNvSpPr>
                <p:nvPr/>
              </p:nvSpPr>
              <p:spPr bwMode="auto">
                <a:xfrm>
                  <a:off x="1551" y="1071"/>
                  <a:ext cx="81" cy="81"/>
                </a:xfrm>
                <a:prstGeom prst="ellipse">
                  <a:avLst/>
                </a:prstGeom>
                <a:solidFill>
                  <a:srgbClr val="FFCC99"/>
                </a:solidFill>
                <a:ln w="9525">
                  <a:solidFill>
                    <a:srgbClr val="FF7C80"/>
                  </a:solidFill>
                  <a:round/>
                  <a:headEnd/>
                  <a:tailEnd/>
                </a:ln>
                <a:effectLst/>
              </p:spPr>
              <p:txBody>
                <a:bodyPr wrap="none" anchor="ctr"/>
                <a:lstStyle/>
                <a:p>
                  <a:endParaRPr lang="en-US" sz="1800" b="1">
                    <a:latin typeface="Trebuchet MS" pitchFamily="34" charset="0"/>
                    <a:cs typeface="Consolas" pitchFamily="49" charset="0"/>
                  </a:endParaRPr>
                </a:p>
              </p:txBody>
            </p:sp>
            <p:sp>
              <p:nvSpPr>
                <p:cNvPr id="148" name="Oval 33"/>
                <p:cNvSpPr>
                  <a:spLocks noChangeArrowheads="1"/>
                </p:cNvSpPr>
                <p:nvPr/>
              </p:nvSpPr>
              <p:spPr bwMode="auto">
                <a:xfrm>
                  <a:off x="1590" y="1056"/>
                  <a:ext cx="81" cy="81"/>
                </a:xfrm>
                <a:prstGeom prst="ellipse">
                  <a:avLst/>
                </a:prstGeom>
                <a:solidFill>
                  <a:srgbClr val="FFCC99"/>
                </a:solidFill>
                <a:ln w="9525">
                  <a:solidFill>
                    <a:srgbClr val="FF7C80"/>
                  </a:solidFill>
                  <a:round/>
                  <a:headEnd/>
                  <a:tailEnd/>
                </a:ln>
                <a:effectLst/>
              </p:spPr>
              <p:txBody>
                <a:bodyPr wrap="none" anchor="ctr"/>
                <a:lstStyle/>
                <a:p>
                  <a:endParaRPr lang="en-US" sz="1800" b="1">
                    <a:latin typeface="Trebuchet MS" pitchFamily="34" charset="0"/>
                    <a:cs typeface="Consolas" pitchFamily="49" charset="0"/>
                  </a:endParaRPr>
                </a:p>
              </p:txBody>
            </p:sp>
            <p:sp>
              <p:nvSpPr>
                <p:cNvPr id="149" name="Oval 34"/>
                <p:cNvSpPr>
                  <a:spLocks noChangeArrowheads="1"/>
                </p:cNvSpPr>
                <p:nvPr/>
              </p:nvSpPr>
              <p:spPr bwMode="auto">
                <a:xfrm>
                  <a:off x="1515" y="981"/>
                  <a:ext cx="81" cy="81"/>
                </a:xfrm>
                <a:prstGeom prst="ellipse">
                  <a:avLst/>
                </a:prstGeom>
                <a:solidFill>
                  <a:srgbClr val="FFCC99"/>
                </a:solidFill>
                <a:ln w="9525">
                  <a:solidFill>
                    <a:srgbClr val="FF7C80"/>
                  </a:solidFill>
                  <a:round/>
                  <a:headEnd/>
                  <a:tailEnd/>
                </a:ln>
                <a:effectLst/>
              </p:spPr>
              <p:txBody>
                <a:bodyPr wrap="none" anchor="ctr"/>
                <a:lstStyle/>
                <a:p>
                  <a:endParaRPr lang="en-US" sz="1800" b="1">
                    <a:latin typeface="Trebuchet MS" pitchFamily="34" charset="0"/>
                    <a:cs typeface="Consolas" pitchFamily="49" charset="0"/>
                  </a:endParaRPr>
                </a:p>
              </p:txBody>
            </p:sp>
            <p:sp>
              <p:nvSpPr>
                <p:cNvPr id="150" name="Oval 35"/>
                <p:cNvSpPr>
                  <a:spLocks noChangeArrowheads="1"/>
                </p:cNvSpPr>
                <p:nvPr/>
              </p:nvSpPr>
              <p:spPr bwMode="auto">
                <a:xfrm>
                  <a:off x="1617" y="1128"/>
                  <a:ext cx="81" cy="81"/>
                </a:xfrm>
                <a:prstGeom prst="ellipse">
                  <a:avLst/>
                </a:prstGeom>
                <a:solidFill>
                  <a:srgbClr val="FFCC99"/>
                </a:solidFill>
                <a:ln w="9525">
                  <a:solidFill>
                    <a:srgbClr val="FF7C80"/>
                  </a:solidFill>
                  <a:round/>
                  <a:headEnd/>
                  <a:tailEnd/>
                </a:ln>
                <a:effectLst/>
              </p:spPr>
              <p:txBody>
                <a:bodyPr wrap="none" anchor="ctr"/>
                <a:lstStyle/>
                <a:p>
                  <a:endParaRPr lang="en-US" sz="1800" b="1">
                    <a:latin typeface="Trebuchet MS" pitchFamily="34" charset="0"/>
                    <a:cs typeface="Consolas" pitchFamily="49" charset="0"/>
                  </a:endParaRPr>
                </a:p>
              </p:txBody>
            </p:sp>
            <p:sp>
              <p:nvSpPr>
                <p:cNvPr id="151" name="Oval 36"/>
                <p:cNvSpPr>
                  <a:spLocks noChangeArrowheads="1"/>
                </p:cNvSpPr>
                <p:nvPr/>
              </p:nvSpPr>
              <p:spPr bwMode="auto">
                <a:xfrm>
                  <a:off x="1707" y="918"/>
                  <a:ext cx="81" cy="81"/>
                </a:xfrm>
                <a:prstGeom prst="ellipse">
                  <a:avLst/>
                </a:prstGeom>
                <a:solidFill>
                  <a:srgbClr val="FFCC99"/>
                </a:solidFill>
                <a:ln w="9525">
                  <a:solidFill>
                    <a:srgbClr val="FF7C80"/>
                  </a:solidFill>
                  <a:round/>
                  <a:headEnd/>
                  <a:tailEnd/>
                </a:ln>
                <a:effectLst/>
              </p:spPr>
              <p:txBody>
                <a:bodyPr wrap="none" anchor="ctr"/>
                <a:lstStyle/>
                <a:p>
                  <a:endParaRPr lang="en-US" sz="1800" b="1">
                    <a:latin typeface="Trebuchet MS" pitchFamily="34" charset="0"/>
                    <a:cs typeface="Consolas" pitchFamily="49" charset="0"/>
                  </a:endParaRPr>
                </a:p>
              </p:txBody>
            </p:sp>
          </p:grpSp>
          <p:sp>
            <p:nvSpPr>
              <p:cNvPr id="142" name="Text Box 37"/>
              <p:cNvSpPr txBox="1">
                <a:spLocks noChangeArrowheads="1"/>
              </p:cNvSpPr>
              <p:nvPr/>
            </p:nvSpPr>
            <p:spPr bwMode="auto">
              <a:xfrm>
                <a:off x="4370388" y="1954211"/>
                <a:ext cx="1100739" cy="627437"/>
              </a:xfrm>
              <a:prstGeom prst="rect">
                <a:avLst/>
              </a:prstGeom>
              <a:noFill/>
              <a:ln w="9525">
                <a:noFill/>
                <a:miter lim="800000"/>
                <a:headEnd/>
                <a:tailEnd/>
              </a:ln>
              <a:effectLst/>
            </p:spPr>
            <p:txBody>
              <a:bodyPr wrap="none">
                <a:spAutoFit/>
              </a:bodyPr>
              <a:lstStyle/>
              <a:p>
                <a:r>
                  <a:rPr lang="en-US" sz="1800" b="1" dirty="0">
                    <a:latin typeface="Trebuchet MS" pitchFamily="34" charset="0"/>
                    <a:cs typeface="Consolas" pitchFamily="49" charset="0"/>
                  </a:rPr>
                  <a:t>eggs</a:t>
                </a:r>
              </a:p>
            </p:txBody>
          </p:sp>
          <p:sp>
            <p:nvSpPr>
              <p:cNvPr id="143" name="Freeform 38"/>
              <p:cNvSpPr>
                <a:spLocks/>
              </p:cNvSpPr>
              <p:nvPr/>
            </p:nvSpPr>
            <p:spPr bwMode="auto">
              <a:xfrm>
                <a:off x="2628900" y="795338"/>
                <a:ext cx="4889500" cy="2557462"/>
              </a:xfrm>
              <a:custGeom>
                <a:avLst/>
                <a:gdLst/>
                <a:ahLst/>
                <a:cxnLst>
                  <a:cxn ang="0">
                    <a:pos x="0" y="587"/>
                  </a:cxn>
                  <a:cxn ang="0">
                    <a:pos x="296" y="347"/>
                  </a:cxn>
                  <a:cxn ang="0">
                    <a:pos x="1176" y="19"/>
                  </a:cxn>
                  <a:cxn ang="0">
                    <a:pos x="2184" y="235"/>
                  </a:cxn>
                  <a:cxn ang="0">
                    <a:pos x="2904" y="971"/>
                  </a:cxn>
                  <a:cxn ang="0">
                    <a:pos x="3080" y="1611"/>
                  </a:cxn>
                </a:cxnLst>
                <a:rect l="0" t="0" r="r" b="b"/>
                <a:pathLst>
                  <a:path w="3080" h="1611">
                    <a:moveTo>
                      <a:pt x="0" y="587"/>
                    </a:moveTo>
                    <a:cubicBezTo>
                      <a:pt x="160" y="435"/>
                      <a:pt x="152" y="451"/>
                      <a:pt x="296" y="347"/>
                    </a:cubicBezTo>
                    <a:cubicBezTo>
                      <a:pt x="480" y="235"/>
                      <a:pt x="861" y="38"/>
                      <a:pt x="1176" y="19"/>
                    </a:cubicBezTo>
                    <a:cubicBezTo>
                      <a:pt x="1491" y="0"/>
                      <a:pt x="1896" y="76"/>
                      <a:pt x="2184" y="235"/>
                    </a:cubicBezTo>
                    <a:cubicBezTo>
                      <a:pt x="2472" y="394"/>
                      <a:pt x="2755" y="742"/>
                      <a:pt x="2904" y="971"/>
                    </a:cubicBezTo>
                    <a:cubicBezTo>
                      <a:pt x="3053" y="1200"/>
                      <a:pt x="3064" y="1459"/>
                      <a:pt x="3080" y="1611"/>
                    </a:cubicBezTo>
                  </a:path>
                </a:pathLst>
              </a:custGeom>
              <a:noFill/>
              <a:ln w="76200" cmpd="sng">
                <a:solidFill>
                  <a:srgbClr val="FFFF00"/>
                </a:solidFill>
                <a:round/>
                <a:headEnd type="none" w="med" len="med"/>
                <a:tailEnd type="triangle" w="med" len="med"/>
              </a:ln>
              <a:effectLst/>
            </p:spPr>
            <p:txBody>
              <a:bodyPr/>
              <a:lstStyle/>
              <a:p>
                <a:endParaRPr lang="en-US" sz="1800" b="1">
                  <a:latin typeface="Trebuchet MS" pitchFamily="34" charset="0"/>
                  <a:cs typeface="Consolas" pitchFamily="49" charset="0"/>
                </a:endParaRPr>
              </a:p>
            </p:txBody>
          </p:sp>
        </p:grpSp>
        <p:grpSp>
          <p:nvGrpSpPr>
            <p:cNvPr id="14" name="Group 13"/>
            <p:cNvGrpSpPr/>
            <p:nvPr/>
          </p:nvGrpSpPr>
          <p:grpSpPr>
            <a:xfrm>
              <a:off x="6246814" y="1409700"/>
              <a:ext cx="2816389" cy="1501775"/>
              <a:chOff x="6246814" y="1409700"/>
              <a:chExt cx="2816389" cy="1501775"/>
            </a:xfrm>
          </p:grpSpPr>
          <p:sp>
            <p:nvSpPr>
              <p:cNvPr id="68" name="Text Box 45"/>
              <p:cNvSpPr txBox="1">
                <a:spLocks noChangeArrowheads="1"/>
              </p:cNvSpPr>
              <p:nvPr/>
            </p:nvSpPr>
            <p:spPr bwMode="auto">
              <a:xfrm>
                <a:off x="6246814" y="1409700"/>
                <a:ext cx="2816389" cy="627438"/>
              </a:xfrm>
              <a:prstGeom prst="rect">
                <a:avLst/>
              </a:prstGeom>
              <a:noFill/>
              <a:ln w="9525">
                <a:noFill/>
                <a:miter lim="800000"/>
                <a:headEnd/>
                <a:tailEnd/>
              </a:ln>
              <a:effectLst/>
            </p:spPr>
            <p:txBody>
              <a:bodyPr wrap="none">
                <a:spAutoFit/>
              </a:bodyPr>
              <a:lstStyle/>
              <a:p>
                <a:r>
                  <a:rPr lang="en-US" sz="1800" b="1" dirty="0">
                    <a:latin typeface="Trebuchet MS" pitchFamily="34" charset="0"/>
                    <a:cs typeface="Consolas" pitchFamily="49" charset="0"/>
                  </a:rPr>
                  <a:t>young of year</a:t>
                </a:r>
              </a:p>
            </p:txBody>
          </p:sp>
          <p:grpSp>
            <p:nvGrpSpPr>
              <p:cNvPr id="69" name="Group 46"/>
              <p:cNvGrpSpPr>
                <a:grpSpLocks/>
              </p:cNvGrpSpPr>
              <p:nvPr/>
            </p:nvGrpSpPr>
            <p:grpSpPr bwMode="auto">
              <a:xfrm flipH="1">
                <a:off x="6769102" y="2003425"/>
                <a:ext cx="595313" cy="185738"/>
                <a:chOff x="232" y="1224"/>
                <a:chExt cx="3430" cy="1011"/>
              </a:xfrm>
            </p:grpSpPr>
            <p:sp>
              <p:nvSpPr>
                <p:cNvPr id="133" name="Freeform 47"/>
                <p:cNvSpPr>
                  <a:spLocks/>
                </p:cNvSpPr>
                <p:nvPr/>
              </p:nvSpPr>
              <p:spPr bwMode="auto">
                <a:xfrm>
                  <a:off x="664" y="1224"/>
                  <a:ext cx="2998" cy="1011"/>
                </a:xfrm>
                <a:custGeom>
                  <a:avLst/>
                  <a:gdLst/>
                  <a:ahLst/>
                  <a:cxnLst>
                    <a:cxn ang="0">
                      <a:pos x="76" y="418"/>
                    </a:cxn>
                    <a:cxn ang="0">
                      <a:pos x="200" y="398"/>
                    </a:cxn>
                    <a:cxn ang="0">
                      <a:pos x="420" y="314"/>
                    </a:cxn>
                    <a:cxn ang="0">
                      <a:pos x="688" y="234"/>
                    </a:cxn>
                    <a:cxn ang="0">
                      <a:pos x="980" y="146"/>
                    </a:cxn>
                    <a:cxn ang="0">
                      <a:pos x="1552" y="26"/>
                    </a:cxn>
                    <a:cxn ang="0">
                      <a:pos x="2056" y="2"/>
                    </a:cxn>
                    <a:cxn ang="0">
                      <a:pos x="2412" y="38"/>
                    </a:cxn>
                    <a:cxn ang="0">
                      <a:pos x="2780" y="146"/>
                    </a:cxn>
                    <a:cxn ang="0">
                      <a:pos x="2956" y="258"/>
                    </a:cxn>
                    <a:cxn ang="0">
                      <a:pos x="2988" y="346"/>
                    </a:cxn>
                    <a:cxn ang="0">
                      <a:pos x="2896" y="486"/>
                    </a:cxn>
                    <a:cxn ang="0">
                      <a:pos x="2656" y="726"/>
                    </a:cxn>
                    <a:cxn ang="0">
                      <a:pos x="2336" y="894"/>
                    </a:cxn>
                    <a:cxn ang="0">
                      <a:pos x="1968" y="982"/>
                    </a:cxn>
                    <a:cxn ang="0">
                      <a:pos x="1592" y="1010"/>
                    </a:cxn>
                    <a:cxn ang="0">
                      <a:pos x="1236" y="974"/>
                    </a:cxn>
                    <a:cxn ang="0">
                      <a:pos x="956" y="930"/>
                    </a:cxn>
                    <a:cxn ang="0">
                      <a:pos x="784" y="862"/>
                    </a:cxn>
                    <a:cxn ang="0">
                      <a:pos x="416" y="730"/>
                    </a:cxn>
                    <a:cxn ang="0">
                      <a:pos x="288" y="690"/>
                    </a:cxn>
                    <a:cxn ang="0">
                      <a:pos x="224" y="674"/>
                    </a:cxn>
                    <a:cxn ang="0">
                      <a:pos x="96" y="722"/>
                    </a:cxn>
                    <a:cxn ang="0">
                      <a:pos x="12" y="638"/>
                    </a:cxn>
                    <a:cxn ang="0">
                      <a:pos x="24" y="570"/>
                    </a:cxn>
                    <a:cxn ang="0">
                      <a:pos x="12" y="502"/>
                    </a:cxn>
                    <a:cxn ang="0">
                      <a:pos x="32" y="438"/>
                    </a:cxn>
                    <a:cxn ang="0">
                      <a:pos x="60" y="410"/>
                    </a:cxn>
                    <a:cxn ang="0">
                      <a:pos x="76" y="418"/>
                    </a:cxn>
                  </a:cxnLst>
                  <a:rect l="0" t="0" r="r" b="b"/>
                  <a:pathLst>
                    <a:path w="2998" h="1011">
                      <a:moveTo>
                        <a:pt x="76" y="418"/>
                      </a:moveTo>
                      <a:cubicBezTo>
                        <a:pt x="96" y="415"/>
                        <a:pt x="143" y="415"/>
                        <a:pt x="200" y="398"/>
                      </a:cubicBezTo>
                      <a:cubicBezTo>
                        <a:pt x="257" y="381"/>
                        <a:pt x="339" y="341"/>
                        <a:pt x="420" y="314"/>
                      </a:cubicBezTo>
                      <a:cubicBezTo>
                        <a:pt x="501" y="287"/>
                        <a:pt x="595" y="262"/>
                        <a:pt x="688" y="234"/>
                      </a:cubicBezTo>
                      <a:cubicBezTo>
                        <a:pt x="781" y="206"/>
                        <a:pt x="836" y="181"/>
                        <a:pt x="980" y="146"/>
                      </a:cubicBezTo>
                      <a:cubicBezTo>
                        <a:pt x="1124" y="111"/>
                        <a:pt x="1373" y="50"/>
                        <a:pt x="1552" y="26"/>
                      </a:cubicBezTo>
                      <a:cubicBezTo>
                        <a:pt x="1731" y="2"/>
                        <a:pt x="1913" y="0"/>
                        <a:pt x="2056" y="2"/>
                      </a:cubicBezTo>
                      <a:cubicBezTo>
                        <a:pt x="2199" y="4"/>
                        <a:pt x="2291" y="14"/>
                        <a:pt x="2412" y="38"/>
                      </a:cubicBezTo>
                      <a:cubicBezTo>
                        <a:pt x="2533" y="62"/>
                        <a:pt x="2689" y="109"/>
                        <a:pt x="2780" y="146"/>
                      </a:cubicBezTo>
                      <a:cubicBezTo>
                        <a:pt x="2871" y="183"/>
                        <a:pt x="2921" y="225"/>
                        <a:pt x="2956" y="258"/>
                      </a:cubicBezTo>
                      <a:cubicBezTo>
                        <a:pt x="2991" y="291"/>
                        <a:pt x="2998" y="308"/>
                        <a:pt x="2988" y="346"/>
                      </a:cubicBezTo>
                      <a:cubicBezTo>
                        <a:pt x="2978" y="384"/>
                        <a:pt x="2951" y="423"/>
                        <a:pt x="2896" y="486"/>
                      </a:cubicBezTo>
                      <a:cubicBezTo>
                        <a:pt x="2841" y="549"/>
                        <a:pt x="2749" y="658"/>
                        <a:pt x="2656" y="726"/>
                      </a:cubicBezTo>
                      <a:cubicBezTo>
                        <a:pt x="2563" y="794"/>
                        <a:pt x="2451" y="851"/>
                        <a:pt x="2336" y="894"/>
                      </a:cubicBezTo>
                      <a:cubicBezTo>
                        <a:pt x="2221" y="937"/>
                        <a:pt x="2092" y="963"/>
                        <a:pt x="1968" y="982"/>
                      </a:cubicBezTo>
                      <a:cubicBezTo>
                        <a:pt x="1844" y="1001"/>
                        <a:pt x="1714" y="1011"/>
                        <a:pt x="1592" y="1010"/>
                      </a:cubicBezTo>
                      <a:cubicBezTo>
                        <a:pt x="1470" y="1009"/>
                        <a:pt x="1342" y="987"/>
                        <a:pt x="1236" y="974"/>
                      </a:cubicBezTo>
                      <a:cubicBezTo>
                        <a:pt x="1130" y="961"/>
                        <a:pt x="1031" y="949"/>
                        <a:pt x="956" y="930"/>
                      </a:cubicBezTo>
                      <a:cubicBezTo>
                        <a:pt x="881" y="911"/>
                        <a:pt x="874" y="895"/>
                        <a:pt x="784" y="862"/>
                      </a:cubicBezTo>
                      <a:cubicBezTo>
                        <a:pt x="694" y="829"/>
                        <a:pt x="499" y="759"/>
                        <a:pt x="416" y="730"/>
                      </a:cubicBezTo>
                      <a:cubicBezTo>
                        <a:pt x="333" y="701"/>
                        <a:pt x="320" y="699"/>
                        <a:pt x="288" y="690"/>
                      </a:cubicBezTo>
                      <a:cubicBezTo>
                        <a:pt x="256" y="681"/>
                        <a:pt x="256" y="669"/>
                        <a:pt x="224" y="674"/>
                      </a:cubicBezTo>
                      <a:cubicBezTo>
                        <a:pt x="192" y="679"/>
                        <a:pt x="131" y="728"/>
                        <a:pt x="96" y="722"/>
                      </a:cubicBezTo>
                      <a:cubicBezTo>
                        <a:pt x="61" y="716"/>
                        <a:pt x="24" y="663"/>
                        <a:pt x="12" y="638"/>
                      </a:cubicBezTo>
                      <a:cubicBezTo>
                        <a:pt x="0" y="613"/>
                        <a:pt x="24" y="593"/>
                        <a:pt x="24" y="570"/>
                      </a:cubicBezTo>
                      <a:cubicBezTo>
                        <a:pt x="24" y="547"/>
                        <a:pt x="11" y="524"/>
                        <a:pt x="12" y="502"/>
                      </a:cubicBezTo>
                      <a:cubicBezTo>
                        <a:pt x="13" y="480"/>
                        <a:pt x="24" y="453"/>
                        <a:pt x="32" y="438"/>
                      </a:cubicBezTo>
                      <a:cubicBezTo>
                        <a:pt x="40" y="423"/>
                        <a:pt x="55" y="415"/>
                        <a:pt x="60" y="410"/>
                      </a:cubicBezTo>
                      <a:cubicBezTo>
                        <a:pt x="60" y="410"/>
                        <a:pt x="76" y="418"/>
                        <a:pt x="76" y="418"/>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34" name="Freeform 48"/>
                <p:cNvSpPr>
                  <a:spLocks/>
                </p:cNvSpPr>
                <p:nvPr/>
              </p:nvSpPr>
              <p:spPr bwMode="auto">
                <a:xfrm>
                  <a:off x="232" y="1576"/>
                  <a:ext cx="516" cy="506"/>
                </a:xfrm>
                <a:custGeom>
                  <a:avLst/>
                  <a:gdLst/>
                  <a:ahLst/>
                  <a:cxnLst>
                    <a:cxn ang="0">
                      <a:pos x="468" y="62"/>
                    </a:cxn>
                    <a:cxn ang="0">
                      <a:pos x="216" y="30"/>
                    </a:cxn>
                    <a:cxn ang="0">
                      <a:pos x="36" y="10"/>
                    </a:cxn>
                    <a:cxn ang="0">
                      <a:pos x="48" y="90"/>
                    </a:cxn>
                    <a:cxn ang="0">
                      <a:pos x="120" y="170"/>
                    </a:cxn>
                    <a:cxn ang="0">
                      <a:pos x="256" y="234"/>
                    </a:cxn>
                    <a:cxn ang="0">
                      <a:pos x="312" y="250"/>
                    </a:cxn>
                    <a:cxn ang="0">
                      <a:pos x="208" y="294"/>
                    </a:cxn>
                    <a:cxn ang="0">
                      <a:pos x="80" y="378"/>
                    </a:cxn>
                    <a:cxn ang="0">
                      <a:pos x="8" y="482"/>
                    </a:cxn>
                    <a:cxn ang="0">
                      <a:pos x="128" y="498"/>
                    </a:cxn>
                    <a:cxn ang="0">
                      <a:pos x="356" y="434"/>
                    </a:cxn>
                    <a:cxn ang="0">
                      <a:pos x="516" y="370"/>
                    </a:cxn>
                  </a:cxnLst>
                  <a:rect l="0" t="0" r="r" b="b"/>
                  <a:pathLst>
                    <a:path w="516" h="506">
                      <a:moveTo>
                        <a:pt x="468" y="62"/>
                      </a:moveTo>
                      <a:cubicBezTo>
                        <a:pt x="378" y="50"/>
                        <a:pt x="288" y="39"/>
                        <a:pt x="216" y="30"/>
                      </a:cubicBezTo>
                      <a:cubicBezTo>
                        <a:pt x="144" y="21"/>
                        <a:pt x="64" y="0"/>
                        <a:pt x="36" y="10"/>
                      </a:cubicBezTo>
                      <a:cubicBezTo>
                        <a:pt x="8" y="20"/>
                        <a:pt x="34" y="63"/>
                        <a:pt x="48" y="90"/>
                      </a:cubicBezTo>
                      <a:cubicBezTo>
                        <a:pt x="62" y="117"/>
                        <a:pt x="85" y="146"/>
                        <a:pt x="120" y="170"/>
                      </a:cubicBezTo>
                      <a:cubicBezTo>
                        <a:pt x="155" y="194"/>
                        <a:pt x="224" y="221"/>
                        <a:pt x="256" y="234"/>
                      </a:cubicBezTo>
                      <a:cubicBezTo>
                        <a:pt x="288" y="247"/>
                        <a:pt x="320" y="240"/>
                        <a:pt x="312" y="250"/>
                      </a:cubicBezTo>
                      <a:cubicBezTo>
                        <a:pt x="304" y="260"/>
                        <a:pt x="247" y="273"/>
                        <a:pt x="208" y="294"/>
                      </a:cubicBezTo>
                      <a:cubicBezTo>
                        <a:pt x="169" y="315"/>
                        <a:pt x="113" y="347"/>
                        <a:pt x="80" y="378"/>
                      </a:cubicBezTo>
                      <a:cubicBezTo>
                        <a:pt x="47" y="409"/>
                        <a:pt x="0" y="462"/>
                        <a:pt x="8" y="482"/>
                      </a:cubicBezTo>
                      <a:cubicBezTo>
                        <a:pt x="16" y="502"/>
                        <a:pt x="70" y="506"/>
                        <a:pt x="128" y="498"/>
                      </a:cubicBezTo>
                      <a:cubicBezTo>
                        <a:pt x="186" y="490"/>
                        <a:pt x="291" y="455"/>
                        <a:pt x="356" y="434"/>
                      </a:cubicBezTo>
                      <a:cubicBezTo>
                        <a:pt x="421" y="413"/>
                        <a:pt x="489" y="381"/>
                        <a:pt x="516" y="370"/>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35" name="Freeform 49"/>
                <p:cNvSpPr>
                  <a:spLocks/>
                </p:cNvSpPr>
                <p:nvPr/>
              </p:nvSpPr>
              <p:spPr bwMode="auto">
                <a:xfrm>
                  <a:off x="1548" y="1276"/>
                  <a:ext cx="464" cy="122"/>
                </a:xfrm>
                <a:custGeom>
                  <a:avLst/>
                  <a:gdLst/>
                  <a:ahLst/>
                  <a:cxnLst>
                    <a:cxn ang="0">
                      <a:pos x="464" y="6"/>
                    </a:cxn>
                    <a:cxn ang="0">
                      <a:pos x="304" y="6"/>
                    </a:cxn>
                    <a:cxn ang="0">
                      <a:pos x="140" y="42"/>
                    </a:cxn>
                    <a:cxn ang="0">
                      <a:pos x="44" y="74"/>
                    </a:cxn>
                    <a:cxn ang="0">
                      <a:pos x="0" y="122"/>
                    </a:cxn>
                  </a:cxnLst>
                  <a:rect l="0" t="0" r="r" b="b"/>
                  <a:pathLst>
                    <a:path w="464" h="122">
                      <a:moveTo>
                        <a:pt x="464" y="6"/>
                      </a:moveTo>
                      <a:cubicBezTo>
                        <a:pt x="411" y="3"/>
                        <a:pt x="358" y="0"/>
                        <a:pt x="304" y="6"/>
                      </a:cubicBezTo>
                      <a:cubicBezTo>
                        <a:pt x="250" y="12"/>
                        <a:pt x="183" y="31"/>
                        <a:pt x="140" y="42"/>
                      </a:cubicBezTo>
                      <a:cubicBezTo>
                        <a:pt x="97" y="53"/>
                        <a:pt x="67" y="61"/>
                        <a:pt x="44" y="74"/>
                      </a:cubicBezTo>
                      <a:cubicBezTo>
                        <a:pt x="21" y="87"/>
                        <a:pt x="10" y="104"/>
                        <a:pt x="0" y="122"/>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36" name="Freeform 50"/>
                <p:cNvSpPr>
                  <a:spLocks/>
                </p:cNvSpPr>
                <p:nvPr/>
              </p:nvSpPr>
              <p:spPr bwMode="auto">
                <a:xfrm>
                  <a:off x="1047" y="1958"/>
                  <a:ext cx="377" cy="125"/>
                </a:xfrm>
                <a:custGeom>
                  <a:avLst/>
                  <a:gdLst/>
                  <a:ahLst/>
                  <a:cxnLst>
                    <a:cxn ang="0">
                      <a:pos x="377" y="120"/>
                    </a:cxn>
                    <a:cxn ang="0">
                      <a:pos x="237" y="120"/>
                    </a:cxn>
                    <a:cxn ang="0">
                      <a:pos x="169" y="88"/>
                    </a:cxn>
                    <a:cxn ang="0">
                      <a:pos x="17" y="32"/>
                    </a:cxn>
                    <a:cxn ang="0">
                      <a:pos x="69" y="0"/>
                    </a:cxn>
                  </a:cxnLst>
                  <a:rect l="0" t="0" r="r" b="b"/>
                  <a:pathLst>
                    <a:path w="377" h="125">
                      <a:moveTo>
                        <a:pt x="377" y="120"/>
                      </a:moveTo>
                      <a:cubicBezTo>
                        <a:pt x="324" y="122"/>
                        <a:pt x="272" y="125"/>
                        <a:pt x="237" y="120"/>
                      </a:cubicBezTo>
                      <a:cubicBezTo>
                        <a:pt x="202" y="115"/>
                        <a:pt x="206" y="103"/>
                        <a:pt x="169" y="88"/>
                      </a:cubicBezTo>
                      <a:cubicBezTo>
                        <a:pt x="132" y="73"/>
                        <a:pt x="34" y="47"/>
                        <a:pt x="17" y="32"/>
                      </a:cubicBezTo>
                      <a:cubicBezTo>
                        <a:pt x="0" y="17"/>
                        <a:pt x="34" y="8"/>
                        <a:pt x="69" y="0"/>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37" name="Freeform 51"/>
                <p:cNvSpPr>
                  <a:spLocks/>
                </p:cNvSpPr>
                <p:nvPr/>
              </p:nvSpPr>
              <p:spPr bwMode="auto">
                <a:xfrm>
                  <a:off x="2587" y="1263"/>
                  <a:ext cx="473" cy="816"/>
                </a:xfrm>
                <a:custGeom>
                  <a:avLst/>
                  <a:gdLst/>
                  <a:ahLst/>
                  <a:cxnLst>
                    <a:cxn ang="0">
                      <a:pos x="407" y="0"/>
                    </a:cxn>
                    <a:cxn ang="0">
                      <a:pos x="230" y="63"/>
                    </a:cxn>
                    <a:cxn ang="0">
                      <a:pos x="113" y="174"/>
                    </a:cxn>
                    <a:cxn ang="0">
                      <a:pos x="13" y="355"/>
                    </a:cxn>
                    <a:cxn ang="0">
                      <a:pos x="33" y="471"/>
                    </a:cxn>
                    <a:cxn ang="0">
                      <a:pos x="105" y="587"/>
                    </a:cxn>
                    <a:cxn ang="0">
                      <a:pos x="185" y="719"/>
                    </a:cxn>
                    <a:cxn ang="0">
                      <a:pos x="473" y="816"/>
                    </a:cxn>
                  </a:cxnLst>
                  <a:rect l="0" t="0" r="r" b="b"/>
                  <a:pathLst>
                    <a:path w="473" h="816">
                      <a:moveTo>
                        <a:pt x="407" y="0"/>
                      </a:moveTo>
                      <a:cubicBezTo>
                        <a:pt x="378" y="10"/>
                        <a:pt x="279" y="34"/>
                        <a:pt x="230" y="63"/>
                      </a:cubicBezTo>
                      <a:cubicBezTo>
                        <a:pt x="181" y="92"/>
                        <a:pt x="149" y="125"/>
                        <a:pt x="113" y="174"/>
                      </a:cubicBezTo>
                      <a:cubicBezTo>
                        <a:pt x="77" y="223"/>
                        <a:pt x="26" y="306"/>
                        <a:pt x="13" y="355"/>
                      </a:cubicBezTo>
                      <a:cubicBezTo>
                        <a:pt x="0" y="404"/>
                        <a:pt x="18" y="432"/>
                        <a:pt x="33" y="471"/>
                      </a:cubicBezTo>
                      <a:cubicBezTo>
                        <a:pt x="48" y="510"/>
                        <a:pt x="80" y="546"/>
                        <a:pt x="105" y="587"/>
                      </a:cubicBezTo>
                      <a:cubicBezTo>
                        <a:pt x="130" y="628"/>
                        <a:pt x="124" y="681"/>
                        <a:pt x="185" y="719"/>
                      </a:cubicBezTo>
                      <a:cubicBezTo>
                        <a:pt x="246" y="757"/>
                        <a:pt x="413" y="796"/>
                        <a:pt x="473" y="816"/>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38" name="Freeform 52"/>
                <p:cNvSpPr>
                  <a:spLocks/>
                </p:cNvSpPr>
                <p:nvPr/>
              </p:nvSpPr>
              <p:spPr bwMode="auto">
                <a:xfrm>
                  <a:off x="3142" y="1428"/>
                  <a:ext cx="248" cy="216"/>
                </a:xfrm>
                <a:custGeom>
                  <a:avLst/>
                  <a:gdLst/>
                  <a:ahLst/>
                  <a:cxnLst>
                    <a:cxn ang="0">
                      <a:pos x="92" y="3"/>
                    </a:cxn>
                    <a:cxn ang="0">
                      <a:pos x="35" y="27"/>
                    </a:cxn>
                    <a:cxn ang="0">
                      <a:pos x="8" y="75"/>
                    </a:cxn>
                    <a:cxn ang="0">
                      <a:pos x="2" y="126"/>
                    </a:cxn>
                    <a:cxn ang="0">
                      <a:pos x="23" y="171"/>
                    </a:cxn>
                    <a:cxn ang="0">
                      <a:pos x="86" y="213"/>
                    </a:cxn>
                    <a:cxn ang="0">
                      <a:pos x="200" y="189"/>
                    </a:cxn>
                    <a:cxn ang="0">
                      <a:pos x="242" y="117"/>
                    </a:cxn>
                    <a:cxn ang="0">
                      <a:pos x="233" y="69"/>
                    </a:cxn>
                    <a:cxn ang="0">
                      <a:pos x="203" y="21"/>
                    </a:cxn>
                    <a:cxn ang="0">
                      <a:pos x="137" y="3"/>
                    </a:cxn>
                    <a:cxn ang="0">
                      <a:pos x="92" y="3"/>
                    </a:cxn>
                  </a:cxnLst>
                  <a:rect l="0" t="0" r="r" b="b"/>
                  <a:pathLst>
                    <a:path w="248" h="216">
                      <a:moveTo>
                        <a:pt x="92" y="3"/>
                      </a:moveTo>
                      <a:cubicBezTo>
                        <a:pt x="77" y="6"/>
                        <a:pt x="49" y="15"/>
                        <a:pt x="35" y="27"/>
                      </a:cubicBezTo>
                      <a:cubicBezTo>
                        <a:pt x="21" y="39"/>
                        <a:pt x="13" y="59"/>
                        <a:pt x="8" y="75"/>
                      </a:cubicBezTo>
                      <a:cubicBezTo>
                        <a:pt x="3" y="91"/>
                        <a:pt x="0" y="110"/>
                        <a:pt x="2" y="126"/>
                      </a:cubicBezTo>
                      <a:cubicBezTo>
                        <a:pt x="4" y="142"/>
                        <a:pt x="9" y="156"/>
                        <a:pt x="23" y="171"/>
                      </a:cubicBezTo>
                      <a:cubicBezTo>
                        <a:pt x="37" y="186"/>
                        <a:pt x="57" y="210"/>
                        <a:pt x="86" y="213"/>
                      </a:cubicBezTo>
                      <a:cubicBezTo>
                        <a:pt x="115" y="216"/>
                        <a:pt x="174" y="205"/>
                        <a:pt x="200" y="189"/>
                      </a:cubicBezTo>
                      <a:cubicBezTo>
                        <a:pt x="226" y="173"/>
                        <a:pt x="236" y="137"/>
                        <a:pt x="242" y="117"/>
                      </a:cubicBezTo>
                      <a:cubicBezTo>
                        <a:pt x="248" y="97"/>
                        <a:pt x="240" y="85"/>
                        <a:pt x="233" y="69"/>
                      </a:cubicBezTo>
                      <a:cubicBezTo>
                        <a:pt x="226" y="53"/>
                        <a:pt x="219" y="32"/>
                        <a:pt x="203" y="21"/>
                      </a:cubicBezTo>
                      <a:cubicBezTo>
                        <a:pt x="187" y="10"/>
                        <a:pt x="155" y="6"/>
                        <a:pt x="137" y="3"/>
                      </a:cubicBezTo>
                      <a:cubicBezTo>
                        <a:pt x="119" y="0"/>
                        <a:pt x="101" y="3"/>
                        <a:pt x="92" y="3"/>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39" name="Freeform 53"/>
                <p:cNvSpPr>
                  <a:spLocks/>
                </p:cNvSpPr>
                <p:nvPr/>
              </p:nvSpPr>
              <p:spPr bwMode="auto">
                <a:xfrm>
                  <a:off x="3214" y="1485"/>
                  <a:ext cx="112" cy="109"/>
                </a:xfrm>
                <a:custGeom>
                  <a:avLst/>
                  <a:gdLst/>
                  <a:ahLst/>
                  <a:cxnLst>
                    <a:cxn ang="0">
                      <a:pos x="17" y="21"/>
                    </a:cxn>
                    <a:cxn ang="0">
                      <a:pos x="5" y="36"/>
                    </a:cxn>
                    <a:cxn ang="0">
                      <a:pos x="11" y="87"/>
                    </a:cxn>
                    <a:cxn ang="0">
                      <a:pos x="71" y="102"/>
                    </a:cxn>
                    <a:cxn ang="0">
                      <a:pos x="110" y="45"/>
                    </a:cxn>
                    <a:cxn ang="0">
                      <a:pos x="83" y="9"/>
                    </a:cxn>
                    <a:cxn ang="0">
                      <a:pos x="50" y="0"/>
                    </a:cxn>
                    <a:cxn ang="0">
                      <a:pos x="17" y="21"/>
                    </a:cxn>
                  </a:cxnLst>
                  <a:rect l="0" t="0" r="r" b="b"/>
                  <a:pathLst>
                    <a:path w="112" h="109">
                      <a:moveTo>
                        <a:pt x="17" y="21"/>
                      </a:moveTo>
                      <a:cubicBezTo>
                        <a:pt x="10" y="27"/>
                        <a:pt x="6" y="25"/>
                        <a:pt x="5" y="36"/>
                      </a:cubicBezTo>
                      <a:cubicBezTo>
                        <a:pt x="4" y="47"/>
                        <a:pt x="0" y="76"/>
                        <a:pt x="11" y="87"/>
                      </a:cubicBezTo>
                      <a:cubicBezTo>
                        <a:pt x="22" y="98"/>
                        <a:pt x="55" y="109"/>
                        <a:pt x="71" y="102"/>
                      </a:cubicBezTo>
                      <a:cubicBezTo>
                        <a:pt x="87" y="95"/>
                        <a:pt x="108" y="61"/>
                        <a:pt x="110" y="45"/>
                      </a:cubicBezTo>
                      <a:cubicBezTo>
                        <a:pt x="112" y="29"/>
                        <a:pt x="93" y="16"/>
                        <a:pt x="83" y="9"/>
                      </a:cubicBezTo>
                      <a:cubicBezTo>
                        <a:pt x="73" y="2"/>
                        <a:pt x="61" y="0"/>
                        <a:pt x="50" y="0"/>
                      </a:cubicBezTo>
                      <a:cubicBezTo>
                        <a:pt x="39" y="0"/>
                        <a:pt x="24" y="15"/>
                        <a:pt x="17" y="21"/>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40" name="Freeform 54"/>
                <p:cNvSpPr>
                  <a:spLocks/>
                </p:cNvSpPr>
                <p:nvPr/>
              </p:nvSpPr>
              <p:spPr bwMode="auto">
                <a:xfrm>
                  <a:off x="687" y="1440"/>
                  <a:ext cx="2022" cy="321"/>
                </a:xfrm>
                <a:custGeom>
                  <a:avLst/>
                  <a:gdLst/>
                  <a:ahLst/>
                  <a:cxnLst>
                    <a:cxn ang="0">
                      <a:pos x="2022" y="0"/>
                    </a:cxn>
                    <a:cxn ang="0">
                      <a:pos x="1746" y="51"/>
                    </a:cxn>
                    <a:cxn ang="0">
                      <a:pos x="1446" y="66"/>
                    </a:cxn>
                    <a:cxn ang="0">
                      <a:pos x="741" y="177"/>
                    </a:cxn>
                    <a:cxn ang="0">
                      <a:pos x="252" y="276"/>
                    </a:cxn>
                    <a:cxn ang="0">
                      <a:pos x="0" y="321"/>
                    </a:cxn>
                  </a:cxnLst>
                  <a:rect l="0" t="0" r="r" b="b"/>
                  <a:pathLst>
                    <a:path w="2022" h="321">
                      <a:moveTo>
                        <a:pt x="2022" y="0"/>
                      </a:moveTo>
                      <a:cubicBezTo>
                        <a:pt x="1932" y="20"/>
                        <a:pt x="1842" y="40"/>
                        <a:pt x="1746" y="51"/>
                      </a:cubicBezTo>
                      <a:cubicBezTo>
                        <a:pt x="1650" y="62"/>
                        <a:pt x="1613" y="45"/>
                        <a:pt x="1446" y="66"/>
                      </a:cubicBezTo>
                      <a:cubicBezTo>
                        <a:pt x="1279" y="87"/>
                        <a:pt x="940" y="142"/>
                        <a:pt x="741" y="177"/>
                      </a:cubicBezTo>
                      <a:cubicBezTo>
                        <a:pt x="542" y="212"/>
                        <a:pt x="375" y="252"/>
                        <a:pt x="252" y="276"/>
                      </a:cubicBezTo>
                      <a:cubicBezTo>
                        <a:pt x="129" y="300"/>
                        <a:pt x="64" y="310"/>
                        <a:pt x="0" y="321"/>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grpSp>
          <p:grpSp>
            <p:nvGrpSpPr>
              <p:cNvPr id="70" name="Group 55"/>
              <p:cNvGrpSpPr>
                <a:grpSpLocks/>
              </p:cNvGrpSpPr>
              <p:nvPr/>
            </p:nvGrpSpPr>
            <p:grpSpPr bwMode="auto">
              <a:xfrm flipH="1">
                <a:off x="6357939" y="2382838"/>
                <a:ext cx="673100" cy="204788"/>
                <a:chOff x="4389" y="1843"/>
                <a:chExt cx="424" cy="129"/>
              </a:xfrm>
            </p:grpSpPr>
            <p:sp>
              <p:nvSpPr>
                <p:cNvPr id="125" name="Freeform 56"/>
                <p:cNvSpPr>
                  <a:spLocks/>
                </p:cNvSpPr>
                <p:nvPr/>
              </p:nvSpPr>
              <p:spPr bwMode="auto">
                <a:xfrm flipV="1">
                  <a:off x="4456" y="1843"/>
                  <a:ext cx="357" cy="128"/>
                </a:xfrm>
                <a:custGeom>
                  <a:avLst/>
                  <a:gdLst/>
                  <a:ahLst/>
                  <a:cxnLst>
                    <a:cxn ang="0">
                      <a:pos x="36" y="246"/>
                    </a:cxn>
                    <a:cxn ang="0">
                      <a:pos x="66" y="267"/>
                    </a:cxn>
                    <a:cxn ang="0">
                      <a:pos x="204" y="246"/>
                    </a:cxn>
                    <a:cxn ang="0">
                      <a:pos x="474" y="144"/>
                    </a:cxn>
                    <a:cxn ang="0">
                      <a:pos x="645" y="87"/>
                    </a:cxn>
                    <a:cxn ang="0">
                      <a:pos x="906" y="33"/>
                    </a:cxn>
                    <a:cxn ang="0">
                      <a:pos x="1143" y="0"/>
                    </a:cxn>
                    <a:cxn ang="0">
                      <a:pos x="1419" y="30"/>
                    </a:cxn>
                    <a:cxn ang="0">
                      <a:pos x="1698" y="90"/>
                    </a:cxn>
                    <a:cxn ang="0">
                      <a:pos x="1950" y="255"/>
                    </a:cxn>
                    <a:cxn ang="0">
                      <a:pos x="2097" y="417"/>
                    </a:cxn>
                    <a:cxn ang="0">
                      <a:pos x="2064" y="537"/>
                    </a:cxn>
                    <a:cxn ang="0">
                      <a:pos x="1899" y="636"/>
                    </a:cxn>
                    <a:cxn ang="0">
                      <a:pos x="1674" y="735"/>
                    </a:cxn>
                    <a:cxn ang="0">
                      <a:pos x="1356" y="759"/>
                    </a:cxn>
                    <a:cxn ang="0">
                      <a:pos x="1005" y="720"/>
                    </a:cxn>
                    <a:cxn ang="0">
                      <a:pos x="873" y="684"/>
                    </a:cxn>
                    <a:cxn ang="0">
                      <a:pos x="555" y="609"/>
                    </a:cxn>
                    <a:cxn ang="0">
                      <a:pos x="258" y="528"/>
                    </a:cxn>
                    <a:cxn ang="0">
                      <a:pos x="114" y="447"/>
                    </a:cxn>
                    <a:cxn ang="0">
                      <a:pos x="24" y="432"/>
                    </a:cxn>
                    <a:cxn ang="0">
                      <a:pos x="24" y="360"/>
                    </a:cxn>
                    <a:cxn ang="0">
                      <a:pos x="3" y="270"/>
                    </a:cxn>
                    <a:cxn ang="0">
                      <a:pos x="36" y="246"/>
                    </a:cxn>
                  </a:cxnLst>
                  <a:rect l="0" t="0" r="r" b="b"/>
                  <a:pathLst>
                    <a:path w="2116" h="761">
                      <a:moveTo>
                        <a:pt x="36" y="246"/>
                      </a:moveTo>
                      <a:cubicBezTo>
                        <a:pt x="46" y="246"/>
                        <a:pt x="38" y="267"/>
                        <a:pt x="66" y="267"/>
                      </a:cubicBezTo>
                      <a:cubicBezTo>
                        <a:pt x="94" y="267"/>
                        <a:pt x="136" y="267"/>
                        <a:pt x="204" y="246"/>
                      </a:cubicBezTo>
                      <a:cubicBezTo>
                        <a:pt x="272" y="225"/>
                        <a:pt x="401" y="170"/>
                        <a:pt x="474" y="144"/>
                      </a:cubicBezTo>
                      <a:cubicBezTo>
                        <a:pt x="547" y="118"/>
                        <a:pt x="573" y="106"/>
                        <a:pt x="645" y="87"/>
                      </a:cubicBezTo>
                      <a:cubicBezTo>
                        <a:pt x="717" y="68"/>
                        <a:pt x="823" y="47"/>
                        <a:pt x="906" y="33"/>
                      </a:cubicBezTo>
                      <a:cubicBezTo>
                        <a:pt x="989" y="19"/>
                        <a:pt x="1058" y="0"/>
                        <a:pt x="1143" y="0"/>
                      </a:cubicBezTo>
                      <a:cubicBezTo>
                        <a:pt x="1228" y="0"/>
                        <a:pt x="1327" y="15"/>
                        <a:pt x="1419" y="30"/>
                      </a:cubicBezTo>
                      <a:cubicBezTo>
                        <a:pt x="1511" y="45"/>
                        <a:pt x="1610" y="52"/>
                        <a:pt x="1698" y="90"/>
                      </a:cubicBezTo>
                      <a:cubicBezTo>
                        <a:pt x="1786" y="128"/>
                        <a:pt x="1884" y="201"/>
                        <a:pt x="1950" y="255"/>
                      </a:cubicBezTo>
                      <a:cubicBezTo>
                        <a:pt x="2016" y="309"/>
                        <a:pt x="2078" y="370"/>
                        <a:pt x="2097" y="417"/>
                      </a:cubicBezTo>
                      <a:cubicBezTo>
                        <a:pt x="2116" y="464"/>
                        <a:pt x="2097" y="500"/>
                        <a:pt x="2064" y="537"/>
                      </a:cubicBezTo>
                      <a:cubicBezTo>
                        <a:pt x="2031" y="574"/>
                        <a:pt x="1964" y="603"/>
                        <a:pt x="1899" y="636"/>
                      </a:cubicBezTo>
                      <a:cubicBezTo>
                        <a:pt x="1834" y="669"/>
                        <a:pt x="1764" y="715"/>
                        <a:pt x="1674" y="735"/>
                      </a:cubicBezTo>
                      <a:cubicBezTo>
                        <a:pt x="1584" y="755"/>
                        <a:pt x="1467" y="761"/>
                        <a:pt x="1356" y="759"/>
                      </a:cubicBezTo>
                      <a:cubicBezTo>
                        <a:pt x="1245" y="757"/>
                        <a:pt x="1086" y="732"/>
                        <a:pt x="1005" y="720"/>
                      </a:cubicBezTo>
                      <a:cubicBezTo>
                        <a:pt x="924" y="708"/>
                        <a:pt x="948" y="702"/>
                        <a:pt x="873" y="684"/>
                      </a:cubicBezTo>
                      <a:cubicBezTo>
                        <a:pt x="798" y="666"/>
                        <a:pt x="658" y="635"/>
                        <a:pt x="555" y="609"/>
                      </a:cubicBezTo>
                      <a:cubicBezTo>
                        <a:pt x="452" y="583"/>
                        <a:pt x="332" y="555"/>
                        <a:pt x="258" y="528"/>
                      </a:cubicBezTo>
                      <a:cubicBezTo>
                        <a:pt x="184" y="501"/>
                        <a:pt x="153" y="463"/>
                        <a:pt x="114" y="447"/>
                      </a:cubicBezTo>
                      <a:cubicBezTo>
                        <a:pt x="75" y="431"/>
                        <a:pt x="39" y="446"/>
                        <a:pt x="24" y="432"/>
                      </a:cubicBezTo>
                      <a:cubicBezTo>
                        <a:pt x="9" y="418"/>
                        <a:pt x="27" y="387"/>
                        <a:pt x="24" y="360"/>
                      </a:cubicBezTo>
                      <a:cubicBezTo>
                        <a:pt x="21" y="333"/>
                        <a:pt x="0" y="289"/>
                        <a:pt x="3" y="270"/>
                      </a:cubicBezTo>
                      <a:cubicBezTo>
                        <a:pt x="6" y="251"/>
                        <a:pt x="26" y="246"/>
                        <a:pt x="36" y="246"/>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26" name="Freeform 57"/>
                <p:cNvSpPr>
                  <a:spLocks/>
                </p:cNvSpPr>
                <p:nvPr/>
              </p:nvSpPr>
              <p:spPr bwMode="auto">
                <a:xfrm flipV="1">
                  <a:off x="4389" y="1899"/>
                  <a:ext cx="72" cy="73"/>
                </a:xfrm>
                <a:custGeom>
                  <a:avLst/>
                  <a:gdLst/>
                  <a:ahLst/>
                  <a:cxnLst>
                    <a:cxn ang="0">
                      <a:pos x="427" y="243"/>
                    </a:cxn>
                    <a:cxn ang="0">
                      <a:pos x="319" y="129"/>
                    </a:cxn>
                    <a:cxn ang="0">
                      <a:pos x="202" y="45"/>
                    </a:cxn>
                    <a:cxn ang="0">
                      <a:pos x="73" y="9"/>
                    </a:cxn>
                    <a:cxn ang="0">
                      <a:pos x="97" y="99"/>
                    </a:cxn>
                    <a:cxn ang="0">
                      <a:pos x="184" y="189"/>
                    </a:cxn>
                    <a:cxn ang="0">
                      <a:pos x="283" y="267"/>
                    </a:cxn>
                    <a:cxn ang="0">
                      <a:pos x="178" y="294"/>
                    </a:cxn>
                    <a:cxn ang="0">
                      <a:pos x="94" y="345"/>
                    </a:cxn>
                    <a:cxn ang="0">
                      <a:pos x="19" y="408"/>
                    </a:cxn>
                    <a:cxn ang="0">
                      <a:pos x="211" y="414"/>
                    </a:cxn>
                    <a:cxn ang="0">
                      <a:pos x="364" y="429"/>
                    </a:cxn>
                    <a:cxn ang="0">
                      <a:pos x="418" y="432"/>
                    </a:cxn>
                  </a:cxnLst>
                  <a:rect l="0" t="0" r="r" b="b"/>
                  <a:pathLst>
                    <a:path w="427" h="432">
                      <a:moveTo>
                        <a:pt x="427" y="243"/>
                      </a:moveTo>
                      <a:cubicBezTo>
                        <a:pt x="391" y="202"/>
                        <a:pt x="356" y="162"/>
                        <a:pt x="319" y="129"/>
                      </a:cubicBezTo>
                      <a:cubicBezTo>
                        <a:pt x="282" y="96"/>
                        <a:pt x="243" y="65"/>
                        <a:pt x="202" y="45"/>
                      </a:cubicBezTo>
                      <a:cubicBezTo>
                        <a:pt x="161" y="25"/>
                        <a:pt x="90" y="0"/>
                        <a:pt x="73" y="9"/>
                      </a:cubicBezTo>
                      <a:cubicBezTo>
                        <a:pt x="56" y="18"/>
                        <a:pt x="79" y="69"/>
                        <a:pt x="97" y="99"/>
                      </a:cubicBezTo>
                      <a:cubicBezTo>
                        <a:pt x="115" y="129"/>
                        <a:pt x="153" y="161"/>
                        <a:pt x="184" y="189"/>
                      </a:cubicBezTo>
                      <a:cubicBezTo>
                        <a:pt x="215" y="217"/>
                        <a:pt x="284" y="250"/>
                        <a:pt x="283" y="267"/>
                      </a:cubicBezTo>
                      <a:cubicBezTo>
                        <a:pt x="282" y="284"/>
                        <a:pt x="209" y="281"/>
                        <a:pt x="178" y="294"/>
                      </a:cubicBezTo>
                      <a:cubicBezTo>
                        <a:pt x="147" y="307"/>
                        <a:pt x="120" y="326"/>
                        <a:pt x="94" y="345"/>
                      </a:cubicBezTo>
                      <a:cubicBezTo>
                        <a:pt x="68" y="364"/>
                        <a:pt x="0" y="397"/>
                        <a:pt x="19" y="408"/>
                      </a:cubicBezTo>
                      <a:cubicBezTo>
                        <a:pt x="38" y="419"/>
                        <a:pt x="154" y="411"/>
                        <a:pt x="211" y="414"/>
                      </a:cubicBezTo>
                      <a:cubicBezTo>
                        <a:pt x="268" y="417"/>
                        <a:pt x="329" y="426"/>
                        <a:pt x="364" y="429"/>
                      </a:cubicBezTo>
                      <a:cubicBezTo>
                        <a:pt x="399" y="432"/>
                        <a:pt x="408" y="432"/>
                        <a:pt x="418" y="432"/>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27" name="Freeform 58"/>
                <p:cNvSpPr>
                  <a:spLocks/>
                </p:cNvSpPr>
                <p:nvPr/>
              </p:nvSpPr>
              <p:spPr bwMode="auto">
                <a:xfrm flipV="1">
                  <a:off x="4484" y="1931"/>
                  <a:ext cx="60" cy="22"/>
                </a:xfrm>
                <a:custGeom>
                  <a:avLst/>
                  <a:gdLst/>
                  <a:ahLst/>
                  <a:cxnLst>
                    <a:cxn ang="0">
                      <a:pos x="352" y="26"/>
                    </a:cxn>
                    <a:cxn ang="0">
                      <a:pos x="241" y="14"/>
                    </a:cxn>
                    <a:cxn ang="0">
                      <a:pos x="31" y="110"/>
                    </a:cxn>
                    <a:cxn ang="0">
                      <a:pos x="52" y="131"/>
                    </a:cxn>
                  </a:cxnLst>
                  <a:rect l="0" t="0" r="r" b="b"/>
                  <a:pathLst>
                    <a:path w="352" h="131">
                      <a:moveTo>
                        <a:pt x="352" y="26"/>
                      </a:moveTo>
                      <a:cubicBezTo>
                        <a:pt x="323" y="13"/>
                        <a:pt x="294" y="0"/>
                        <a:pt x="241" y="14"/>
                      </a:cubicBezTo>
                      <a:cubicBezTo>
                        <a:pt x="188" y="28"/>
                        <a:pt x="62" y="91"/>
                        <a:pt x="31" y="110"/>
                      </a:cubicBezTo>
                      <a:cubicBezTo>
                        <a:pt x="0" y="129"/>
                        <a:pt x="26" y="130"/>
                        <a:pt x="52" y="131"/>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28" name="Freeform 59"/>
                <p:cNvSpPr>
                  <a:spLocks/>
                </p:cNvSpPr>
                <p:nvPr/>
              </p:nvSpPr>
              <p:spPr bwMode="auto">
                <a:xfrm>
                  <a:off x="4546" y="1844"/>
                  <a:ext cx="69" cy="22"/>
                </a:xfrm>
                <a:custGeom>
                  <a:avLst/>
                  <a:gdLst/>
                  <a:ahLst/>
                  <a:cxnLst>
                    <a:cxn ang="0">
                      <a:pos x="69" y="9"/>
                    </a:cxn>
                    <a:cxn ang="0">
                      <a:pos x="47" y="1"/>
                    </a:cxn>
                    <a:cxn ang="0">
                      <a:pos x="10" y="1"/>
                    </a:cxn>
                    <a:cxn ang="0">
                      <a:pos x="2" y="9"/>
                    </a:cxn>
                    <a:cxn ang="0">
                      <a:pos x="21" y="22"/>
                    </a:cxn>
                  </a:cxnLst>
                  <a:rect l="0" t="0" r="r" b="b"/>
                  <a:pathLst>
                    <a:path w="69" h="22">
                      <a:moveTo>
                        <a:pt x="69" y="9"/>
                      </a:moveTo>
                      <a:cubicBezTo>
                        <a:pt x="65" y="8"/>
                        <a:pt x="57" y="2"/>
                        <a:pt x="47" y="1"/>
                      </a:cubicBezTo>
                      <a:cubicBezTo>
                        <a:pt x="37" y="0"/>
                        <a:pt x="17" y="0"/>
                        <a:pt x="10" y="1"/>
                      </a:cubicBezTo>
                      <a:cubicBezTo>
                        <a:pt x="3" y="2"/>
                        <a:pt x="0" y="6"/>
                        <a:pt x="2" y="9"/>
                      </a:cubicBezTo>
                      <a:cubicBezTo>
                        <a:pt x="4" y="12"/>
                        <a:pt x="17" y="19"/>
                        <a:pt x="21" y="22"/>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29" name="Freeform 60"/>
                <p:cNvSpPr>
                  <a:spLocks/>
                </p:cNvSpPr>
                <p:nvPr/>
              </p:nvSpPr>
              <p:spPr bwMode="auto">
                <a:xfrm flipV="1">
                  <a:off x="4682" y="1848"/>
                  <a:ext cx="61" cy="105"/>
                </a:xfrm>
                <a:custGeom>
                  <a:avLst/>
                  <a:gdLst/>
                  <a:ahLst/>
                  <a:cxnLst>
                    <a:cxn ang="0">
                      <a:pos x="366" y="0"/>
                    </a:cxn>
                    <a:cxn ang="0">
                      <a:pos x="174" y="42"/>
                    </a:cxn>
                    <a:cxn ang="0">
                      <a:pos x="69" y="120"/>
                    </a:cxn>
                    <a:cxn ang="0">
                      <a:pos x="15" y="345"/>
                    </a:cxn>
                    <a:cxn ang="0">
                      <a:pos x="162" y="618"/>
                    </a:cxn>
                  </a:cxnLst>
                  <a:rect l="0" t="0" r="r" b="b"/>
                  <a:pathLst>
                    <a:path w="366" h="618">
                      <a:moveTo>
                        <a:pt x="366" y="0"/>
                      </a:moveTo>
                      <a:cubicBezTo>
                        <a:pt x="334" y="7"/>
                        <a:pt x="223" y="22"/>
                        <a:pt x="174" y="42"/>
                      </a:cubicBezTo>
                      <a:cubicBezTo>
                        <a:pt x="125" y="62"/>
                        <a:pt x="96" y="69"/>
                        <a:pt x="69" y="120"/>
                      </a:cubicBezTo>
                      <a:cubicBezTo>
                        <a:pt x="42" y="171"/>
                        <a:pt x="0" y="262"/>
                        <a:pt x="15" y="345"/>
                      </a:cubicBezTo>
                      <a:cubicBezTo>
                        <a:pt x="30" y="428"/>
                        <a:pt x="132" y="561"/>
                        <a:pt x="162" y="618"/>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30" name="Freeform 61"/>
                <p:cNvSpPr>
                  <a:spLocks/>
                </p:cNvSpPr>
                <p:nvPr/>
              </p:nvSpPr>
              <p:spPr bwMode="auto">
                <a:xfrm flipV="1">
                  <a:off x="4748" y="1866"/>
                  <a:ext cx="35" cy="32"/>
                </a:xfrm>
                <a:custGeom>
                  <a:avLst/>
                  <a:gdLst/>
                  <a:ahLst/>
                  <a:cxnLst>
                    <a:cxn ang="0">
                      <a:pos x="56" y="13"/>
                    </a:cxn>
                    <a:cxn ang="0">
                      <a:pos x="24" y="25"/>
                    </a:cxn>
                    <a:cxn ang="0">
                      <a:pos x="2" y="69"/>
                    </a:cxn>
                    <a:cxn ang="0">
                      <a:pos x="12" y="129"/>
                    </a:cxn>
                    <a:cxn ang="0">
                      <a:pos x="44" y="163"/>
                    </a:cxn>
                    <a:cxn ang="0">
                      <a:pos x="82" y="181"/>
                    </a:cxn>
                    <a:cxn ang="0">
                      <a:pos x="150" y="183"/>
                    </a:cxn>
                    <a:cxn ang="0">
                      <a:pos x="198" y="135"/>
                    </a:cxn>
                    <a:cxn ang="0">
                      <a:pos x="188" y="63"/>
                    </a:cxn>
                    <a:cxn ang="0">
                      <a:pos x="114" y="9"/>
                    </a:cxn>
                    <a:cxn ang="0">
                      <a:pos x="56" y="13"/>
                    </a:cxn>
                  </a:cxnLst>
                  <a:rect l="0" t="0" r="r" b="b"/>
                  <a:pathLst>
                    <a:path w="204" h="191">
                      <a:moveTo>
                        <a:pt x="56" y="13"/>
                      </a:moveTo>
                      <a:cubicBezTo>
                        <a:pt x="41" y="16"/>
                        <a:pt x="33" y="16"/>
                        <a:pt x="24" y="25"/>
                      </a:cubicBezTo>
                      <a:cubicBezTo>
                        <a:pt x="15" y="34"/>
                        <a:pt x="4" y="52"/>
                        <a:pt x="2" y="69"/>
                      </a:cubicBezTo>
                      <a:cubicBezTo>
                        <a:pt x="0" y="86"/>
                        <a:pt x="5" y="113"/>
                        <a:pt x="12" y="129"/>
                      </a:cubicBezTo>
                      <a:cubicBezTo>
                        <a:pt x="19" y="145"/>
                        <a:pt x="32" y="154"/>
                        <a:pt x="44" y="163"/>
                      </a:cubicBezTo>
                      <a:cubicBezTo>
                        <a:pt x="56" y="172"/>
                        <a:pt x="64" y="178"/>
                        <a:pt x="82" y="181"/>
                      </a:cubicBezTo>
                      <a:cubicBezTo>
                        <a:pt x="100" y="184"/>
                        <a:pt x="131" y="191"/>
                        <a:pt x="150" y="183"/>
                      </a:cubicBezTo>
                      <a:cubicBezTo>
                        <a:pt x="169" y="175"/>
                        <a:pt x="192" y="155"/>
                        <a:pt x="198" y="135"/>
                      </a:cubicBezTo>
                      <a:cubicBezTo>
                        <a:pt x="204" y="115"/>
                        <a:pt x="202" y="84"/>
                        <a:pt x="188" y="63"/>
                      </a:cubicBezTo>
                      <a:cubicBezTo>
                        <a:pt x="174" y="42"/>
                        <a:pt x="135" y="18"/>
                        <a:pt x="114" y="9"/>
                      </a:cubicBezTo>
                      <a:cubicBezTo>
                        <a:pt x="93" y="0"/>
                        <a:pt x="71" y="10"/>
                        <a:pt x="56" y="13"/>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31" name="Freeform 62"/>
                <p:cNvSpPr>
                  <a:spLocks/>
                </p:cNvSpPr>
                <p:nvPr/>
              </p:nvSpPr>
              <p:spPr bwMode="auto">
                <a:xfrm flipV="1">
                  <a:off x="4759" y="1875"/>
                  <a:ext cx="14" cy="15"/>
                </a:xfrm>
                <a:custGeom>
                  <a:avLst/>
                  <a:gdLst/>
                  <a:ahLst/>
                  <a:cxnLst>
                    <a:cxn ang="0">
                      <a:pos x="41" y="2"/>
                    </a:cxn>
                    <a:cxn ang="0">
                      <a:pos x="17" y="8"/>
                    </a:cxn>
                    <a:cxn ang="0">
                      <a:pos x="1" y="34"/>
                    </a:cxn>
                    <a:cxn ang="0">
                      <a:pos x="11" y="62"/>
                    </a:cxn>
                    <a:cxn ang="0">
                      <a:pos x="27" y="82"/>
                    </a:cxn>
                    <a:cxn ang="0">
                      <a:pos x="55" y="90"/>
                    </a:cxn>
                    <a:cxn ang="0">
                      <a:pos x="73" y="72"/>
                    </a:cxn>
                    <a:cxn ang="0">
                      <a:pos x="79" y="36"/>
                    </a:cxn>
                    <a:cxn ang="0">
                      <a:pos x="61" y="20"/>
                    </a:cxn>
                    <a:cxn ang="0">
                      <a:pos x="41" y="2"/>
                    </a:cxn>
                  </a:cxnLst>
                  <a:rect l="0" t="0" r="r" b="b"/>
                  <a:pathLst>
                    <a:path w="81" h="92">
                      <a:moveTo>
                        <a:pt x="41" y="2"/>
                      </a:moveTo>
                      <a:cubicBezTo>
                        <a:pt x="34" y="0"/>
                        <a:pt x="24" y="3"/>
                        <a:pt x="17" y="8"/>
                      </a:cubicBezTo>
                      <a:cubicBezTo>
                        <a:pt x="10" y="13"/>
                        <a:pt x="2" y="25"/>
                        <a:pt x="1" y="34"/>
                      </a:cubicBezTo>
                      <a:cubicBezTo>
                        <a:pt x="0" y="43"/>
                        <a:pt x="7" y="54"/>
                        <a:pt x="11" y="62"/>
                      </a:cubicBezTo>
                      <a:cubicBezTo>
                        <a:pt x="15" y="70"/>
                        <a:pt x="20" y="77"/>
                        <a:pt x="27" y="82"/>
                      </a:cubicBezTo>
                      <a:cubicBezTo>
                        <a:pt x="34" y="87"/>
                        <a:pt x="47" y="92"/>
                        <a:pt x="55" y="90"/>
                      </a:cubicBezTo>
                      <a:cubicBezTo>
                        <a:pt x="63" y="88"/>
                        <a:pt x="69" y="81"/>
                        <a:pt x="73" y="72"/>
                      </a:cubicBezTo>
                      <a:cubicBezTo>
                        <a:pt x="77" y="63"/>
                        <a:pt x="81" y="45"/>
                        <a:pt x="79" y="36"/>
                      </a:cubicBezTo>
                      <a:cubicBezTo>
                        <a:pt x="77" y="27"/>
                        <a:pt x="66" y="24"/>
                        <a:pt x="61" y="20"/>
                      </a:cubicBezTo>
                      <a:cubicBezTo>
                        <a:pt x="56" y="16"/>
                        <a:pt x="48" y="4"/>
                        <a:pt x="41" y="2"/>
                      </a:cubicBezTo>
                      <a:close/>
                    </a:path>
                  </a:pathLst>
                </a:custGeom>
                <a:solidFill>
                  <a:schemeClr val="tx1"/>
                </a:soli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32" name="Freeform 63"/>
                <p:cNvSpPr>
                  <a:spLocks/>
                </p:cNvSpPr>
                <p:nvPr/>
              </p:nvSpPr>
              <p:spPr bwMode="auto">
                <a:xfrm>
                  <a:off x="4460" y="1866"/>
                  <a:ext cx="236" cy="44"/>
                </a:xfrm>
                <a:custGeom>
                  <a:avLst/>
                  <a:gdLst/>
                  <a:ahLst/>
                  <a:cxnLst>
                    <a:cxn ang="0">
                      <a:pos x="0" y="260"/>
                    </a:cxn>
                    <a:cxn ang="0">
                      <a:pos x="261" y="187"/>
                    </a:cxn>
                    <a:cxn ang="0">
                      <a:pos x="516" y="169"/>
                    </a:cxn>
                    <a:cxn ang="0">
                      <a:pos x="813" y="115"/>
                    </a:cxn>
                    <a:cxn ang="0">
                      <a:pos x="1155" y="19"/>
                    </a:cxn>
                    <a:cxn ang="0">
                      <a:pos x="1398" y="2"/>
                    </a:cxn>
                  </a:cxnLst>
                  <a:rect l="0" t="0" r="r" b="b"/>
                  <a:pathLst>
                    <a:path w="1398" h="260">
                      <a:moveTo>
                        <a:pt x="0" y="260"/>
                      </a:moveTo>
                      <a:cubicBezTo>
                        <a:pt x="43" y="248"/>
                        <a:pt x="175" y="202"/>
                        <a:pt x="261" y="187"/>
                      </a:cubicBezTo>
                      <a:cubicBezTo>
                        <a:pt x="347" y="172"/>
                        <a:pt x="424" y="181"/>
                        <a:pt x="516" y="169"/>
                      </a:cubicBezTo>
                      <a:cubicBezTo>
                        <a:pt x="608" y="157"/>
                        <a:pt x="707" y="140"/>
                        <a:pt x="813" y="115"/>
                      </a:cubicBezTo>
                      <a:cubicBezTo>
                        <a:pt x="919" y="90"/>
                        <a:pt x="1058" y="38"/>
                        <a:pt x="1155" y="19"/>
                      </a:cubicBezTo>
                      <a:cubicBezTo>
                        <a:pt x="1252" y="0"/>
                        <a:pt x="1348" y="6"/>
                        <a:pt x="1398" y="2"/>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grpSp>
          <p:grpSp>
            <p:nvGrpSpPr>
              <p:cNvPr id="71" name="Group 64"/>
              <p:cNvGrpSpPr>
                <a:grpSpLocks/>
              </p:cNvGrpSpPr>
              <p:nvPr/>
            </p:nvGrpSpPr>
            <p:grpSpPr bwMode="auto">
              <a:xfrm flipH="1">
                <a:off x="7696202" y="2724150"/>
                <a:ext cx="608013" cy="187325"/>
                <a:chOff x="5232" y="2058"/>
                <a:chExt cx="383" cy="118"/>
              </a:xfrm>
            </p:grpSpPr>
            <p:sp>
              <p:nvSpPr>
                <p:cNvPr id="117" name="Freeform 65"/>
                <p:cNvSpPr>
                  <a:spLocks/>
                </p:cNvSpPr>
                <p:nvPr/>
              </p:nvSpPr>
              <p:spPr bwMode="auto">
                <a:xfrm rot="10600053" flipH="1">
                  <a:off x="5288" y="2074"/>
                  <a:ext cx="327" cy="102"/>
                </a:xfrm>
                <a:custGeom>
                  <a:avLst/>
                  <a:gdLst/>
                  <a:ahLst/>
                  <a:cxnLst>
                    <a:cxn ang="0">
                      <a:pos x="55" y="391"/>
                    </a:cxn>
                    <a:cxn ang="0">
                      <a:pos x="163" y="406"/>
                    </a:cxn>
                    <a:cxn ang="0">
                      <a:pos x="268" y="394"/>
                    </a:cxn>
                    <a:cxn ang="0">
                      <a:pos x="577" y="247"/>
                    </a:cxn>
                    <a:cxn ang="0">
                      <a:pos x="778" y="169"/>
                    </a:cxn>
                    <a:cxn ang="0">
                      <a:pos x="949" y="109"/>
                    </a:cxn>
                    <a:cxn ang="0">
                      <a:pos x="1252" y="37"/>
                    </a:cxn>
                    <a:cxn ang="0">
                      <a:pos x="1531" y="4"/>
                    </a:cxn>
                    <a:cxn ang="0">
                      <a:pos x="1849" y="13"/>
                    </a:cxn>
                    <a:cxn ang="0">
                      <a:pos x="2053" y="55"/>
                    </a:cxn>
                    <a:cxn ang="0">
                      <a:pos x="2314" y="211"/>
                    </a:cxn>
                    <a:cxn ang="0">
                      <a:pos x="2446" y="325"/>
                    </a:cxn>
                    <a:cxn ang="0">
                      <a:pos x="2458" y="412"/>
                    </a:cxn>
                    <a:cxn ang="0">
                      <a:pos x="2383" y="502"/>
                    </a:cxn>
                    <a:cxn ang="0">
                      <a:pos x="2221" y="604"/>
                    </a:cxn>
                    <a:cxn ang="0">
                      <a:pos x="2062" y="685"/>
                    </a:cxn>
                    <a:cxn ang="0">
                      <a:pos x="1873" y="733"/>
                    </a:cxn>
                    <a:cxn ang="0">
                      <a:pos x="1561" y="754"/>
                    </a:cxn>
                    <a:cxn ang="0">
                      <a:pos x="1267" y="763"/>
                    </a:cxn>
                    <a:cxn ang="0">
                      <a:pos x="697" y="721"/>
                    </a:cxn>
                    <a:cxn ang="0">
                      <a:pos x="433" y="691"/>
                    </a:cxn>
                    <a:cxn ang="0">
                      <a:pos x="211" y="649"/>
                    </a:cxn>
                    <a:cxn ang="0">
                      <a:pos x="121" y="628"/>
                    </a:cxn>
                    <a:cxn ang="0">
                      <a:pos x="19" y="640"/>
                    </a:cxn>
                    <a:cxn ang="0">
                      <a:pos x="4" y="544"/>
                    </a:cxn>
                    <a:cxn ang="0">
                      <a:pos x="28" y="502"/>
                    </a:cxn>
                    <a:cxn ang="0">
                      <a:pos x="10" y="439"/>
                    </a:cxn>
                    <a:cxn ang="0">
                      <a:pos x="55" y="391"/>
                    </a:cxn>
                  </a:cxnLst>
                  <a:rect l="0" t="0" r="r" b="b"/>
                  <a:pathLst>
                    <a:path w="2470" h="769">
                      <a:moveTo>
                        <a:pt x="55" y="391"/>
                      </a:moveTo>
                      <a:cubicBezTo>
                        <a:pt x="80" y="386"/>
                        <a:pt x="128" y="406"/>
                        <a:pt x="163" y="406"/>
                      </a:cubicBezTo>
                      <a:cubicBezTo>
                        <a:pt x="198" y="406"/>
                        <a:pt x="199" y="421"/>
                        <a:pt x="268" y="394"/>
                      </a:cubicBezTo>
                      <a:cubicBezTo>
                        <a:pt x="337" y="367"/>
                        <a:pt x="492" y="284"/>
                        <a:pt x="577" y="247"/>
                      </a:cubicBezTo>
                      <a:cubicBezTo>
                        <a:pt x="662" y="210"/>
                        <a:pt x="716" y="192"/>
                        <a:pt x="778" y="169"/>
                      </a:cubicBezTo>
                      <a:cubicBezTo>
                        <a:pt x="840" y="146"/>
                        <a:pt x="870" y="131"/>
                        <a:pt x="949" y="109"/>
                      </a:cubicBezTo>
                      <a:cubicBezTo>
                        <a:pt x="1028" y="87"/>
                        <a:pt x="1155" y="54"/>
                        <a:pt x="1252" y="37"/>
                      </a:cubicBezTo>
                      <a:cubicBezTo>
                        <a:pt x="1349" y="20"/>
                        <a:pt x="1432" y="8"/>
                        <a:pt x="1531" y="4"/>
                      </a:cubicBezTo>
                      <a:cubicBezTo>
                        <a:pt x="1630" y="0"/>
                        <a:pt x="1762" y="5"/>
                        <a:pt x="1849" y="13"/>
                      </a:cubicBezTo>
                      <a:cubicBezTo>
                        <a:pt x="1936" y="21"/>
                        <a:pt x="1976" y="22"/>
                        <a:pt x="2053" y="55"/>
                      </a:cubicBezTo>
                      <a:cubicBezTo>
                        <a:pt x="2130" y="88"/>
                        <a:pt x="2249" y="166"/>
                        <a:pt x="2314" y="211"/>
                      </a:cubicBezTo>
                      <a:cubicBezTo>
                        <a:pt x="2379" y="256"/>
                        <a:pt x="2422" y="292"/>
                        <a:pt x="2446" y="325"/>
                      </a:cubicBezTo>
                      <a:cubicBezTo>
                        <a:pt x="2470" y="358"/>
                        <a:pt x="2468" y="383"/>
                        <a:pt x="2458" y="412"/>
                      </a:cubicBezTo>
                      <a:cubicBezTo>
                        <a:pt x="2448" y="441"/>
                        <a:pt x="2422" y="470"/>
                        <a:pt x="2383" y="502"/>
                      </a:cubicBezTo>
                      <a:cubicBezTo>
                        <a:pt x="2344" y="534"/>
                        <a:pt x="2274" y="574"/>
                        <a:pt x="2221" y="604"/>
                      </a:cubicBezTo>
                      <a:cubicBezTo>
                        <a:pt x="2168" y="634"/>
                        <a:pt x="2120" y="663"/>
                        <a:pt x="2062" y="685"/>
                      </a:cubicBezTo>
                      <a:cubicBezTo>
                        <a:pt x="2004" y="707"/>
                        <a:pt x="1956" y="722"/>
                        <a:pt x="1873" y="733"/>
                      </a:cubicBezTo>
                      <a:cubicBezTo>
                        <a:pt x="1790" y="744"/>
                        <a:pt x="1662" y="749"/>
                        <a:pt x="1561" y="754"/>
                      </a:cubicBezTo>
                      <a:cubicBezTo>
                        <a:pt x="1460" y="759"/>
                        <a:pt x="1411" y="769"/>
                        <a:pt x="1267" y="763"/>
                      </a:cubicBezTo>
                      <a:cubicBezTo>
                        <a:pt x="1123" y="757"/>
                        <a:pt x="836" y="733"/>
                        <a:pt x="697" y="721"/>
                      </a:cubicBezTo>
                      <a:cubicBezTo>
                        <a:pt x="558" y="709"/>
                        <a:pt x="514" y="703"/>
                        <a:pt x="433" y="691"/>
                      </a:cubicBezTo>
                      <a:cubicBezTo>
                        <a:pt x="352" y="679"/>
                        <a:pt x="263" y="659"/>
                        <a:pt x="211" y="649"/>
                      </a:cubicBezTo>
                      <a:cubicBezTo>
                        <a:pt x="159" y="639"/>
                        <a:pt x="153" y="629"/>
                        <a:pt x="121" y="628"/>
                      </a:cubicBezTo>
                      <a:cubicBezTo>
                        <a:pt x="89" y="627"/>
                        <a:pt x="38" y="654"/>
                        <a:pt x="19" y="640"/>
                      </a:cubicBezTo>
                      <a:cubicBezTo>
                        <a:pt x="0" y="626"/>
                        <a:pt x="2" y="567"/>
                        <a:pt x="4" y="544"/>
                      </a:cubicBezTo>
                      <a:cubicBezTo>
                        <a:pt x="6" y="521"/>
                        <a:pt x="27" y="519"/>
                        <a:pt x="28" y="502"/>
                      </a:cubicBezTo>
                      <a:cubicBezTo>
                        <a:pt x="29" y="485"/>
                        <a:pt x="6" y="459"/>
                        <a:pt x="10" y="439"/>
                      </a:cubicBezTo>
                      <a:cubicBezTo>
                        <a:pt x="14" y="419"/>
                        <a:pt x="30" y="396"/>
                        <a:pt x="55" y="391"/>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18" name="Freeform 66"/>
                <p:cNvSpPr>
                  <a:spLocks/>
                </p:cNvSpPr>
                <p:nvPr/>
              </p:nvSpPr>
              <p:spPr bwMode="auto">
                <a:xfrm rot="10600053" flipH="1">
                  <a:off x="5318" y="2130"/>
                  <a:ext cx="61" cy="26"/>
                </a:xfrm>
                <a:custGeom>
                  <a:avLst/>
                  <a:gdLst/>
                  <a:ahLst/>
                  <a:cxnLst>
                    <a:cxn ang="0">
                      <a:pos x="453" y="13"/>
                    </a:cxn>
                    <a:cxn ang="0">
                      <a:pos x="351" y="7"/>
                    </a:cxn>
                    <a:cxn ang="0">
                      <a:pos x="264" y="55"/>
                    </a:cxn>
                    <a:cxn ang="0">
                      <a:pos x="105" y="124"/>
                    </a:cxn>
                    <a:cxn ang="0">
                      <a:pos x="66" y="148"/>
                    </a:cxn>
                    <a:cxn ang="0">
                      <a:pos x="3" y="178"/>
                    </a:cxn>
                    <a:cxn ang="0">
                      <a:pos x="48" y="196"/>
                    </a:cxn>
                    <a:cxn ang="0">
                      <a:pos x="174" y="142"/>
                    </a:cxn>
                    <a:cxn ang="0">
                      <a:pos x="317" y="64"/>
                    </a:cxn>
                    <a:cxn ang="0">
                      <a:pos x="453" y="13"/>
                    </a:cxn>
                  </a:cxnLst>
                  <a:rect l="0" t="0" r="r" b="b"/>
                  <a:pathLst>
                    <a:path w="459" h="202">
                      <a:moveTo>
                        <a:pt x="453" y="13"/>
                      </a:moveTo>
                      <a:cubicBezTo>
                        <a:pt x="459" y="4"/>
                        <a:pt x="382" y="0"/>
                        <a:pt x="351" y="7"/>
                      </a:cubicBezTo>
                      <a:cubicBezTo>
                        <a:pt x="320" y="14"/>
                        <a:pt x="305" y="36"/>
                        <a:pt x="264" y="55"/>
                      </a:cubicBezTo>
                      <a:cubicBezTo>
                        <a:pt x="223" y="74"/>
                        <a:pt x="138" y="108"/>
                        <a:pt x="105" y="124"/>
                      </a:cubicBezTo>
                      <a:cubicBezTo>
                        <a:pt x="72" y="140"/>
                        <a:pt x="83" y="139"/>
                        <a:pt x="66" y="148"/>
                      </a:cubicBezTo>
                      <a:cubicBezTo>
                        <a:pt x="49" y="157"/>
                        <a:pt x="6" y="170"/>
                        <a:pt x="3" y="178"/>
                      </a:cubicBezTo>
                      <a:cubicBezTo>
                        <a:pt x="0" y="186"/>
                        <a:pt x="19" y="202"/>
                        <a:pt x="48" y="196"/>
                      </a:cubicBezTo>
                      <a:cubicBezTo>
                        <a:pt x="77" y="190"/>
                        <a:pt x="129" y="164"/>
                        <a:pt x="174" y="142"/>
                      </a:cubicBezTo>
                      <a:cubicBezTo>
                        <a:pt x="219" y="120"/>
                        <a:pt x="271" y="86"/>
                        <a:pt x="317" y="64"/>
                      </a:cubicBezTo>
                      <a:cubicBezTo>
                        <a:pt x="363" y="42"/>
                        <a:pt x="425" y="24"/>
                        <a:pt x="453" y="13"/>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19" name="Freeform 67"/>
                <p:cNvSpPr>
                  <a:spLocks/>
                </p:cNvSpPr>
                <p:nvPr/>
              </p:nvSpPr>
              <p:spPr bwMode="auto">
                <a:xfrm>
                  <a:off x="5388" y="2058"/>
                  <a:ext cx="61" cy="25"/>
                </a:xfrm>
                <a:custGeom>
                  <a:avLst/>
                  <a:gdLst/>
                  <a:ahLst/>
                  <a:cxnLst>
                    <a:cxn ang="0">
                      <a:pos x="61" y="17"/>
                    </a:cxn>
                    <a:cxn ang="0">
                      <a:pos x="38" y="6"/>
                    </a:cxn>
                    <a:cxn ang="0">
                      <a:pos x="6" y="0"/>
                    </a:cxn>
                    <a:cxn ang="0">
                      <a:pos x="0" y="8"/>
                    </a:cxn>
                    <a:cxn ang="0">
                      <a:pos x="5" y="22"/>
                    </a:cxn>
                    <a:cxn ang="0">
                      <a:pos x="8" y="24"/>
                    </a:cxn>
                  </a:cxnLst>
                  <a:rect l="0" t="0" r="r" b="b"/>
                  <a:pathLst>
                    <a:path w="61" h="25">
                      <a:moveTo>
                        <a:pt x="61" y="17"/>
                      </a:moveTo>
                      <a:cubicBezTo>
                        <a:pt x="57" y="15"/>
                        <a:pt x="47" y="9"/>
                        <a:pt x="38" y="6"/>
                      </a:cubicBezTo>
                      <a:cubicBezTo>
                        <a:pt x="29" y="3"/>
                        <a:pt x="12" y="0"/>
                        <a:pt x="6" y="0"/>
                      </a:cubicBezTo>
                      <a:cubicBezTo>
                        <a:pt x="0" y="0"/>
                        <a:pt x="0" y="4"/>
                        <a:pt x="0" y="8"/>
                      </a:cubicBezTo>
                      <a:cubicBezTo>
                        <a:pt x="0" y="12"/>
                        <a:pt x="4" y="19"/>
                        <a:pt x="5" y="22"/>
                      </a:cubicBezTo>
                      <a:cubicBezTo>
                        <a:pt x="6" y="25"/>
                        <a:pt x="5" y="24"/>
                        <a:pt x="8" y="24"/>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20" name="Freeform 68"/>
                <p:cNvSpPr>
                  <a:spLocks/>
                </p:cNvSpPr>
                <p:nvPr/>
              </p:nvSpPr>
              <p:spPr bwMode="auto">
                <a:xfrm flipH="1">
                  <a:off x="5232" y="2101"/>
                  <a:ext cx="64" cy="60"/>
                </a:xfrm>
                <a:custGeom>
                  <a:avLst/>
                  <a:gdLst/>
                  <a:ahLst/>
                  <a:cxnLst>
                    <a:cxn ang="0">
                      <a:pos x="0" y="256"/>
                    </a:cxn>
                    <a:cxn ang="0">
                      <a:pos x="267" y="431"/>
                    </a:cxn>
                    <a:cxn ang="0">
                      <a:pos x="372" y="422"/>
                    </a:cxn>
                    <a:cxn ang="0">
                      <a:pos x="342" y="327"/>
                    </a:cxn>
                    <a:cxn ang="0">
                      <a:pos x="303" y="262"/>
                    </a:cxn>
                    <a:cxn ang="0">
                      <a:pos x="190" y="189"/>
                    </a:cxn>
                    <a:cxn ang="0">
                      <a:pos x="254" y="189"/>
                    </a:cxn>
                    <a:cxn ang="0">
                      <a:pos x="331" y="155"/>
                    </a:cxn>
                    <a:cxn ang="0">
                      <a:pos x="400" y="105"/>
                    </a:cxn>
                    <a:cxn ang="0">
                      <a:pos x="423" y="16"/>
                    </a:cxn>
                    <a:cxn ang="0">
                      <a:pos x="54" y="4"/>
                    </a:cxn>
                  </a:cxnLst>
                  <a:rect l="0" t="0" r="r" b="b"/>
                  <a:pathLst>
                    <a:path w="480" h="459">
                      <a:moveTo>
                        <a:pt x="0" y="256"/>
                      </a:moveTo>
                      <a:cubicBezTo>
                        <a:pt x="108" y="328"/>
                        <a:pt x="205" y="403"/>
                        <a:pt x="267" y="431"/>
                      </a:cubicBezTo>
                      <a:cubicBezTo>
                        <a:pt x="329" y="459"/>
                        <a:pt x="360" y="439"/>
                        <a:pt x="372" y="422"/>
                      </a:cubicBezTo>
                      <a:cubicBezTo>
                        <a:pt x="384" y="405"/>
                        <a:pt x="353" y="354"/>
                        <a:pt x="342" y="327"/>
                      </a:cubicBezTo>
                      <a:cubicBezTo>
                        <a:pt x="330" y="300"/>
                        <a:pt x="328" y="284"/>
                        <a:pt x="303" y="262"/>
                      </a:cubicBezTo>
                      <a:cubicBezTo>
                        <a:pt x="279" y="239"/>
                        <a:pt x="199" y="200"/>
                        <a:pt x="190" y="189"/>
                      </a:cubicBezTo>
                      <a:cubicBezTo>
                        <a:pt x="182" y="177"/>
                        <a:pt x="230" y="195"/>
                        <a:pt x="254" y="189"/>
                      </a:cubicBezTo>
                      <a:cubicBezTo>
                        <a:pt x="277" y="184"/>
                        <a:pt x="307" y="169"/>
                        <a:pt x="331" y="155"/>
                      </a:cubicBezTo>
                      <a:cubicBezTo>
                        <a:pt x="355" y="141"/>
                        <a:pt x="384" y="128"/>
                        <a:pt x="400" y="105"/>
                      </a:cubicBezTo>
                      <a:cubicBezTo>
                        <a:pt x="415" y="82"/>
                        <a:pt x="480" y="32"/>
                        <a:pt x="423" y="16"/>
                      </a:cubicBezTo>
                      <a:cubicBezTo>
                        <a:pt x="366" y="0"/>
                        <a:pt x="210" y="2"/>
                        <a:pt x="54" y="4"/>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21" name="Freeform 69"/>
                <p:cNvSpPr>
                  <a:spLocks/>
                </p:cNvSpPr>
                <p:nvPr/>
              </p:nvSpPr>
              <p:spPr bwMode="auto">
                <a:xfrm flipH="1">
                  <a:off x="5518" y="2078"/>
                  <a:ext cx="40" cy="84"/>
                </a:xfrm>
                <a:custGeom>
                  <a:avLst/>
                  <a:gdLst/>
                  <a:ahLst/>
                  <a:cxnLst>
                    <a:cxn ang="0">
                      <a:pos x="57" y="0"/>
                    </a:cxn>
                    <a:cxn ang="0">
                      <a:pos x="209" y="114"/>
                    </a:cxn>
                    <a:cxn ang="0">
                      <a:pos x="293" y="261"/>
                    </a:cxn>
                    <a:cxn ang="0">
                      <a:pos x="283" y="389"/>
                    </a:cxn>
                    <a:cxn ang="0">
                      <a:pos x="257" y="517"/>
                    </a:cxn>
                    <a:cxn ang="0">
                      <a:pos x="187" y="588"/>
                    </a:cxn>
                    <a:cxn ang="0">
                      <a:pos x="0" y="639"/>
                    </a:cxn>
                  </a:cxnLst>
                  <a:rect l="0" t="0" r="r" b="b"/>
                  <a:pathLst>
                    <a:path w="306" h="639">
                      <a:moveTo>
                        <a:pt x="57" y="0"/>
                      </a:moveTo>
                      <a:cubicBezTo>
                        <a:pt x="82" y="19"/>
                        <a:pt x="170" y="70"/>
                        <a:pt x="209" y="114"/>
                      </a:cubicBezTo>
                      <a:cubicBezTo>
                        <a:pt x="248" y="158"/>
                        <a:pt x="281" y="215"/>
                        <a:pt x="293" y="261"/>
                      </a:cubicBezTo>
                      <a:cubicBezTo>
                        <a:pt x="306" y="306"/>
                        <a:pt x="289" y="347"/>
                        <a:pt x="283" y="389"/>
                      </a:cubicBezTo>
                      <a:cubicBezTo>
                        <a:pt x="276" y="432"/>
                        <a:pt x="273" y="484"/>
                        <a:pt x="257" y="517"/>
                      </a:cubicBezTo>
                      <a:cubicBezTo>
                        <a:pt x="241" y="550"/>
                        <a:pt x="230" y="568"/>
                        <a:pt x="187" y="588"/>
                      </a:cubicBezTo>
                      <a:cubicBezTo>
                        <a:pt x="144" y="608"/>
                        <a:pt x="39" y="628"/>
                        <a:pt x="0" y="639"/>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22" name="Freeform 70"/>
                <p:cNvSpPr>
                  <a:spLocks/>
                </p:cNvSpPr>
                <p:nvPr/>
              </p:nvSpPr>
              <p:spPr bwMode="auto">
                <a:xfrm rot="10600053" flipH="1">
                  <a:off x="5568" y="2096"/>
                  <a:ext cx="26" cy="26"/>
                </a:xfrm>
                <a:custGeom>
                  <a:avLst/>
                  <a:gdLst/>
                  <a:ahLst/>
                  <a:cxnLst>
                    <a:cxn ang="0">
                      <a:pos x="59" y="4"/>
                    </a:cxn>
                    <a:cxn ang="0">
                      <a:pos x="20" y="34"/>
                    </a:cxn>
                    <a:cxn ang="0">
                      <a:pos x="2" y="100"/>
                    </a:cxn>
                    <a:cxn ang="0">
                      <a:pos x="35" y="169"/>
                    </a:cxn>
                    <a:cxn ang="0">
                      <a:pos x="86" y="193"/>
                    </a:cxn>
                    <a:cxn ang="0">
                      <a:pos x="152" y="178"/>
                    </a:cxn>
                    <a:cxn ang="0">
                      <a:pos x="188" y="127"/>
                    </a:cxn>
                    <a:cxn ang="0">
                      <a:pos x="188" y="85"/>
                    </a:cxn>
                    <a:cxn ang="0">
                      <a:pos x="166" y="36"/>
                    </a:cxn>
                    <a:cxn ang="0">
                      <a:pos x="116" y="7"/>
                    </a:cxn>
                    <a:cxn ang="0">
                      <a:pos x="59" y="4"/>
                    </a:cxn>
                  </a:cxnLst>
                  <a:rect l="0" t="0" r="r" b="b"/>
                  <a:pathLst>
                    <a:path w="194" h="194">
                      <a:moveTo>
                        <a:pt x="59" y="4"/>
                      </a:moveTo>
                      <a:cubicBezTo>
                        <a:pt x="43" y="8"/>
                        <a:pt x="29" y="18"/>
                        <a:pt x="20" y="34"/>
                      </a:cubicBezTo>
                      <a:cubicBezTo>
                        <a:pt x="11" y="50"/>
                        <a:pt x="0" y="78"/>
                        <a:pt x="2" y="100"/>
                      </a:cubicBezTo>
                      <a:cubicBezTo>
                        <a:pt x="4" y="122"/>
                        <a:pt x="21" y="154"/>
                        <a:pt x="35" y="169"/>
                      </a:cubicBezTo>
                      <a:cubicBezTo>
                        <a:pt x="49" y="184"/>
                        <a:pt x="67" y="192"/>
                        <a:pt x="86" y="193"/>
                      </a:cubicBezTo>
                      <a:cubicBezTo>
                        <a:pt x="105" y="194"/>
                        <a:pt x="135" y="189"/>
                        <a:pt x="152" y="178"/>
                      </a:cubicBezTo>
                      <a:cubicBezTo>
                        <a:pt x="169" y="167"/>
                        <a:pt x="182" y="142"/>
                        <a:pt x="188" y="127"/>
                      </a:cubicBezTo>
                      <a:cubicBezTo>
                        <a:pt x="194" y="112"/>
                        <a:pt x="192" y="100"/>
                        <a:pt x="188" y="85"/>
                      </a:cubicBezTo>
                      <a:cubicBezTo>
                        <a:pt x="184" y="70"/>
                        <a:pt x="178" y="49"/>
                        <a:pt x="166" y="36"/>
                      </a:cubicBezTo>
                      <a:cubicBezTo>
                        <a:pt x="154" y="23"/>
                        <a:pt x="134" y="12"/>
                        <a:pt x="116" y="7"/>
                      </a:cubicBezTo>
                      <a:cubicBezTo>
                        <a:pt x="98" y="2"/>
                        <a:pt x="75" y="0"/>
                        <a:pt x="59" y="4"/>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23" name="Freeform 71"/>
                <p:cNvSpPr>
                  <a:spLocks/>
                </p:cNvSpPr>
                <p:nvPr/>
              </p:nvSpPr>
              <p:spPr bwMode="auto">
                <a:xfrm rot="10600053" flipH="1">
                  <a:off x="5576" y="2104"/>
                  <a:ext cx="12" cy="11"/>
                </a:xfrm>
                <a:custGeom>
                  <a:avLst/>
                  <a:gdLst/>
                  <a:ahLst/>
                  <a:cxnLst>
                    <a:cxn ang="0">
                      <a:pos x="30" y="1"/>
                    </a:cxn>
                    <a:cxn ang="0">
                      <a:pos x="6" y="11"/>
                    </a:cxn>
                    <a:cxn ang="0">
                      <a:pos x="2" y="47"/>
                    </a:cxn>
                    <a:cxn ang="0">
                      <a:pos x="20" y="77"/>
                    </a:cxn>
                    <a:cxn ang="0">
                      <a:pos x="54" y="83"/>
                    </a:cxn>
                    <a:cxn ang="0">
                      <a:pos x="80" y="67"/>
                    </a:cxn>
                    <a:cxn ang="0">
                      <a:pos x="80" y="31"/>
                    </a:cxn>
                    <a:cxn ang="0">
                      <a:pos x="64" y="7"/>
                    </a:cxn>
                    <a:cxn ang="0">
                      <a:pos x="30" y="1"/>
                    </a:cxn>
                  </a:cxnLst>
                  <a:rect l="0" t="0" r="r" b="b"/>
                  <a:pathLst>
                    <a:path w="84" h="85">
                      <a:moveTo>
                        <a:pt x="30" y="1"/>
                      </a:moveTo>
                      <a:cubicBezTo>
                        <a:pt x="20" y="2"/>
                        <a:pt x="11" y="3"/>
                        <a:pt x="6" y="11"/>
                      </a:cubicBezTo>
                      <a:cubicBezTo>
                        <a:pt x="1" y="19"/>
                        <a:pt x="0" y="36"/>
                        <a:pt x="2" y="47"/>
                      </a:cubicBezTo>
                      <a:cubicBezTo>
                        <a:pt x="4" y="58"/>
                        <a:pt x="11" y="71"/>
                        <a:pt x="20" y="77"/>
                      </a:cubicBezTo>
                      <a:cubicBezTo>
                        <a:pt x="29" y="83"/>
                        <a:pt x="44" y="85"/>
                        <a:pt x="54" y="83"/>
                      </a:cubicBezTo>
                      <a:cubicBezTo>
                        <a:pt x="64" y="81"/>
                        <a:pt x="76" y="76"/>
                        <a:pt x="80" y="67"/>
                      </a:cubicBezTo>
                      <a:cubicBezTo>
                        <a:pt x="84" y="58"/>
                        <a:pt x="83" y="41"/>
                        <a:pt x="80" y="31"/>
                      </a:cubicBezTo>
                      <a:cubicBezTo>
                        <a:pt x="77" y="21"/>
                        <a:pt x="72" y="12"/>
                        <a:pt x="64" y="7"/>
                      </a:cubicBezTo>
                      <a:cubicBezTo>
                        <a:pt x="56" y="2"/>
                        <a:pt x="40" y="0"/>
                        <a:pt x="30" y="1"/>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24" name="Freeform 72"/>
                <p:cNvSpPr>
                  <a:spLocks/>
                </p:cNvSpPr>
                <p:nvPr/>
              </p:nvSpPr>
              <p:spPr bwMode="auto">
                <a:xfrm flipH="1">
                  <a:off x="5291" y="2099"/>
                  <a:ext cx="232" cy="18"/>
                </a:xfrm>
                <a:custGeom>
                  <a:avLst/>
                  <a:gdLst/>
                  <a:ahLst/>
                  <a:cxnLst>
                    <a:cxn ang="0">
                      <a:pos x="0" y="0"/>
                    </a:cxn>
                    <a:cxn ang="0">
                      <a:pos x="106" y="30"/>
                    </a:cxn>
                    <a:cxn ang="0">
                      <a:pos x="343" y="22"/>
                    </a:cxn>
                    <a:cxn ang="0">
                      <a:pos x="526" y="51"/>
                    </a:cxn>
                    <a:cxn ang="0">
                      <a:pos x="758" y="82"/>
                    </a:cxn>
                    <a:cxn ang="0">
                      <a:pos x="949" y="72"/>
                    </a:cxn>
                    <a:cxn ang="0">
                      <a:pos x="1162" y="58"/>
                    </a:cxn>
                    <a:cxn ang="0">
                      <a:pos x="1391" y="87"/>
                    </a:cxn>
                    <a:cxn ang="0">
                      <a:pos x="1551" y="99"/>
                    </a:cxn>
                    <a:cxn ang="0">
                      <a:pos x="1749" y="140"/>
                    </a:cxn>
                  </a:cxnLst>
                  <a:rect l="0" t="0" r="r" b="b"/>
                  <a:pathLst>
                    <a:path w="1749" h="140">
                      <a:moveTo>
                        <a:pt x="0" y="0"/>
                      </a:moveTo>
                      <a:cubicBezTo>
                        <a:pt x="25" y="14"/>
                        <a:pt x="49" y="27"/>
                        <a:pt x="106" y="30"/>
                      </a:cubicBezTo>
                      <a:cubicBezTo>
                        <a:pt x="163" y="34"/>
                        <a:pt x="273" y="19"/>
                        <a:pt x="343" y="22"/>
                      </a:cubicBezTo>
                      <a:cubicBezTo>
                        <a:pt x="413" y="25"/>
                        <a:pt x="456" y="41"/>
                        <a:pt x="526" y="51"/>
                      </a:cubicBezTo>
                      <a:cubicBezTo>
                        <a:pt x="595" y="61"/>
                        <a:pt x="687" y="79"/>
                        <a:pt x="758" y="82"/>
                      </a:cubicBezTo>
                      <a:cubicBezTo>
                        <a:pt x="829" y="86"/>
                        <a:pt x="882" y="76"/>
                        <a:pt x="949" y="72"/>
                      </a:cubicBezTo>
                      <a:cubicBezTo>
                        <a:pt x="1017" y="67"/>
                        <a:pt x="1088" y="56"/>
                        <a:pt x="1162" y="58"/>
                      </a:cubicBezTo>
                      <a:cubicBezTo>
                        <a:pt x="1236" y="60"/>
                        <a:pt x="1326" y="80"/>
                        <a:pt x="1391" y="87"/>
                      </a:cubicBezTo>
                      <a:cubicBezTo>
                        <a:pt x="1456" y="94"/>
                        <a:pt x="1491" y="90"/>
                        <a:pt x="1551" y="99"/>
                      </a:cubicBezTo>
                      <a:cubicBezTo>
                        <a:pt x="1611" y="108"/>
                        <a:pt x="1708" y="132"/>
                        <a:pt x="1749" y="140"/>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grpSp>
          <p:grpSp>
            <p:nvGrpSpPr>
              <p:cNvPr id="72" name="Group 71"/>
              <p:cNvGrpSpPr>
                <a:grpSpLocks/>
              </p:cNvGrpSpPr>
              <p:nvPr/>
            </p:nvGrpSpPr>
            <p:grpSpPr bwMode="auto">
              <a:xfrm flipH="1">
                <a:off x="7035802" y="2220913"/>
                <a:ext cx="595313" cy="196850"/>
                <a:chOff x="4816" y="1741"/>
                <a:chExt cx="375" cy="124"/>
              </a:xfrm>
            </p:grpSpPr>
            <p:sp>
              <p:nvSpPr>
                <p:cNvPr id="109" name="Freeform 74"/>
                <p:cNvSpPr>
                  <a:spLocks/>
                </p:cNvSpPr>
                <p:nvPr/>
              </p:nvSpPr>
              <p:spPr bwMode="auto">
                <a:xfrm>
                  <a:off x="4863" y="1748"/>
                  <a:ext cx="328" cy="117"/>
                </a:xfrm>
                <a:custGeom>
                  <a:avLst/>
                  <a:gdLst/>
                  <a:ahLst/>
                  <a:cxnLst>
                    <a:cxn ang="0">
                      <a:pos x="76" y="418"/>
                    </a:cxn>
                    <a:cxn ang="0">
                      <a:pos x="200" y="398"/>
                    </a:cxn>
                    <a:cxn ang="0">
                      <a:pos x="420" y="314"/>
                    </a:cxn>
                    <a:cxn ang="0">
                      <a:pos x="688" y="234"/>
                    </a:cxn>
                    <a:cxn ang="0">
                      <a:pos x="980" y="146"/>
                    </a:cxn>
                    <a:cxn ang="0">
                      <a:pos x="1552" y="26"/>
                    </a:cxn>
                    <a:cxn ang="0">
                      <a:pos x="2056" y="2"/>
                    </a:cxn>
                    <a:cxn ang="0">
                      <a:pos x="2412" y="38"/>
                    </a:cxn>
                    <a:cxn ang="0">
                      <a:pos x="2780" y="146"/>
                    </a:cxn>
                    <a:cxn ang="0">
                      <a:pos x="2956" y="258"/>
                    </a:cxn>
                    <a:cxn ang="0">
                      <a:pos x="2988" y="346"/>
                    </a:cxn>
                    <a:cxn ang="0">
                      <a:pos x="2896" y="486"/>
                    </a:cxn>
                    <a:cxn ang="0">
                      <a:pos x="2656" y="726"/>
                    </a:cxn>
                    <a:cxn ang="0">
                      <a:pos x="2336" y="894"/>
                    </a:cxn>
                    <a:cxn ang="0">
                      <a:pos x="1968" y="982"/>
                    </a:cxn>
                    <a:cxn ang="0">
                      <a:pos x="1592" y="1010"/>
                    </a:cxn>
                    <a:cxn ang="0">
                      <a:pos x="1236" y="974"/>
                    </a:cxn>
                    <a:cxn ang="0">
                      <a:pos x="956" y="930"/>
                    </a:cxn>
                    <a:cxn ang="0">
                      <a:pos x="784" y="862"/>
                    </a:cxn>
                    <a:cxn ang="0">
                      <a:pos x="416" y="730"/>
                    </a:cxn>
                    <a:cxn ang="0">
                      <a:pos x="288" y="690"/>
                    </a:cxn>
                    <a:cxn ang="0">
                      <a:pos x="224" y="674"/>
                    </a:cxn>
                    <a:cxn ang="0">
                      <a:pos x="96" y="722"/>
                    </a:cxn>
                    <a:cxn ang="0">
                      <a:pos x="12" y="638"/>
                    </a:cxn>
                    <a:cxn ang="0">
                      <a:pos x="24" y="570"/>
                    </a:cxn>
                    <a:cxn ang="0">
                      <a:pos x="12" y="502"/>
                    </a:cxn>
                    <a:cxn ang="0">
                      <a:pos x="32" y="438"/>
                    </a:cxn>
                    <a:cxn ang="0">
                      <a:pos x="60" y="410"/>
                    </a:cxn>
                    <a:cxn ang="0">
                      <a:pos x="76" y="418"/>
                    </a:cxn>
                  </a:cxnLst>
                  <a:rect l="0" t="0" r="r" b="b"/>
                  <a:pathLst>
                    <a:path w="2998" h="1011">
                      <a:moveTo>
                        <a:pt x="76" y="418"/>
                      </a:moveTo>
                      <a:cubicBezTo>
                        <a:pt x="96" y="415"/>
                        <a:pt x="143" y="415"/>
                        <a:pt x="200" y="398"/>
                      </a:cubicBezTo>
                      <a:cubicBezTo>
                        <a:pt x="257" y="381"/>
                        <a:pt x="339" y="341"/>
                        <a:pt x="420" y="314"/>
                      </a:cubicBezTo>
                      <a:cubicBezTo>
                        <a:pt x="501" y="287"/>
                        <a:pt x="595" y="262"/>
                        <a:pt x="688" y="234"/>
                      </a:cubicBezTo>
                      <a:cubicBezTo>
                        <a:pt x="781" y="206"/>
                        <a:pt x="836" y="181"/>
                        <a:pt x="980" y="146"/>
                      </a:cubicBezTo>
                      <a:cubicBezTo>
                        <a:pt x="1124" y="111"/>
                        <a:pt x="1373" y="50"/>
                        <a:pt x="1552" y="26"/>
                      </a:cubicBezTo>
                      <a:cubicBezTo>
                        <a:pt x="1731" y="2"/>
                        <a:pt x="1913" y="0"/>
                        <a:pt x="2056" y="2"/>
                      </a:cubicBezTo>
                      <a:cubicBezTo>
                        <a:pt x="2199" y="4"/>
                        <a:pt x="2291" y="14"/>
                        <a:pt x="2412" y="38"/>
                      </a:cubicBezTo>
                      <a:cubicBezTo>
                        <a:pt x="2533" y="62"/>
                        <a:pt x="2689" y="109"/>
                        <a:pt x="2780" y="146"/>
                      </a:cubicBezTo>
                      <a:cubicBezTo>
                        <a:pt x="2871" y="183"/>
                        <a:pt x="2921" y="225"/>
                        <a:pt x="2956" y="258"/>
                      </a:cubicBezTo>
                      <a:cubicBezTo>
                        <a:pt x="2991" y="291"/>
                        <a:pt x="2998" y="308"/>
                        <a:pt x="2988" y="346"/>
                      </a:cubicBezTo>
                      <a:cubicBezTo>
                        <a:pt x="2978" y="384"/>
                        <a:pt x="2951" y="423"/>
                        <a:pt x="2896" y="486"/>
                      </a:cubicBezTo>
                      <a:cubicBezTo>
                        <a:pt x="2841" y="549"/>
                        <a:pt x="2749" y="658"/>
                        <a:pt x="2656" y="726"/>
                      </a:cubicBezTo>
                      <a:cubicBezTo>
                        <a:pt x="2563" y="794"/>
                        <a:pt x="2451" y="851"/>
                        <a:pt x="2336" y="894"/>
                      </a:cubicBezTo>
                      <a:cubicBezTo>
                        <a:pt x="2221" y="937"/>
                        <a:pt x="2092" y="963"/>
                        <a:pt x="1968" y="982"/>
                      </a:cubicBezTo>
                      <a:cubicBezTo>
                        <a:pt x="1844" y="1001"/>
                        <a:pt x="1714" y="1011"/>
                        <a:pt x="1592" y="1010"/>
                      </a:cubicBezTo>
                      <a:cubicBezTo>
                        <a:pt x="1470" y="1009"/>
                        <a:pt x="1342" y="987"/>
                        <a:pt x="1236" y="974"/>
                      </a:cubicBezTo>
                      <a:cubicBezTo>
                        <a:pt x="1130" y="961"/>
                        <a:pt x="1031" y="949"/>
                        <a:pt x="956" y="930"/>
                      </a:cubicBezTo>
                      <a:cubicBezTo>
                        <a:pt x="881" y="911"/>
                        <a:pt x="874" y="895"/>
                        <a:pt x="784" y="862"/>
                      </a:cubicBezTo>
                      <a:cubicBezTo>
                        <a:pt x="694" y="829"/>
                        <a:pt x="499" y="759"/>
                        <a:pt x="416" y="730"/>
                      </a:cubicBezTo>
                      <a:cubicBezTo>
                        <a:pt x="333" y="701"/>
                        <a:pt x="320" y="699"/>
                        <a:pt x="288" y="690"/>
                      </a:cubicBezTo>
                      <a:cubicBezTo>
                        <a:pt x="256" y="681"/>
                        <a:pt x="256" y="669"/>
                        <a:pt x="224" y="674"/>
                      </a:cubicBezTo>
                      <a:cubicBezTo>
                        <a:pt x="192" y="679"/>
                        <a:pt x="131" y="728"/>
                        <a:pt x="96" y="722"/>
                      </a:cubicBezTo>
                      <a:cubicBezTo>
                        <a:pt x="61" y="716"/>
                        <a:pt x="24" y="663"/>
                        <a:pt x="12" y="638"/>
                      </a:cubicBezTo>
                      <a:cubicBezTo>
                        <a:pt x="0" y="613"/>
                        <a:pt x="24" y="593"/>
                        <a:pt x="24" y="570"/>
                      </a:cubicBezTo>
                      <a:cubicBezTo>
                        <a:pt x="24" y="547"/>
                        <a:pt x="11" y="524"/>
                        <a:pt x="12" y="502"/>
                      </a:cubicBezTo>
                      <a:cubicBezTo>
                        <a:pt x="13" y="480"/>
                        <a:pt x="24" y="453"/>
                        <a:pt x="32" y="438"/>
                      </a:cubicBezTo>
                      <a:cubicBezTo>
                        <a:pt x="40" y="423"/>
                        <a:pt x="55" y="415"/>
                        <a:pt x="60" y="410"/>
                      </a:cubicBezTo>
                      <a:cubicBezTo>
                        <a:pt x="60" y="410"/>
                        <a:pt x="76" y="418"/>
                        <a:pt x="76" y="418"/>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10" name="Freeform 75"/>
                <p:cNvSpPr>
                  <a:spLocks/>
                </p:cNvSpPr>
                <p:nvPr/>
              </p:nvSpPr>
              <p:spPr bwMode="auto">
                <a:xfrm>
                  <a:off x="4816" y="1789"/>
                  <a:ext cx="56" cy="58"/>
                </a:xfrm>
                <a:custGeom>
                  <a:avLst/>
                  <a:gdLst/>
                  <a:ahLst/>
                  <a:cxnLst>
                    <a:cxn ang="0">
                      <a:pos x="468" y="62"/>
                    </a:cxn>
                    <a:cxn ang="0">
                      <a:pos x="216" y="30"/>
                    </a:cxn>
                    <a:cxn ang="0">
                      <a:pos x="36" y="10"/>
                    </a:cxn>
                    <a:cxn ang="0">
                      <a:pos x="48" y="90"/>
                    </a:cxn>
                    <a:cxn ang="0">
                      <a:pos x="120" y="170"/>
                    </a:cxn>
                    <a:cxn ang="0">
                      <a:pos x="256" y="234"/>
                    </a:cxn>
                    <a:cxn ang="0">
                      <a:pos x="312" y="250"/>
                    </a:cxn>
                    <a:cxn ang="0">
                      <a:pos x="208" y="294"/>
                    </a:cxn>
                    <a:cxn ang="0">
                      <a:pos x="80" y="378"/>
                    </a:cxn>
                    <a:cxn ang="0">
                      <a:pos x="8" y="482"/>
                    </a:cxn>
                    <a:cxn ang="0">
                      <a:pos x="128" y="498"/>
                    </a:cxn>
                    <a:cxn ang="0">
                      <a:pos x="356" y="434"/>
                    </a:cxn>
                    <a:cxn ang="0">
                      <a:pos x="516" y="370"/>
                    </a:cxn>
                  </a:cxnLst>
                  <a:rect l="0" t="0" r="r" b="b"/>
                  <a:pathLst>
                    <a:path w="516" h="506">
                      <a:moveTo>
                        <a:pt x="468" y="62"/>
                      </a:moveTo>
                      <a:cubicBezTo>
                        <a:pt x="378" y="50"/>
                        <a:pt x="288" y="39"/>
                        <a:pt x="216" y="30"/>
                      </a:cubicBezTo>
                      <a:cubicBezTo>
                        <a:pt x="144" y="21"/>
                        <a:pt x="64" y="0"/>
                        <a:pt x="36" y="10"/>
                      </a:cubicBezTo>
                      <a:cubicBezTo>
                        <a:pt x="8" y="20"/>
                        <a:pt x="34" y="63"/>
                        <a:pt x="48" y="90"/>
                      </a:cubicBezTo>
                      <a:cubicBezTo>
                        <a:pt x="62" y="117"/>
                        <a:pt x="85" y="146"/>
                        <a:pt x="120" y="170"/>
                      </a:cubicBezTo>
                      <a:cubicBezTo>
                        <a:pt x="155" y="194"/>
                        <a:pt x="224" y="221"/>
                        <a:pt x="256" y="234"/>
                      </a:cubicBezTo>
                      <a:cubicBezTo>
                        <a:pt x="288" y="247"/>
                        <a:pt x="320" y="240"/>
                        <a:pt x="312" y="250"/>
                      </a:cubicBezTo>
                      <a:cubicBezTo>
                        <a:pt x="304" y="260"/>
                        <a:pt x="247" y="273"/>
                        <a:pt x="208" y="294"/>
                      </a:cubicBezTo>
                      <a:cubicBezTo>
                        <a:pt x="169" y="315"/>
                        <a:pt x="113" y="347"/>
                        <a:pt x="80" y="378"/>
                      </a:cubicBezTo>
                      <a:cubicBezTo>
                        <a:pt x="47" y="409"/>
                        <a:pt x="0" y="462"/>
                        <a:pt x="8" y="482"/>
                      </a:cubicBezTo>
                      <a:cubicBezTo>
                        <a:pt x="16" y="502"/>
                        <a:pt x="70" y="506"/>
                        <a:pt x="128" y="498"/>
                      </a:cubicBezTo>
                      <a:cubicBezTo>
                        <a:pt x="186" y="490"/>
                        <a:pt x="291" y="455"/>
                        <a:pt x="356" y="434"/>
                      </a:cubicBezTo>
                      <a:cubicBezTo>
                        <a:pt x="421" y="413"/>
                        <a:pt x="489" y="381"/>
                        <a:pt x="516" y="370"/>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11" name="Freeform 76"/>
                <p:cNvSpPr>
                  <a:spLocks/>
                </p:cNvSpPr>
                <p:nvPr/>
              </p:nvSpPr>
              <p:spPr bwMode="auto">
                <a:xfrm>
                  <a:off x="4950" y="1741"/>
                  <a:ext cx="61" cy="27"/>
                </a:xfrm>
                <a:custGeom>
                  <a:avLst/>
                  <a:gdLst/>
                  <a:ahLst/>
                  <a:cxnLst>
                    <a:cxn ang="0">
                      <a:pos x="61" y="14"/>
                    </a:cxn>
                    <a:cxn ang="0">
                      <a:pos x="21" y="1"/>
                    </a:cxn>
                    <a:cxn ang="0">
                      <a:pos x="2" y="5"/>
                    </a:cxn>
                    <a:cxn ang="0">
                      <a:pos x="10" y="27"/>
                    </a:cxn>
                  </a:cxnLst>
                  <a:rect l="0" t="0" r="r" b="b"/>
                  <a:pathLst>
                    <a:path w="61" h="27">
                      <a:moveTo>
                        <a:pt x="61" y="14"/>
                      </a:moveTo>
                      <a:cubicBezTo>
                        <a:pt x="54" y="12"/>
                        <a:pt x="31" y="2"/>
                        <a:pt x="21" y="1"/>
                      </a:cubicBezTo>
                      <a:cubicBezTo>
                        <a:pt x="11" y="0"/>
                        <a:pt x="4" y="1"/>
                        <a:pt x="2" y="5"/>
                      </a:cubicBezTo>
                      <a:cubicBezTo>
                        <a:pt x="0" y="9"/>
                        <a:pt x="8" y="23"/>
                        <a:pt x="10" y="27"/>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12" name="Freeform 77"/>
                <p:cNvSpPr>
                  <a:spLocks/>
                </p:cNvSpPr>
                <p:nvPr/>
              </p:nvSpPr>
              <p:spPr bwMode="auto">
                <a:xfrm>
                  <a:off x="4905" y="1833"/>
                  <a:ext cx="41" cy="14"/>
                </a:xfrm>
                <a:custGeom>
                  <a:avLst/>
                  <a:gdLst/>
                  <a:ahLst/>
                  <a:cxnLst>
                    <a:cxn ang="0">
                      <a:pos x="377" y="120"/>
                    </a:cxn>
                    <a:cxn ang="0">
                      <a:pos x="237" y="120"/>
                    </a:cxn>
                    <a:cxn ang="0">
                      <a:pos x="169" y="88"/>
                    </a:cxn>
                    <a:cxn ang="0">
                      <a:pos x="17" y="32"/>
                    </a:cxn>
                    <a:cxn ang="0">
                      <a:pos x="69" y="0"/>
                    </a:cxn>
                  </a:cxnLst>
                  <a:rect l="0" t="0" r="r" b="b"/>
                  <a:pathLst>
                    <a:path w="377" h="125">
                      <a:moveTo>
                        <a:pt x="377" y="120"/>
                      </a:moveTo>
                      <a:cubicBezTo>
                        <a:pt x="324" y="122"/>
                        <a:pt x="272" y="125"/>
                        <a:pt x="237" y="120"/>
                      </a:cubicBezTo>
                      <a:cubicBezTo>
                        <a:pt x="202" y="115"/>
                        <a:pt x="206" y="103"/>
                        <a:pt x="169" y="88"/>
                      </a:cubicBezTo>
                      <a:cubicBezTo>
                        <a:pt x="132" y="73"/>
                        <a:pt x="34" y="47"/>
                        <a:pt x="17" y="32"/>
                      </a:cubicBezTo>
                      <a:cubicBezTo>
                        <a:pt x="0" y="17"/>
                        <a:pt x="34" y="8"/>
                        <a:pt x="69" y="0"/>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13" name="Freeform 78"/>
                <p:cNvSpPr>
                  <a:spLocks/>
                </p:cNvSpPr>
                <p:nvPr/>
              </p:nvSpPr>
              <p:spPr bwMode="auto">
                <a:xfrm>
                  <a:off x="5073" y="1753"/>
                  <a:ext cx="52" cy="94"/>
                </a:xfrm>
                <a:custGeom>
                  <a:avLst/>
                  <a:gdLst/>
                  <a:ahLst/>
                  <a:cxnLst>
                    <a:cxn ang="0">
                      <a:pos x="407" y="0"/>
                    </a:cxn>
                    <a:cxn ang="0">
                      <a:pos x="230" y="63"/>
                    </a:cxn>
                    <a:cxn ang="0">
                      <a:pos x="113" y="174"/>
                    </a:cxn>
                    <a:cxn ang="0">
                      <a:pos x="13" y="355"/>
                    </a:cxn>
                    <a:cxn ang="0">
                      <a:pos x="33" y="471"/>
                    </a:cxn>
                    <a:cxn ang="0">
                      <a:pos x="105" y="587"/>
                    </a:cxn>
                    <a:cxn ang="0">
                      <a:pos x="185" y="719"/>
                    </a:cxn>
                    <a:cxn ang="0">
                      <a:pos x="473" y="816"/>
                    </a:cxn>
                  </a:cxnLst>
                  <a:rect l="0" t="0" r="r" b="b"/>
                  <a:pathLst>
                    <a:path w="473" h="816">
                      <a:moveTo>
                        <a:pt x="407" y="0"/>
                      </a:moveTo>
                      <a:cubicBezTo>
                        <a:pt x="378" y="10"/>
                        <a:pt x="279" y="34"/>
                        <a:pt x="230" y="63"/>
                      </a:cubicBezTo>
                      <a:cubicBezTo>
                        <a:pt x="181" y="92"/>
                        <a:pt x="149" y="125"/>
                        <a:pt x="113" y="174"/>
                      </a:cubicBezTo>
                      <a:cubicBezTo>
                        <a:pt x="77" y="223"/>
                        <a:pt x="26" y="306"/>
                        <a:pt x="13" y="355"/>
                      </a:cubicBezTo>
                      <a:cubicBezTo>
                        <a:pt x="0" y="404"/>
                        <a:pt x="18" y="432"/>
                        <a:pt x="33" y="471"/>
                      </a:cubicBezTo>
                      <a:cubicBezTo>
                        <a:pt x="48" y="510"/>
                        <a:pt x="80" y="546"/>
                        <a:pt x="105" y="587"/>
                      </a:cubicBezTo>
                      <a:cubicBezTo>
                        <a:pt x="130" y="628"/>
                        <a:pt x="124" y="681"/>
                        <a:pt x="185" y="719"/>
                      </a:cubicBezTo>
                      <a:cubicBezTo>
                        <a:pt x="246" y="757"/>
                        <a:pt x="413" y="796"/>
                        <a:pt x="473" y="816"/>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14" name="Freeform 79"/>
                <p:cNvSpPr>
                  <a:spLocks/>
                </p:cNvSpPr>
                <p:nvPr/>
              </p:nvSpPr>
              <p:spPr bwMode="auto">
                <a:xfrm>
                  <a:off x="5134" y="1772"/>
                  <a:ext cx="27" cy="25"/>
                </a:xfrm>
                <a:custGeom>
                  <a:avLst/>
                  <a:gdLst/>
                  <a:ahLst/>
                  <a:cxnLst>
                    <a:cxn ang="0">
                      <a:pos x="92" y="3"/>
                    </a:cxn>
                    <a:cxn ang="0">
                      <a:pos x="35" y="27"/>
                    </a:cxn>
                    <a:cxn ang="0">
                      <a:pos x="8" y="75"/>
                    </a:cxn>
                    <a:cxn ang="0">
                      <a:pos x="2" y="126"/>
                    </a:cxn>
                    <a:cxn ang="0">
                      <a:pos x="23" y="171"/>
                    </a:cxn>
                    <a:cxn ang="0">
                      <a:pos x="86" y="213"/>
                    </a:cxn>
                    <a:cxn ang="0">
                      <a:pos x="200" y="189"/>
                    </a:cxn>
                    <a:cxn ang="0">
                      <a:pos x="242" y="117"/>
                    </a:cxn>
                    <a:cxn ang="0">
                      <a:pos x="233" y="69"/>
                    </a:cxn>
                    <a:cxn ang="0">
                      <a:pos x="203" y="21"/>
                    </a:cxn>
                    <a:cxn ang="0">
                      <a:pos x="137" y="3"/>
                    </a:cxn>
                    <a:cxn ang="0">
                      <a:pos x="92" y="3"/>
                    </a:cxn>
                  </a:cxnLst>
                  <a:rect l="0" t="0" r="r" b="b"/>
                  <a:pathLst>
                    <a:path w="248" h="216">
                      <a:moveTo>
                        <a:pt x="92" y="3"/>
                      </a:moveTo>
                      <a:cubicBezTo>
                        <a:pt x="77" y="6"/>
                        <a:pt x="49" y="15"/>
                        <a:pt x="35" y="27"/>
                      </a:cubicBezTo>
                      <a:cubicBezTo>
                        <a:pt x="21" y="39"/>
                        <a:pt x="13" y="59"/>
                        <a:pt x="8" y="75"/>
                      </a:cubicBezTo>
                      <a:cubicBezTo>
                        <a:pt x="3" y="91"/>
                        <a:pt x="0" y="110"/>
                        <a:pt x="2" y="126"/>
                      </a:cubicBezTo>
                      <a:cubicBezTo>
                        <a:pt x="4" y="142"/>
                        <a:pt x="9" y="156"/>
                        <a:pt x="23" y="171"/>
                      </a:cubicBezTo>
                      <a:cubicBezTo>
                        <a:pt x="37" y="186"/>
                        <a:pt x="57" y="210"/>
                        <a:pt x="86" y="213"/>
                      </a:cubicBezTo>
                      <a:cubicBezTo>
                        <a:pt x="115" y="216"/>
                        <a:pt x="174" y="205"/>
                        <a:pt x="200" y="189"/>
                      </a:cubicBezTo>
                      <a:cubicBezTo>
                        <a:pt x="226" y="173"/>
                        <a:pt x="236" y="137"/>
                        <a:pt x="242" y="117"/>
                      </a:cubicBezTo>
                      <a:cubicBezTo>
                        <a:pt x="248" y="97"/>
                        <a:pt x="240" y="85"/>
                        <a:pt x="233" y="69"/>
                      </a:cubicBezTo>
                      <a:cubicBezTo>
                        <a:pt x="226" y="53"/>
                        <a:pt x="219" y="32"/>
                        <a:pt x="203" y="21"/>
                      </a:cubicBezTo>
                      <a:cubicBezTo>
                        <a:pt x="187" y="10"/>
                        <a:pt x="155" y="6"/>
                        <a:pt x="137" y="3"/>
                      </a:cubicBezTo>
                      <a:cubicBezTo>
                        <a:pt x="119" y="0"/>
                        <a:pt x="101" y="3"/>
                        <a:pt x="92" y="3"/>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15" name="Freeform 80"/>
                <p:cNvSpPr>
                  <a:spLocks/>
                </p:cNvSpPr>
                <p:nvPr/>
              </p:nvSpPr>
              <p:spPr bwMode="auto">
                <a:xfrm>
                  <a:off x="5142" y="1778"/>
                  <a:ext cx="12" cy="13"/>
                </a:xfrm>
                <a:custGeom>
                  <a:avLst/>
                  <a:gdLst/>
                  <a:ahLst/>
                  <a:cxnLst>
                    <a:cxn ang="0">
                      <a:pos x="17" y="21"/>
                    </a:cxn>
                    <a:cxn ang="0">
                      <a:pos x="5" y="36"/>
                    </a:cxn>
                    <a:cxn ang="0">
                      <a:pos x="11" y="87"/>
                    </a:cxn>
                    <a:cxn ang="0">
                      <a:pos x="71" y="102"/>
                    </a:cxn>
                    <a:cxn ang="0">
                      <a:pos x="110" y="45"/>
                    </a:cxn>
                    <a:cxn ang="0">
                      <a:pos x="83" y="9"/>
                    </a:cxn>
                    <a:cxn ang="0">
                      <a:pos x="50" y="0"/>
                    </a:cxn>
                    <a:cxn ang="0">
                      <a:pos x="17" y="21"/>
                    </a:cxn>
                  </a:cxnLst>
                  <a:rect l="0" t="0" r="r" b="b"/>
                  <a:pathLst>
                    <a:path w="112" h="109">
                      <a:moveTo>
                        <a:pt x="17" y="21"/>
                      </a:moveTo>
                      <a:cubicBezTo>
                        <a:pt x="10" y="27"/>
                        <a:pt x="6" y="25"/>
                        <a:pt x="5" y="36"/>
                      </a:cubicBezTo>
                      <a:cubicBezTo>
                        <a:pt x="4" y="47"/>
                        <a:pt x="0" y="76"/>
                        <a:pt x="11" y="87"/>
                      </a:cubicBezTo>
                      <a:cubicBezTo>
                        <a:pt x="22" y="98"/>
                        <a:pt x="55" y="109"/>
                        <a:pt x="71" y="102"/>
                      </a:cubicBezTo>
                      <a:cubicBezTo>
                        <a:pt x="87" y="95"/>
                        <a:pt x="108" y="61"/>
                        <a:pt x="110" y="45"/>
                      </a:cubicBezTo>
                      <a:cubicBezTo>
                        <a:pt x="112" y="29"/>
                        <a:pt x="93" y="16"/>
                        <a:pt x="83" y="9"/>
                      </a:cubicBezTo>
                      <a:cubicBezTo>
                        <a:pt x="73" y="2"/>
                        <a:pt x="61" y="0"/>
                        <a:pt x="50" y="0"/>
                      </a:cubicBezTo>
                      <a:cubicBezTo>
                        <a:pt x="39" y="0"/>
                        <a:pt x="24" y="15"/>
                        <a:pt x="17" y="21"/>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16" name="Freeform 81"/>
                <p:cNvSpPr>
                  <a:spLocks/>
                </p:cNvSpPr>
                <p:nvPr/>
              </p:nvSpPr>
              <p:spPr bwMode="auto">
                <a:xfrm>
                  <a:off x="4866" y="1773"/>
                  <a:ext cx="221" cy="37"/>
                </a:xfrm>
                <a:custGeom>
                  <a:avLst/>
                  <a:gdLst/>
                  <a:ahLst/>
                  <a:cxnLst>
                    <a:cxn ang="0">
                      <a:pos x="2022" y="0"/>
                    </a:cxn>
                    <a:cxn ang="0">
                      <a:pos x="1746" y="51"/>
                    </a:cxn>
                    <a:cxn ang="0">
                      <a:pos x="1446" y="66"/>
                    </a:cxn>
                    <a:cxn ang="0">
                      <a:pos x="741" y="177"/>
                    </a:cxn>
                    <a:cxn ang="0">
                      <a:pos x="252" y="276"/>
                    </a:cxn>
                    <a:cxn ang="0">
                      <a:pos x="0" y="321"/>
                    </a:cxn>
                  </a:cxnLst>
                  <a:rect l="0" t="0" r="r" b="b"/>
                  <a:pathLst>
                    <a:path w="2022" h="321">
                      <a:moveTo>
                        <a:pt x="2022" y="0"/>
                      </a:moveTo>
                      <a:cubicBezTo>
                        <a:pt x="1932" y="20"/>
                        <a:pt x="1842" y="40"/>
                        <a:pt x="1746" y="51"/>
                      </a:cubicBezTo>
                      <a:cubicBezTo>
                        <a:pt x="1650" y="62"/>
                        <a:pt x="1613" y="45"/>
                        <a:pt x="1446" y="66"/>
                      </a:cubicBezTo>
                      <a:cubicBezTo>
                        <a:pt x="1279" y="87"/>
                        <a:pt x="940" y="142"/>
                        <a:pt x="741" y="177"/>
                      </a:cubicBezTo>
                      <a:cubicBezTo>
                        <a:pt x="542" y="212"/>
                        <a:pt x="375" y="252"/>
                        <a:pt x="252" y="276"/>
                      </a:cubicBezTo>
                      <a:cubicBezTo>
                        <a:pt x="129" y="300"/>
                        <a:pt x="64" y="310"/>
                        <a:pt x="0" y="321"/>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grpSp>
          <p:grpSp>
            <p:nvGrpSpPr>
              <p:cNvPr id="73" name="Group 82"/>
              <p:cNvGrpSpPr>
                <a:grpSpLocks/>
              </p:cNvGrpSpPr>
              <p:nvPr/>
            </p:nvGrpSpPr>
            <p:grpSpPr bwMode="auto">
              <a:xfrm flipH="1">
                <a:off x="6599239" y="2609850"/>
                <a:ext cx="698500" cy="236538"/>
                <a:chOff x="4541" y="1986"/>
                <a:chExt cx="440" cy="149"/>
              </a:xfrm>
            </p:grpSpPr>
            <p:sp>
              <p:nvSpPr>
                <p:cNvPr id="101" name="Freeform 83"/>
                <p:cNvSpPr>
                  <a:spLocks/>
                </p:cNvSpPr>
                <p:nvPr/>
              </p:nvSpPr>
              <p:spPr bwMode="auto">
                <a:xfrm>
                  <a:off x="4624" y="1987"/>
                  <a:ext cx="357" cy="148"/>
                </a:xfrm>
                <a:custGeom>
                  <a:avLst/>
                  <a:gdLst/>
                  <a:ahLst/>
                  <a:cxnLst>
                    <a:cxn ang="0">
                      <a:pos x="6" y="87"/>
                    </a:cxn>
                    <a:cxn ang="0">
                      <a:pos x="11" y="83"/>
                    </a:cxn>
                    <a:cxn ang="0">
                      <a:pos x="34" y="87"/>
                    </a:cxn>
                    <a:cxn ang="0">
                      <a:pos x="80" y="104"/>
                    </a:cxn>
                    <a:cxn ang="0">
                      <a:pos x="109" y="113"/>
                    </a:cxn>
                    <a:cxn ang="0">
                      <a:pos x="153" y="122"/>
                    </a:cxn>
                    <a:cxn ang="0">
                      <a:pos x="173" y="122"/>
                    </a:cxn>
                    <a:cxn ang="0">
                      <a:pos x="142" y="143"/>
                    </a:cxn>
                    <a:cxn ang="0">
                      <a:pos x="169" y="145"/>
                    </a:cxn>
                    <a:cxn ang="0">
                      <a:pos x="182" y="124"/>
                    </a:cxn>
                    <a:cxn ang="0">
                      <a:pos x="286" y="113"/>
                    </a:cxn>
                    <a:cxn ang="0">
                      <a:pos x="329" y="85"/>
                    </a:cxn>
                    <a:cxn ang="0">
                      <a:pos x="354" y="58"/>
                    </a:cxn>
                    <a:cxn ang="0">
                      <a:pos x="348" y="38"/>
                    </a:cxn>
                    <a:cxn ang="0">
                      <a:pos x="320" y="21"/>
                    </a:cxn>
                    <a:cxn ang="0">
                      <a:pos x="282" y="4"/>
                    </a:cxn>
                    <a:cxn ang="0">
                      <a:pos x="229" y="0"/>
                    </a:cxn>
                    <a:cxn ang="0">
                      <a:pos x="170" y="7"/>
                    </a:cxn>
                    <a:cxn ang="0">
                      <a:pos x="147" y="13"/>
                    </a:cxn>
                    <a:cxn ang="0">
                      <a:pos x="94" y="26"/>
                    </a:cxn>
                    <a:cxn ang="0">
                      <a:pos x="44" y="39"/>
                    </a:cxn>
                    <a:cxn ang="0">
                      <a:pos x="19" y="53"/>
                    </a:cxn>
                    <a:cxn ang="0">
                      <a:pos x="4" y="55"/>
                    </a:cxn>
                    <a:cxn ang="0">
                      <a:pos x="4" y="67"/>
                    </a:cxn>
                    <a:cxn ang="0">
                      <a:pos x="1" y="83"/>
                    </a:cxn>
                    <a:cxn ang="0">
                      <a:pos x="6" y="87"/>
                    </a:cxn>
                  </a:cxnLst>
                  <a:rect l="0" t="0" r="r" b="b"/>
                  <a:pathLst>
                    <a:path w="357" h="148">
                      <a:moveTo>
                        <a:pt x="6" y="87"/>
                      </a:moveTo>
                      <a:cubicBezTo>
                        <a:pt x="8" y="87"/>
                        <a:pt x="6" y="83"/>
                        <a:pt x="11" y="83"/>
                      </a:cubicBezTo>
                      <a:cubicBezTo>
                        <a:pt x="16" y="83"/>
                        <a:pt x="23" y="83"/>
                        <a:pt x="34" y="87"/>
                      </a:cubicBezTo>
                      <a:cubicBezTo>
                        <a:pt x="46" y="90"/>
                        <a:pt x="68" y="99"/>
                        <a:pt x="80" y="104"/>
                      </a:cubicBezTo>
                      <a:cubicBezTo>
                        <a:pt x="92" y="108"/>
                        <a:pt x="97" y="110"/>
                        <a:pt x="109" y="113"/>
                      </a:cubicBezTo>
                      <a:cubicBezTo>
                        <a:pt x="121" y="117"/>
                        <a:pt x="142" y="121"/>
                        <a:pt x="153" y="122"/>
                      </a:cubicBezTo>
                      <a:cubicBezTo>
                        <a:pt x="164" y="123"/>
                        <a:pt x="175" y="119"/>
                        <a:pt x="173" y="122"/>
                      </a:cubicBezTo>
                      <a:cubicBezTo>
                        <a:pt x="180" y="122"/>
                        <a:pt x="151" y="132"/>
                        <a:pt x="142" y="143"/>
                      </a:cubicBezTo>
                      <a:cubicBezTo>
                        <a:pt x="143" y="146"/>
                        <a:pt x="162" y="148"/>
                        <a:pt x="169" y="145"/>
                      </a:cubicBezTo>
                      <a:cubicBezTo>
                        <a:pt x="176" y="142"/>
                        <a:pt x="170" y="139"/>
                        <a:pt x="182" y="124"/>
                      </a:cubicBezTo>
                      <a:cubicBezTo>
                        <a:pt x="194" y="123"/>
                        <a:pt x="262" y="119"/>
                        <a:pt x="286" y="113"/>
                      </a:cubicBezTo>
                      <a:cubicBezTo>
                        <a:pt x="310" y="107"/>
                        <a:pt x="318" y="94"/>
                        <a:pt x="329" y="85"/>
                      </a:cubicBezTo>
                      <a:cubicBezTo>
                        <a:pt x="340" y="76"/>
                        <a:pt x="351" y="66"/>
                        <a:pt x="354" y="58"/>
                      </a:cubicBezTo>
                      <a:cubicBezTo>
                        <a:pt x="357" y="50"/>
                        <a:pt x="354" y="44"/>
                        <a:pt x="348" y="38"/>
                      </a:cubicBezTo>
                      <a:cubicBezTo>
                        <a:pt x="343" y="31"/>
                        <a:pt x="331" y="27"/>
                        <a:pt x="320" y="21"/>
                      </a:cubicBezTo>
                      <a:cubicBezTo>
                        <a:pt x="309" y="15"/>
                        <a:pt x="298" y="8"/>
                        <a:pt x="282" y="4"/>
                      </a:cubicBezTo>
                      <a:cubicBezTo>
                        <a:pt x="267" y="1"/>
                        <a:pt x="248" y="0"/>
                        <a:pt x="229" y="0"/>
                      </a:cubicBezTo>
                      <a:cubicBezTo>
                        <a:pt x="210" y="1"/>
                        <a:pt x="183" y="5"/>
                        <a:pt x="170" y="7"/>
                      </a:cubicBezTo>
                      <a:cubicBezTo>
                        <a:pt x="156" y="9"/>
                        <a:pt x="160" y="10"/>
                        <a:pt x="147" y="13"/>
                      </a:cubicBezTo>
                      <a:cubicBezTo>
                        <a:pt x="135" y="16"/>
                        <a:pt x="111" y="21"/>
                        <a:pt x="94" y="26"/>
                      </a:cubicBezTo>
                      <a:cubicBezTo>
                        <a:pt x="76" y="30"/>
                        <a:pt x="56" y="35"/>
                        <a:pt x="44" y="39"/>
                      </a:cubicBezTo>
                      <a:cubicBezTo>
                        <a:pt x="31" y="44"/>
                        <a:pt x="26" y="50"/>
                        <a:pt x="19" y="53"/>
                      </a:cubicBezTo>
                      <a:cubicBezTo>
                        <a:pt x="13" y="56"/>
                        <a:pt x="7" y="53"/>
                        <a:pt x="4" y="55"/>
                      </a:cubicBezTo>
                      <a:cubicBezTo>
                        <a:pt x="2" y="58"/>
                        <a:pt x="5" y="63"/>
                        <a:pt x="4" y="67"/>
                      </a:cubicBezTo>
                      <a:cubicBezTo>
                        <a:pt x="4" y="72"/>
                        <a:pt x="0" y="79"/>
                        <a:pt x="1" y="83"/>
                      </a:cubicBezTo>
                      <a:cubicBezTo>
                        <a:pt x="1" y="86"/>
                        <a:pt x="4" y="87"/>
                        <a:pt x="6" y="87"/>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02" name="Freeform 84"/>
                <p:cNvSpPr>
                  <a:spLocks/>
                </p:cNvSpPr>
                <p:nvPr/>
              </p:nvSpPr>
              <p:spPr bwMode="auto">
                <a:xfrm>
                  <a:off x="4541" y="2040"/>
                  <a:ext cx="88" cy="77"/>
                </a:xfrm>
                <a:custGeom>
                  <a:avLst/>
                  <a:gdLst/>
                  <a:ahLst/>
                  <a:cxnLst>
                    <a:cxn ang="0">
                      <a:pos x="88" y="36"/>
                    </a:cxn>
                    <a:cxn ang="0">
                      <a:pos x="70" y="55"/>
                    </a:cxn>
                    <a:cxn ang="0">
                      <a:pos x="50" y="69"/>
                    </a:cxn>
                    <a:cxn ang="0">
                      <a:pos x="28" y="75"/>
                    </a:cxn>
                    <a:cxn ang="0">
                      <a:pos x="32" y="60"/>
                    </a:cxn>
                    <a:cxn ang="0">
                      <a:pos x="47" y="45"/>
                    </a:cxn>
                    <a:cxn ang="0">
                      <a:pos x="64" y="32"/>
                    </a:cxn>
                    <a:cxn ang="0">
                      <a:pos x="46" y="27"/>
                    </a:cxn>
                    <a:cxn ang="0">
                      <a:pos x="32" y="19"/>
                    </a:cxn>
                    <a:cxn ang="0">
                      <a:pos x="3" y="2"/>
                    </a:cxn>
                    <a:cxn ang="0">
                      <a:pos x="52" y="7"/>
                    </a:cxn>
                    <a:cxn ang="0">
                      <a:pos x="77" y="5"/>
                    </a:cxn>
                    <a:cxn ang="0">
                      <a:pos x="88" y="5"/>
                    </a:cxn>
                  </a:cxnLst>
                  <a:rect l="0" t="0" r="r" b="b"/>
                  <a:pathLst>
                    <a:path w="88" h="77">
                      <a:moveTo>
                        <a:pt x="88" y="36"/>
                      </a:moveTo>
                      <a:cubicBezTo>
                        <a:pt x="82" y="43"/>
                        <a:pt x="76" y="50"/>
                        <a:pt x="70" y="55"/>
                      </a:cubicBezTo>
                      <a:cubicBezTo>
                        <a:pt x="64" y="61"/>
                        <a:pt x="57" y="66"/>
                        <a:pt x="50" y="69"/>
                      </a:cubicBezTo>
                      <a:cubicBezTo>
                        <a:pt x="43" y="73"/>
                        <a:pt x="31" y="77"/>
                        <a:pt x="28" y="75"/>
                      </a:cubicBezTo>
                      <a:cubicBezTo>
                        <a:pt x="25" y="74"/>
                        <a:pt x="29" y="65"/>
                        <a:pt x="32" y="60"/>
                      </a:cubicBezTo>
                      <a:cubicBezTo>
                        <a:pt x="35" y="55"/>
                        <a:pt x="42" y="50"/>
                        <a:pt x="47" y="45"/>
                      </a:cubicBezTo>
                      <a:cubicBezTo>
                        <a:pt x="52" y="40"/>
                        <a:pt x="64" y="35"/>
                        <a:pt x="64" y="32"/>
                      </a:cubicBezTo>
                      <a:cubicBezTo>
                        <a:pt x="64" y="29"/>
                        <a:pt x="51" y="30"/>
                        <a:pt x="46" y="27"/>
                      </a:cubicBezTo>
                      <a:cubicBezTo>
                        <a:pt x="41" y="25"/>
                        <a:pt x="39" y="23"/>
                        <a:pt x="32" y="19"/>
                      </a:cubicBezTo>
                      <a:cubicBezTo>
                        <a:pt x="25" y="15"/>
                        <a:pt x="0" y="4"/>
                        <a:pt x="3" y="2"/>
                      </a:cubicBezTo>
                      <a:cubicBezTo>
                        <a:pt x="6" y="0"/>
                        <a:pt x="40" y="6"/>
                        <a:pt x="52" y="7"/>
                      </a:cubicBezTo>
                      <a:cubicBezTo>
                        <a:pt x="64" y="8"/>
                        <a:pt x="71" y="5"/>
                        <a:pt x="77" y="5"/>
                      </a:cubicBezTo>
                      <a:cubicBezTo>
                        <a:pt x="83" y="5"/>
                        <a:pt x="86" y="5"/>
                        <a:pt x="88" y="5"/>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03" name="Freeform 85"/>
                <p:cNvSpPr>
                  <a:spLocks/>
                </p:cNvSpPr>
                <p:nvPr/>
              </p:nvSpPr>
              <p:spPr bwMode="auto">
                <a:xfrm flipV="1">
                  <a:off x="4652" y="2075"/>
                  <a:ext cx="60" cy="22"/>
                </a:xfrm>
                <a:custGeom>
                  <a:avLst/>
                  <a:gdLst/>
                  <a:ahLst/>
                  <a:cxnLst>
                    <a:cxn ang="0">
                      <a:pos x="352" y="26"/>
                    </a:cxn>
                    <a:cxn ang="0">
                      <a:pos x="241" y="14"/>
                    </a:cxn>
                    <a:cxn ang="0">
                      <a:pos x="31" y="110"/>
                    </a:cxn>
                    <a:cxn ang="0">
                      <a:pos x="52" y="131"/>
                    </a:cxn>
                  </a:cxnLst>
                  <a:rect l="0" t="0" r="r" b="b"/>
                  <a:pathLst>
                    <a:path w="352" h="131">
                      <a:moveTo>
                        <a:pt x="352" y="26"/>
                      </a:moveTo>
                      <a:cubicBezTo>
                        <a:pt x="323" y="13"/>
                        <a:pt x="294" y="0"/>
                        <a:pt x="241" y="14"/>
                      </a:cubicBezTo>
                      <a:cubicBezTo>
                        <a:pt x="188" y="28"/>
                        <a:pt x="62" y="91"/>
                        <a:pt x="31" y="110"/>
                      </a:cubicBezTo>
                      <a:cubicBezTo>
                        <a:pt x="0" y="129"/>
                        <a:pt x="26" y="130"/>
                        <a:pt x="52" y="131"/>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04" name="Freeform 86"/>
                <p:cNvSpPr>
                  <a:spLocks/>
                </p:cNvSpPr>
                <p:nvPr/>
              </p:nvSpPr>
              <p:spPr bwMode="auto">
                <a:xfrm>
                  <a:off x="4710" y="1986"/>
                  <a:ext cx="73" cy="24"/>
                </a:xfrm>
                <a:custGeom>
                  <a:avLst/>
                  <a:gdLst/>
                  <a:ahLst/>
                  <a:cxnLst>
                    <a:cxn ang="0">
                      <a:pos x="73" y="11"/>
                    </a:cxn>
                    <a:cxn ang="0">
                      <a:pos x="50" y="2"/>
                    </a:cxn>
                    <a:cxn ang="0">
                      <a:pos x="6" y="3"/>
                    </a:cxn>
                    <a:cxn ang="0">
                      <a:pos x="13" y="21"/>
                    </a:cxn>
                    <a:cxn ang="0">
                      <a:pos x="25" y="24"/>
                    </a:cxn>
                  </a:cxnLst>
                  <a:rect l="0" t="0" r="r" b="b"/>
                  <a:pathLst>
                    <a:path w="73" h="24">
                      <a:moveTo>
                        <a:pt x="73" y="11"/>
                      </a:moveTo>
                      <a:cubicBezTo>
                        <a:pt x="69" y="10"/>
                        <a:pt x="61" y="3"/>
                        <a:pt x="50" y="2"/>
                      </a:cubicBezTo>
                      <a:cubicBezTo>
                        <a:pt x="39" y="1"/>
                        <a:pt x="12" y="0"/>
                        <a:pt x="6" y="3"/>
                      </a:cubicBezTo>
                      <a:cubicBezTo>
                        <a:pt x="0" y="6"/>
                        <a:pt x="10" y="18"/>
                        <a:pt x="13" y="21"/>
                      </a:cubicBezTo>
                      <a:cubicBezTo>
                        <a:pt x="16" y="24"/>
                        <a:pt x="19" y="23"/>
                        <a:pt x="25" y="24"/>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05" name="Freeform 87"/>
                <p:cNvSpPr>
                  <a:spLocks/>
                </p:cNvSpPr>
                <p:nvPr/>
              </p:nvSpPr>
              <p:spPr bwMode="auto">
                <a:xfrm flipV="1">
                  <a:off x="4850" y="1992"/>
                  <a:ext cx="61" cy="105"/>
                </a:xfrm>
                <a:custGeom>
                  <a:avLst/>
                  <a:gdLst/>
                  <a:ahLst/>
                  <a:cxnLst>
                    <a:cxn ang="0">
                      <a:pos x="366" y="0"/>
                    </a:cxn>
                    <a:cxn ang="0">
                      <a:pos x="174" y="42"/>
                    </a:cxn>
                    <a:cxn ang="0">
                      <a:pos x="69" y="120"/>
                    </a:cxn>
                    <a:cxn ang="0">
                      <a:pos x="15" y="345"/>
                    </a:cxn>
                    <a:cxn ang="0">
                      <a:pos x="162" y="618"/>
                    </a:cxn>
                  </a:cxnLst>
                  <a:rect l="0" t="0" r="r" b="b"/>
                  <a:pathLst>
                    <a:path w="366" h="618">
                      <a:moveTo>
                        <a:pt x="366" y="0"/>
                      </a:moveTo>
                      <a:cubicBezTo>
                        <a:pt x="334" y="7"/>
                        <a:pt x="223" y="22"/>
                        <a:pt x="174" y="42"/>
                      </a:cubicBezTo>
                      <a:cubicBezTo>
                        <a:pt x="125" y="62"/>
                        <a:pt x="96" y="69"/>
                        <a:pt x="69" y="120"/>
                      </a:cubicBezTo>
                      <a:cubicBezTo>
                        <a:pt x="42" y="171"/>
                        <a:pt x="0" y="262"/>
                        <a:pt x="15" y="345"/>
                      </a:cubicBezTo>
                      <a:cubicBezTo>
                        <a:pt x="30" y="428"/>
                        <a:pt x="132" y="561"/>
                        <a:pt x="162" y="618"/>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06" name="Freeform 88"/>
                <p:cNvSpPr>
                  <a:spLocks/>
                </p:cNvSpPr>
                <p:nvPr/>
              </p:nvSpPr>
              <p:spPr bwMode="auto">
                <a:xfrm flipV="1">
                  <a:off x="4916" y="2010"/>
                  <a:ext cx="35" cy="32"/>
                </a:xfrm>
                <a:custGeom>
                  <a:avLst/>
                  <a:gdLst/>
                  <a:ahLst/>
                  <a:cxnLst>
                    <a:cxn ang="0">
                      <a:pos x="56" y="13"/>
                    </a:cxn>
                    <a:cxn ang="0">
                      <a:pos x="24" y="25"/>
                    </a:cxn>
                    <a:cxn ang="0">
                      <a:pos x="2" y="69"/>
                    </a:cxn>
                    <a:cxn ang="0">
                      <a:pos x="12" y="129"/>
                    </a:cxn>
                    <a:cxn ang="0">
                      <a:pos x="44" y="163"/>
                    </a:cxn>
                    <a:cxn ang="0">
                      <a:pos x="82" y="181"/>
                    </a:cxn>
                    <a:cxn ang="0">
                      <a:pos x="150" y="183"/>
                    </a:cxn>
                    <a:cxn ang="0">
                      <a:pos x="198" y="135"/>
                    </a:cxn>
                    <a:cxn ang="0">
                      <a:pos x="188" y="63"/>
                    </a:cxn>
                    <a:cxn ang="0">
                      <a:pos x="114" y="9"/>
                    </a:cxn>
                    <a:cxn ang="0">
                      <a:pos x="56" y="13"/>
                    </a:cxn>
                  </a:cxnLst>
                  <a:rect l="0" t="0" r="r" b="b"/>
                  <a:pathLst>
                    <a:path w="204" h="191">
                      <a:moveTo>
                        <a:pt x="56" y="13"/>
                      </a:moveTo>
                      <a:cubicBezTo>
                        <a:pt x="41" y="16"/>
                        <a:pt x="33" y="16"/>
                        <a:pt x="24" y="25"/>
                      </a:cubicBezTo>
                      <a:cubicBezTo>
                        <a:pt x="15" y="34"/>
                        <a:pt x="4" y="52"/>
                        <a:pt x="2" y="69"/>
                      </a:cubicBezTo>
                      <a:cubicBezTo>
                        <a:pt x="0" y="86"/>
                        <a:pt x="5" y="113"/>
                        <a:pt x="12" y="129"/>
                      </a:cubicBezTo>
                      <a:cubicBezTo>
                        <a:pt x="19" y="145"/>
                        <a:pt x="32" y="154"/>
                        <a:pt x="44" y="163"/>
                      </a:cubicBezTo>
                      <a:cubicBezTo>
                        <a:pt x="56" y="172"/>
                        <a:pt x="64" y="178"/>
                        <a:pt x="82" y="181"/>
                      </a:cubicBezTo>
                      <a:cubicBezTo>
                        <a:pt x="100" y="184"/>
                        <a:pt x="131" y="191"/>
                        <a:pt x="150" y="183"/>
                      </a:cubicBezTo>
                      <a:cubicBezTo>
                        <a:pt x="169" y="175"/>
                        <a:pt x="192" y="155"/>
                        <a:pt x="198" y="135"/>
                      </a:cubicBezTo>
                      <a:cubicBezTo>
                        <a:pt x="204" y="115"/>
                        <a:pt x="202" y="84"/>
                        <a:pt x="188" y="63"/>
                      </a:cubicBezTo>
                      <a:cubicBezTo>
                        <a:pt x="174" y="42"/>
                        <a:pt x="135" y="18"/>
                        <a:pt x="114" y="9"/>
                      </a:cubicBezTo>
                      <a:cubicBezTo>
                        <a:pt x="93" y="0"/>
                        <a:pt x="71" y="10"/>
                        <a:pt x="56" y="13"/>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07" name="Freeform 89"/>
                <p:cNvSpPr>
                  <a:spLocks/>
                </p:cNvSpPr>
                <p:nvPr/>
              </p:nvSpPr>
              <p:spPr bwMode="auto">
                <a:xfrm flipV="1">
                  <a:off x="4927" y="2019"/>
                  <a:ext cx="14" cy="15"/>
                </a:xfrm>
                <a:custGeom>
                  <a:avLst/>
                  <a:gdLst/>
                  <a:ahLst/>
                  <a:cxnLst>
                    <a:cxn ang="0">
                      <a:pos x="41" y="2"/>
                    </a:cxn>
                    <a:cxn ang="0">
                      <a:pos x="17" y="8"/>
                    </a:cxn>
                    <a:cxn ang="0">
                      <a:pos x="1" y="34"/>
                    </a:cxn>
                    <a:cxn ang="0">
                      <a:pos x="11" y="62"/>
                    </a:cxn>
                    <a:cxn ang="0">
                      <a:pos x="27" y="82"/>
                    </a:cxn>
                    <a:cxn ang="0">
                      <a:pos x="55" y="90"/>
                    </a:cxn>
                    <a:cxn ang="0">
                      <a:pos x="73" y="72"/>
                    </a:cxn>
                    <a:cxn ang="0">
                      <a:pos x="79" y="36"/>
                    </a:cxn>
                    <a:cxn ang="0">
                      <a:pos x="61" y="20"/>
                    </a:cxn>
                    <a:cxn ang="0">
                      <a:pos x="41" y="2"/>
                    </a:cxn>
                  </a:cxnLst>
                  <a:rect l="0" t="0" r="r" b="b"/>
                  <a:pathLst>
                    <a:path w="81" h="92">
                      <a:moveTo>
                        <a:pt x="41" y="2"/>
                      </a:moveTo>
                      <a:cubicBezTo>
                        <a:pt x="34" y="0"/>
                        <a:pt x="24" y="3"/>
                        <a:pt x="17" y="8"/>
                      </a:cubicBezTo>
                      <a:cubicBezTo>
                        <a:pt x="10" y="13"/>
                        <a:pt x="2" y="25"/>
                        <a:pt x="1" y="34"/>
                      </a:cubicBezTo>
                      <a:cubicBezTo>
                        <a:pt x="0" y="43"/>
                        <a:pt x="7" y="54"/>
                        <a:pt x="11" y="62"/>
                      </a:cubicBezTo>
                      <a:cubicBezTo>
                        <a:pt x="15" y="70"/>
                        <a:pt x="20" y="77"/>
                        <a:pt x="27" y="82"/>
                      </a:cubicBezTo>
                      <a:cubicBezTo>
                        <a:pt x="34" y="87"/>
                        <a:pt x="47" y="92"/>
                        <a:pt x="55" y="90"/>
                      </a:cubicBezTo>
                      <a:cubicBezTo>
                        <a:pt x="63" y="88"/>
                        <a:pt x="69" y="81"/>
                        <a:pt x="73" y="72"/>
                      </a:cubicBezTo>
                      <a:cubicBezTo>
                        <a:pt x="77" y="63"/>
                        <a:pt x="81" y="45"/>
                        <a:pt x="79" y="36"/>
                      </a:cubicBezTo>
                      <a:cubicBezTo>
                        <a:pt x="77" y="27"/>
                        <a:pt x="66" y="24"/>
                        <a:pt x="61" y="20"/>
                      </a:cubicBezTo>
                      <a:cubicBezTo>
                        <a:pt x="56" y="16"/>
                        <a:pt x="48" y="4"/>
                        <a:pt x="41" y="2"/>
                      </a:cubicBezTo>
                      <a:close/>
                    </a:path>
                  </a:pathLst>
                </a:custGeom>
                <a:solidFill>
                  <a:schemeClr val="tx1"/>
                </a:soli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08" name="Freeform 90"/>
                <p:cNvSpPr>
                  <a:spLocks/>
                </p:cNvSpPr>
                <p:nvPr/>
              </p:nvSpPr>
              <p:spPr bwMode="auto">
                <a:xfrm>
                  <a:off x="4628" y="2010"/>
                  <a:ext cx="236" cy="44"/>
                </a:xfrm>
                <a:custGeom>
                  <a:avLst/>
                  <a:gdLst/>
                  <a:ahLst/>
                  <a:cxnLst>
                    <a:cxn ang="0">
                      <a:pos x="0" y="260"/>
                    </a:cxn>
                    <a:cxn ang="0">
                      <a:pos x="261" y="187"/>
                    </a:cxn>
                    <a:cxn ang="0">
                      <a:pos x="516" y="169"/>
                    </a:cxn>
                    <a:cxn ang="0">
                      <a:pos x="813" y="115"/>
                    </a:cxn>
                    <a:cxn ang="0">
                      <a:pos x="1155" y="19"/>
                    </a:cxn>
                    <a:cxn ang="0">
                      <a:pos x="1398" y="2"/>
                    </a:cxn>
                  </a:cxnLst>
                  <a:rect l="0" t="0" r="r" b="b"/>
                  <a:pathLst>
                    <a:path w="1398" h="260">
                      <a:moveTo>
                        <a:pt x="0" y="260"/>
                      </a:moveTo>
                      <a:cubicBezTo>
                        <a:pt x="43" y="248"/>
                        <a:pt x="175" y="202"/>
                        <a:pt x="261" y="187"/>
                      </a:cubicBezTo>
                      <a:cubicBezTo>
                        <a:pt x="347" y="172"/>
                        <a:pt x="424" y="181"/>
                        <a:pt x="516" y="169"/>
                      </a:cubicBezTo>
                      <a:cubicBezTo>
                        <a:pt x="608" y="157"/>
                        <a:pt x="707" y="140"/>
                        <a:pt x="813" y="115"/>
                      </a:cubicBezTo>
                      <a:cubicBezTo>
                        <a:pt x="919" y="90"/>
                        <a:pt x="1058" y="38"/>
                        <a:pt x="1155" y="19"/>
                      </a:cubicBezTo>
                      <a:cubicBezTo>
                        <a:pt x="1252" y="0"/>
                        <a:pt x="1348" y="6"/>
                        <a:pt x="1398" y="2"/>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grpSp>
          <p:grpSp>
            <p:nvGrpSpPr>
              <p:cNvPr id="74" name="Group 91"/>
              <p:cNvGrpSpPr>
                <a:grpSpLocks/>
              </p:cNvGrpSpPr>
              <p:nvPr/>
            </p:nvGrpSpPr>
            <p:grpSpPr bwMode="auto">
              <a:xfrm flipH="1">
                <a:off x="7747002" y="2257425"/>
                <a:ext cx="595313" cy="198438"/>
                <a:chOff x="5264" y="1764"/>
                <a:chExt cx="375" cy="125"/>
              </a:xfrm>
            </p:grpSpPr>
            <p:sp>
              <p:nvSpPr>
                <p:cNvPr id="93" name="Freeform 92"/>
                <p:cNvSpPr>
                  <a:spLocks/>
                </p:cNvSpPr>
                <p:nvPr/>
              </p:nvSpPr>
              <p:spPr bwMode="auto">
                <a:xfrm>
                  <a:off x="5311" y="1772"/>
                  <a:ext cx="328" cy="117"/>
                </a:xfrm>
                <a:custGeom>
                  <a:avLst/>
                  <a:gdLst/>
                  <a:ahLst/>
                  <a:cxnLst>
                    <a:cxn ang="0">
                      <a:pos x="76" y="418"/>
                    </a:cxn>
                    <a:cxn ang="0">
                      <a:pos x="200" y="398"/>
                    </a:cxn>
                    <a:cxn ang="0">
                      <a:pos x="420" y="314"/>
                    </a:cxn>
                    <a:cxn ang="0">
                      <a:pos x="688" y="234"/>
                    </a:cxn>
                    <a:cxn ang="0">
                      <a:pos x="980" y="146"/>
                    </a:cxn>
                    <a:cxn ang="0">
                      <a:pos x="1552" y="26"/>
                    </a:cxn>
                    <a:cxn ang="0">
                      <a:pos x="2056" y="2"/>
                    </a:cxn>
                    <a:cxn ang="0">
                      <a:pos x="2412" y="38"/>
                    </a:cxn>
                    <a:cxn ang="0">
                      <a:pos x="2780" y="146"/>
                    </a:cxn>
                    <a:cxn ang="0">
                      <a:pos x="2956" y="258"/>
                    </a:cxn>
                    <a:cxn ang="0">
                      <a:pos x="2988" y="346"/>
                    </a:cxn>
                    <a:cxn ang="0">
                      <a:pos x="2896" y="486"/>
                    </a:cxn>
                    <a:cxn ang="0">
                      <a:pos x="2656" y="726"/>
                    </a:cxn>
                    <a:cxn ang="0">
                      <a:pos x="2336" y="894"/>
                    </a:cxn>
                    <a:cxn ang="0">
                      <a:pos x="1968" y="982"/>
                    </a:cxn>
                    <a:cxn ang="0">
                      <a:pos x="1592" y="1010"/>
                    </a:cxn>
                    <a:cxn ang="0">
                      <a:pos x="1236" y="974"/>
                    </a:cxn>
                    <a:cxn ang="0">
                      <a:pos x="956" y="930"/>
                    </a:cxn>
                    <a:cxn ang="0">
                      <a:pos x="784" y="862"/>
                    </a:cxn>
                    <a:cxn ang="0">
                      <a:pos x="416" y="730"/>
                    </a:cxn>
                    <a:cxn ang="0">
                      <a:pos x="288" y="690"/>
                    </a:cxn>
                    <a:cxn ang="0">
                      <a:pos x="224" y="674"/>
                    </a:cxn>
                    <a:cxn ang="0">
                      <a:pos x="96" y="722"/>
                    </a:cxn>
                    <a:cxn ang="0">
                      <a:pos x="12" y="638"/>
                    </a:cxn>
                    <a:cxn ang="0">
                      <a:pos x="24" y="570"/>
                    </a:cxn>
                    <a:cxn ang="0">
                      <a:pos x="12" y="502"/>
                    </a:cxn>
                    <a:cxn ang="0">
                      <a:pos x="32" y="438"/>
                    </a:cxn>
                    <a:cxn ang="0">
                      <a:pos x="60" y="410"/>
                    </a:cxn>
                    <a:cxn ang="0">
                      <a:pos x="76" y="418"/>
                    </a:cxn>
                  </a:cxnLst>
                  <a:rect l="0" t="0" r="r" b="b"/>
                  <a:pathLst>
                    <a:path w="2998" h="1011">
                      <a:moveTo>
                        <a:pt x="76" y="418"/>
                      </a:moveTo>
                      <a:cubicBezTo>
                        <a:pt x="96" y="415"/>
                        <a:pt x="143" y="415"/>
                        <a:pt x="200" y="398"/>
                      </a:cubicBezTo>
                      <a:cubicBezTo>
                        <a:pt x="257" y="381"/>
                        <a:pt x="339" y="341"/>
                        <a:pt x="420" y="314"/>
                      </a:cubicBezTo>
                      <a:cubicBezTo>
                        <a:pt x="501" y="287"/>
                        <a:pt x="595" y="262"/>
                        <a:pt x="688" y="234"/>
                      </a:cubicBezTo>
                      <a:cubicBezTo>
                        <a:pt x="781" y="206"/>
                        <a:pt x="836" y="181"/>
                        <a:pt x="980" y="146"/>
                      </a:cubicBezTo>
                      <a:cubicBezTo>
                        <a:pt x="1124" y="111"/>
                        <a:pt x="1373" y="50"/>
                        <a:pt x="1552" y="26"/>
                      </a:cubicBezTo>
                      <a:cubicBezTo>
                        <a:pt x="1731" y="2"/>
                        <a:pt x="1913" y="0"/>
                        <a:pt x="2056" y="2"/>
                      </a:cubicBezTo>
                      <a:cubicBezTo>
                        <a:pt x="2199" y="4"/>
                        <a:pt x="2291" y="14"/>
                        <a:pt x="2412" y="38"/>
                      </a:cubicBezTo>
                      <a:cubicBezTo>
                        <a:pt x="2533" y="62"/>
                        <a:pt x="2689" y="109"/>
                        <a:pt x="2780" y="146"/>
                      </a:cubicBezTo>
                      <a:cubicBezTo>
                        <a:pt x="2871" y="183"/>
                        <a:pt x="2921" y="225"/>
                        <a:pt x="2956" y="258"/>
                      </a:cubicBezTo>
                      <a:cubicBezTo>
                        <a:pt x="2991" y="291"/>
                        <a:pt x="2998" y="308"/>
                        <a:pt x="2988" y="346"/>
                      </a:cubicBezTo>
                      <a:cubicBezTo>
                        <a:pt x="2978" y="384"/>
                        <a:pt x="2951" y="423"/>
                        <a:pt x="2896" y="486"/>
                      </a:cubicBezTo>
                      <a:cubicBezTo>
                        <a:pt x="2841" y="549"/>
                        <a:pt x="2749" y="658"/>
                        <a:pt x="2656" y="726"/>
                      </a:cubicBezTo>
                      <a:cubicBezTo>
                        <a:pt x="2563" y="794"/>
                        <a:pt x="2451" y="851"/>
                        <a:pt x="2336" y="894"/>
                      </a:cubicBezTo>
                      <a:cubicBezTo>
                        <a:pt x="2221" y="937"/>
                        <a:pt x="2092" y="963"/>
                        <a:pt x="1968" y="982"/>
                      </a:cubicBezTo>
                      <a:cubicBezTo>
                        <a:pt x="1844" y="1001"/>
                        <a:pt x="1714" y="1011"/>
                        <a:pt x="1592" y="1010"/>
                      </a:cubicBezTo>
                      <a:cubicBezTo>
                        <a:pt x="1470" y="1009"/>
                        <a:pt x="1342" y="987"/>
                        <a:pt x="1236" y="974"/>
                      </a:cubicBezTo>
                      <a:cubicBezTo>
                        <a:pt x="1130" y="961"/>
                        <a:pt x="1031" y="949"/>
                        <a:pt x="956" y="930"/>
                      </a:cubicBezTo>
                      <a:cubicBezTo>
                        <a:pt x="881" y="911"/>
                        <a:pt x="874" y="895"/>
                        <a:pt x="784" y="862"/>
                      </a:cubicBezTo>
                      <a:cubicBezTo>
                        <a:pt x="694" y="829"/>
                        <a:pt x="499" y="759"/>
                        <a:pt x="416" y="730"/>
                      </a:cubicBezTo>
                      <a:cubicBezTo>
                        <a:pt x="333" y="701"/>
                        <a:pt x="320" y="699"/>
                        <a:pt x="288" y="690"/>
                      </a:cubicBezTo>
                      <a:cubicBezTo>
                        <a:pt x="256" y="681"/>
                        <a:pt x="256" y="669"/>
                        <a:pt x="224" y="674"/>
                      </a:cubicBezTo>
                      <a:cubicBezTo>
                        <a:pt x="192" y="679"/>
                        <a:pt x="131" y="728"/>
                        <a:pt x="96" y="722"/>
                      </a:cubicBezTo>
                      <a:cubicBezTo>
                        <a:pt x="61" y="716"/>
                        <a:pt x="24" y="663"/>
                        <a:pt x="12" y="638"/>
                      </a:cubicBezTo>
                      <a:cubicBezTo>
                        <a:pt x="0" y="613"/>
                        <a:pt x="24" y="593"/>
                        <a:pt x="24" y="570"/>
                      </a:cubicBezTo>
                      <a:cubicBezTo>
                        <a:pt x="24" y="547"/>
                        <a:pt x="11" y="524"/>
                        <a:pt x="12" y="502"/>
                      </a:cubicBezTo>
                      <a:cubicBezTo>
                        <a:pt x="13" y="480"/>
                        <a:pt x="24" y="453"/>
                        <a:pt x="32" y="438"/>
                      </a:cubicBezTo>
                      <a:cubicBezTo>
                        <a:pt x="40" y="423"/>
                        <a:pt x="55" y="415"/>
                        <a:pt x="60" y="410"/>
                      </a:cubicBezTo>
                      <a:cubicBezTo>
                        <a:pt x="60" y="410"/>
                        <a:pt x="76" y="418"/>
                        <a:pt x="76" y="418"/>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94" name="Freeform 93"/>
                <p:cNvSpPr>
                  <a:spLocks/>
                </p:cNvSpPr>
                <p:nvPr/>
              </p:nvSpPr>
              <p:spPr bwMode="auto">
                <a:xfrm>
                  <a:off x="5264" y="1813"/>
                  <a:ext cx="56" cy="58"/>
                </a:xfrm>
                <a:custGeom>
                  <a:avLst/>
                  <a:gdLst/>
                  <a:ahLst/>
                  <a:cxnLst>
                    <a:cxn ang="0">
                      <a:pos x="468" y="62"/>
                    </a:cxn>
                    <a:cxn ang="0">
                      <a:pos x="216" y="30"/>
                    </a:cxn>
                    <a:cxn ang="0">
                      <a:pos x="36" y="10"/>
                    </a:cxn>
                    <a:cxn ang="0">
                      <a:pos x="48" y="90"/>
                    </a:cxn>
                    <a:cxn ang="0">
                      <a:pos x="120" y="170"/>
                    </a:cxn>
                    <a:cxn ang="0">
                      <a:pos x="256" y="234"/>
                    </a:cxn>
                    <a:cxn ang="0">
                      <a:pos x="312" y="250"/>
                    </a:cxn>
                    <a:cxn ang="0">
                      <a:pos x="208" y="294"/>
                    </a:cxn>
                    <a:cxn ang="0">
                      <a:pos x="80" y="378"/>
                    </a:cxn>
                    <a:cxn ang="0">
                      <a:pos x="8" y="482"/>
                    </a:cxn>
                    <a:cxn ang="0">
                      <a:pos x="128" y="498"/>
                    </a:cxn>
                    <a:cxn ang="0">
                      <a:pos x="356" y="434"/>
                    </a:cxn>
                    <a:cxn ang="0">
                      <a:pos x="516" y="370"/>
                    </a:cxn>
                  </a:cxnLst>
                  <a:rect l="0" t="0" r="r" b="b"/>
                  <a:pathLst>
                    <a:path w="516" h="506">
                      <a:moveTo>
                        <a:pt x="468" y="62"/>
                      </a:moveTo>
                      <a:cubicBezTo>
                        <a:pt x="378" y="50"/>
                        <a:pt x="288" y="39"/>
                        <a:pt x="216" y="30"/>
                      </a:cubicBezTo>
                      <a:cubicBezTo>
                        <a:pt x="144" y="21"/>
                        <a:pt x="64" y="0"/>
                        <a:pt x="36" y="10"/>
                      </a:cubicBezTo>
                      <a:cubicBezTo>
                        <a:pt x="8" y="20"/>
                        <a:pt x="34" y="63"/>
                        <a:pt x="48" y="90"/>
                      </a:cubicBezTo>
                      <a:cubicBezTo>
                        <a:pt x="62" y="117"/>
                        <a:pt x="85" y="146"/>
                        <a:pt x="120" y="170"/>
                      </a:cubicBezTo>
                      <a:cubicBezTo>
                        <a:pt x="155" y="194"/>
                        <a:pt x="224" y="221"/>
                        <a:pt x="256" y="234"/>
                      </a:cubicBezTo>
                      <a:cubicBezTo>
                        <a:pt x="288" y="247"/>
                        <a:pt x="320" y="240"/>
                        <a:pt x="312" y="250"/>
                      </a:cubicBezTo>
                      <a:cubicBezTo>
                        <a:pt x="304" y="260"/>
                        <a:pt x="247" y="273"/>
                        <a:pt x="208" y="294"/>
                      </a:cubicBezTo>
                      <a:cubicBezTo>
                        <a:pt x="169" y="315"/>
                        <a:pt x="113" y="347"/>
                        <a:pt x="80" y="378"/>
                      </a:cubicBezTo>
                      <a:cubicBezTo>
                        <a:pt x="47" y="409"/>
                        <a:pt x="0" y="462"/>
                        <a:pt x="8" y="482"/>
                      </a:cubicBezTo>
                      <a:cubicBezTo>
                        <a:pt x="16" y="502"/>
                        <a:pt x="70" y="506"/>
                        <a:pt x="128" y="498"/>
                      </a:cubicBezTo>
                      <a:cubicBezTo>
                        <a:pt x="186" y="490"/>
                        <a:pt x="291" y="455"/>
                        <a:pt x="356" y="434"/>
                      </a:cubicBezTo>
                      <a:cubicBezTo>
                        <a:pt x="421" y="413"/>
                        <a:pt x="489" y="381"/>
                        <a:pt x="516" y="370"/>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95" name="Freeform 94"/>
                <p:cNvSpPr>
                  <a:spLocks/>
                </p:cNvSpPr>
                <p:nvPr/>
              </p:nvSpPr>
              <p:spPr bwMode="auto">
                <a:xfrm>
                  <a:off x="5400" y="1764"/>
                  <a:ext cx="59" cy="28"/>
                </a:xfrm>
                <a:custGeom>
                  <a:avLst/>
                  <a:gdLst/>
                  <a:ahLst/>
                  <a:cxnLst>
                    <a:cxn ang="0">
                      <a:pos x="59" y="15"/>
                    </a:cxn>
                    <a:cxn ang="0">
                      <a:pos x="26" y="2"/>
                    </a:cxn>
                    <a:cxn ang="0">
                      <a:pos x="3" y="5"/>
                    </a:cxn>
                    <a:cxn ang="0">
                      <a:pos x="8" y="28"/>
                    </a:cxn>
                  </a:cxnLst>
                  <a:rect l="0" t="0" r="r" b="b"/>
                  <a:pathLst>
                    <a:path w="59" h="28">
                      <a:moveTo>
                        <a:pt x="59" y="15"/>
                      </a:moveTo>
                      <a:cubicBezTo>
                        <a:pt x="54" y="13"/>
                        <a:pt x="35" y="4"/>
                        <a:pt x="26" y="2"/>
                      </a:cubicBezTo>
                      <a:cubicBezTo>
                        <a:pt x="17" y="0"/>
                        <a:pt x="6" y="1"/>
                        <a:pt x="3" y="5"/>
                      </a:cubicBezTo>
                      <a:cubicBezTo>
                        <a:pt x="0" y="9"/>
                        <a:pt x="7" y="24"/>
                        <a:pt x="8" y="28"/>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96" name="Freeform 95"/>
                <p:cNvSpPr>
                  <a:spLocks/>
                </p:cNvSpPr>
                <p:nvPr/>
              </p:nvSpPr>
              <p:spPr bwMode="auto">
                <a:xfrm>
                  <a:off x="5353" y="1857"/>
                  <a:ext cx="41" cy="14"/>
                </a:xfrm>
                <a:custGeom>
                  <a:avLst/>
                  <a:gdLst/>
                  <a:ahLst/>
                  <a:cxnLst>
                    <a:cxn ang="0">
                      <a:pos x="377" y="120"/>
                    </a:cxn>
                    <a:cxn ang="0">
                      <a:pos x="237" y="120"/>
                    </a:cxn>
                    <a:cxn ang="0">
                      <a:pos x="169" y="88"/>
                    </a:cxn>
                    <a:cxn ang="0">
                      <a:pos x="17" y="32"/>
                    </a:cxn>
                    <a:cxn ang="0">
                      <a:pos x="69" y="0"/>
                    </a:cxn>
                  </a:cxnLst>
                  <a:rect l="0" t="0" r="r" b="b"/>
                  <a:pathLst>
                    <a:path w="377" h="125">
                      <a:moveTo>
                        <a:pt x="377" y="120"/>
                      </a:moveTo>
                      <a:cubicBezTo>
                        <a:pt x="324" y="122"/>
                        <a:pt x="272" y="125"/>
                        <a:pt x="237" y="120"/>
                      </a:cubicBezTo>
                      <a:cubicBezTo>
                        <a:pt x="202" y="115"/>
                        <a:pt x="206" y="103"/>
                        <a:pt x="169" y="88"/>
                      </a:cubicBezTo>
                      <a:cubicBezTo>
                        <a:pt x="132" y="73"/>
                        <a:pt x="34" y="47"/>
                        <a:pt x="17" y="32"/>
                      </a:cubicBezTo>
                      <a:cubicBezTo>
                        <a:pt x="0" y="17"/>
                        <a:pt x="34" y="8"/>
                        <a:pt x="69" y="0"/>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97" name="Freeform 96"/>
                <p:cNvSpPr>
                  <a:spLocks/>
                </p:cNvSpPr>
                <p:nvPr/>
              </p:nvSpPr>
              <p:spPr bwMode="auto">
                <a:xfrm>
                  <a:off x="5521" y="1777"/>
                  <a:ext cx="52" cy="94"/>
                </a:xfrm>
                <a:custGeom>
                  <a:avLst/>
                  <a:gdLst/>
                  <a:ahLst/>
                  <a:cxnLst>
                    <a:cxn ang="0">
                      <a:pos x="407" y="0"/>
                    </a:cxn>
                    <a:cxn ang="0">
                      <a:pos x="230" y="63"/>
                    </a:cxn>
                    <a:cxn ang="0">
                      <a:pos x="113" y="174"/>
                    </a:cxn>
                    <a:cxn ang="0">
                      <a:pos x="13" y="355"/>
                    </a:cxn>
                    <a:cxn ang="0">
                      <a:pos x="33" y="471"/>
                    </a:cxn>
                    <a:cxn ang="0">
                      <a:pos x="105" y="587"/>
                    </a:cxn>
                    <a:cxn ang="0">
                      <a:pos x="185" y="719"/>
                    </a:cxn>
                    <a:cxn ang="0">
                      <a:pos x="473" y="816"/>
                    </a:cxn>
                  </a:cxnLst>
                  <a:rect l="0" t="0" r="r" b="b"/>
                  <a:pathLst>
                    <a:path w="473" h="816">
                      <a:moveTo>
                        <a:pt x="407" y="0"/>
                      </a:moveTo>
                      <a:cubicBezTo>
                        <a:pt x="378" y="10"/>
                        <a:pt x="279" y="34"/>
                        <a:pt x="230" y="63"/>
                      </a:cubicBezTo>
                      <a:cubicBezTo>
                        <a:pt x="181" y="92"/>
                        <a:pt x="149" y="125"/>
                        <a:pt x="113" y="174"/>
                      </a:cubicBezTo>
                      <a:cubicBezTo>
                        <a:pt x="77" y="223"/>
                        <a:pt x="26" y="306"/>
                        <a:pt x="13" y="355"/>
                      </a:cubicBezTo>
                      <a:cubicBezTo>
                        <a:pt x="0" y="404"/>
                        <a:pt x="18" y="432"/>
                        <a:pt x="33" y="471"/>
                      </a:cubicBezTo>
                      <a:cubicBezTo>
                        <a:pt x="48" y="510"/>
                        <a:pt x="80" y="546"/>
                        <a:pt x="105" y="587"/>
                      </a:cubicBezTo>
                      <a:cubicBezTo>
                        <a:pt x="130" y="628"/>
                        <a:pt x="124" y="681"/>
                        <a:pt x="185" y="719"/>
                      </a:cubicBezTo>
                      <a:cubicBezTo>
                        <a:pt x="246" y="757"/>
                        <a:pt x="413" y="796"/>
                        <a:pt x="473" y="816"/>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98" name="Freeform 97"/>
                <p:cNvSpPr>
                  <a:spLocks/>
                </p:cNvSpPr>
                <p:nvPr/>
              </p:nvSpPr>
              <p:spPr bwMode="auto">
                <a:xfrm>
                  <a:off x="5582" y="1796"/>
                  <a:ext cx="27" cy="25"/>
                </a:xfrm>
                <a:custGeom>
                  <a:avLst/>
                  <a:gdLst/>
                  <a:ahLst/>
                  <a:cxnLst>
                    <a:cxn ang="0">
                      <a:pos x="92" y="3"/>
                    </a:cxn>
                    <a:cxn ang="0">
                      <a:pos x="35" y="27"/>
                    </a:cxn>
                    <a:cxn ang="0">
                      <a:pos x="8" y="75"/>
                    </a:cxn>
                    <a:cxn ang="0">
                      <a:pos x="2" y="126"/>
                    </a:cxn>
                    <a:cxn ang="0">
                      <a:pos x="23" y="171"/>
                    </a:cxn>
                    <a:cxn ang="0">
                      <a:pos x="86" y="213"/>
                    </a:cxn>
                    <a:cxn ang="0">
                      <a:pos x="200" y="189"/>
                    </a:cxn>
                    <a:cxn ang="0">
                      <a:pos x="242" y="117"/>
                    </a:cxn>
                    <a:cxn ang="0">
                      <a:pos x="233" y="69"/>
                    </a:cxn>
                    <a:cxn ang="0">
                      <a:pos x="203" y="21"/>
                    </a:cxn>
                    <a:cxn ang="0">
                      <a:pos x="137" y="3"/>
                    </a:cxn>
                    <a:cxn ang="0">
                      <a:pos x="92" y="3"/>
                    </a:cxn>
                  </a:cxnLst>
                  <a:rect l="0" t="0" r="r" b="b"/>
                  <a:pathLst>
                    <a:path w="248" h="216">
                      <a:moveTo>
                        <a:pt x="92" y="3"/>
                      </a:moveTo>
                      <a:cubicBezTo>
                        <a:pt x="77" y="6"/>
                        <a:pt x="49" y="15"/>
                        <a:pt x="35" y="27"/>
                      </a:cubicBezTo>
                      <a:cubicBezTo>
                        <a:pt x="21" y="39"/>
                        <a:pt x="13" y="59"/>
                        <a:pt x="8" y="75"/>
                      </a:cubicBezTo>
                      <a:cubicBezTo>
                        <a:pt x="3" y="91"/>
                        <a:pt x="0" y="110"/>
                        <a:pt x="2" y="126"/>
                      </a:cubicBezTo>
                      <a:cubicBezTo>
                        <a:pt x="4" y="142"/>
                        <a:pt x="9" y="156"/>
                        <a:pt x="23" y="171"/>
                      </a:cubicBezTo>
                      <a:cubicBezTo>
                        <a:pt x="37" y="186"/>
                        <a:pt x="57" y="210"/>
                        <a:pt x="86" y="213"/>
                      </a:cubicBezTo>
                      <a:cubicBezTo>
                        <a:pt x="115" y="216"/>
                        <a:pt x="174" y="205"/>
                        <a:pt x="200" y="189"/>
                      </a:cubicBezTo>
                      <a:cubicBezTo>
                        <a:pt x="226" y="173"/>
                        <a:pt x="236" y="137"/>
                        <a:pt x="242" y="117"/>
                      </a:cubicBezTo>
                      <a:cubicBezTo>
                        <a:pt x="248" y="97"/>
                        <a:pt x="240" y="85"/>
                        <a:pt x="233" y="69"/>
                      </a:cubicBezTo>
                      <a:cubicBezTo>
                        <a:pt x="226" y="53"/>
                        <a:pt x="219" y="32"/>
                        <a:pt x="203" y="21"/>
                      </a:cubicBezTo>
                      <a:cubicBezTo>
                        <a:pt x="187" y="10"/>
                        <a:pt x="155" y="6"/>
                        <a:pt x="137" y="3"/>
                      </a:cubicBezTo>
                      <a:cubicBezTo>
                        <a:pt x="119" y="0"/>
                        <a:pt x="101" y="3"/>
                        <a:pt x="92" y="3"/>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99" name="Freeform 98"/>
                <p:cNvSpPr>
                  <a:spLocks/>
                </p:cNvSpPr>
                <p:nvPr/>
              </p:nvSpPr>
              <p:spPr bwMode="auto">
                <a:xfrm>
                  <a:off x="5590" y="1802"/>
                  <a:ext cx="12" cy="13"/>
                </a:xfrm>
                <a:custGeom>
                  <a:avLst/>
                  <a:gdLst/>
                  <a:ahLst/>
                  <a:cxnLst>
                    <a:cxn ang="0">
                      <a:pos x="17" y="21"/>
                    </a:cxn>
                    <a:cxn ang="0">
                      <a:pos x="5" y="36"/>
                    </a:cxn>
                    <a:cxn ang="0">
                      <a:pos x="11" y="87"/>
                    </a:cxn>
                    <a:cxn ang="0">
                      <a:pos x="71" y="102"/>
                    </a:cxn>
                    <a:cxn ang="0">
                      <a:pos x="110" y="45"/>
                    </a:cxn>
                    <a:cxn ang="0">
                      <a:pos x="83" y="9"/>
                    </a:cxn>
                    <a:cxn ang="0">
                      <a:pos x="50" y="0"/>
                    </a:cxn>
                    <a:cxn ang="0">
                      <a:pos x="17" y="21"/>
                    </a:cxn>
                  </a:cxnLst>
                  <a:rect l="0" t="0" r="r" b="b"/>
                  <a:pathLst>
                    <a:path w="112" h="109">
                      <a:moveTo>
                        <a:pt x="17" y="21"/>
                      </a:moveTo>
                      <a:cubicBezTo>
                        <a:pt x="10" y="27"/>
                        <a:pt x="6" y="25"/>
                        <a:pt x="5" y="36"/>
                      </a:cubicBezTo>
                      <a:cubicBezTo>
                        <a:pt x="4" y="47"/>
                        <a:pt x="0" y="76"/>
                        <a:pt x="11" y="87"/>
                      </a:cubicBezTo>
                      <a:cubicBezTo>
                        <a:pt x="22" y="98"/>
                        <a:pt x="55" y="109"/>
                        <a:pt x="71" y="102"/>
                      </a:cubicBezTo>
                      <a:cubicBezTo>
                        <a:pt x="87" y="95"/>
                        <a:pt x="108" y="61"/>
                        <a:pt x="110" y="45"/>
                      </a:cubicBezTo>
                      <a:cubicBezTo>
                        <a:pt x="112" y="29"/>
                        <a:pt x="93" y="16"/>
                        <a:pt x="83" y="9"/>
                      </a:cubicBezTo>
                      <a:cubicBezTo>
                        <a:pt x="73" y="2"/>
                        <a:pt x="61" y="0"/>
                        <a:pt x="50" y="0"/>
                      </a:cubicBezTo>
                      <a:cubicBezTo>
                        <a:pt x="39" y="0"/>
                        <a:pt x="24" y="15"/>
                        <a:pt x="17" y="21"/>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100" name="Freeform 99"/>
                <p:cNvSpPr>
                  <a:spLocks/>
                </p:cNvSpPr>
                <p:nvPr/>
              </p:nvSpPr>
              <p:spPr bwMode="auto">
                <a:xfrm>
                  <a:off x="5314" y="1797"/>
                  <a:ext cx="221" cy="37"/>
                </a:xfrm>
                <a:custGeom>
                  <a:avLst/>
                  <a:gdLst/>
                  <a:ahLst/>
                  <a:cxnLst>
                    <a:cxn ang="0">
                      <a:pos x="2022" y="0"/>
                    </a:cxn>
                    <a:cxn ang="0">
                      <a:pos x="1746" y="51"/>
                    </a:cxn>
                    <a:cxn ang="0">
                      <a:pos x="1446" y="66"/>
                    </a:cxn>
                    <a:cxn ang="0">
                      <a:pos x="741" y="177"/>
                    </a:cxn>
                    <a:cxn ang="0">
                      <a:pos x="252" y="276"/>
                    </a:cxn>
                    <a:cxn ang="0">
                      <a:pos x="0" y="321"/>
                    </a:cxn>
                  </a:cxnLst>
                  <a:rect l="0" t="0" r="r" b="b"/>
                  <a:pathLst>
                    <a:path w="2022" h="321">
                      <a:moveTo>
                        <a:pt x="2022" y="0"/>
                      </a:moveTo>
                      <a:cubicBezTo>
                        <a:pt x="1932" y="20"/>
                        <a:pt x="1842" y="40"/>
                        <a:pt x="1746" y="51"/>
                      </a:cubicBezTo>
                      <a:cubicBezTo>
                        <a:pt x="1650" y="62"/>
                        <a:pt x="1613" y="45"/>
                        <a:pt x="1446" y="66"/>
                      </a:cubicBezTo>
                      <a:cubicBezTo>
                        <a:pt x="1279" y="87"/>
                        <a:pt x="940" y="142"/>
                        <a:pt x="741" y="177"/>
                      </a:cubicBezTo>
                      <a:cubicBezTo>
                        <a:pt x="542" y="212"/>
                        <a:pt x="375" y="252"/>
                        <a:pt x="252" y="276"/>
                      </a:cubicBezTo>
                      <a:cubicBezTo>
                        <a:pt x="129" y="300"/>
                        <a:pt x="64" y="310"/>
                        <a:pt x="0" y="321"/>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grpSp>
          <p:grpSp>
            <p:nvGrpSpPr>
              <p:cNvPr id="75" name="Group 100"/>
              <p:cNvGrpSpPr>
                <a:grpSpLocks/>
              </p:cNvGrpSpPr>
              <p:nvPr/>
            </p:nvGrpSpPr>
            <p:grpSpPr bwMode="auto">
              <a:xfrm flipH="1">
                <a:off x="7429502" y="1993900"/>
                <a:ext cx="698500" cy="236538"/>
                <a:chOff x="5064" y="1598"/>
                <a:chExt cx="440" cy="149"/>
              </a:xfrm>
            </p:grpSpPr>
            <p:sp>
              <p:nvSpPr>
                <p:cNvPr id="85" name="Freeform 101"/>
                <p:cNvSpPr>
                  <a:spLocks/>
                </p:cNvSpPr>
                <p:nvPr/>
              </p:nvSpPr>
              <p:spPr bwMode="auto">
                <a:xfrm>
                  <a:off x="5147" y="1599"/>
                  <a:ext cx="357" cy="148"/>
                </a:xfrm>
                <a:custGeom>
                  <a:avLst/>
                  <a:gdLst/>
                  <a:ahLst/>
                  <a:cxnLst>
                    <a:cxn ang="0">
                      <a:pos x="6" y="87"/>
                    </a:cxn>
                    <a:cxn ang="0">
                      <a:pos x="11" y="83"/>
                    </a:cxn>
                    <a:cxn ang="0">
                      <a:pos x="34" y="87"/>
                    </a:cxn>
                    <a:cxn ang="0">
                      <a:pos x="80" y="104"/>
                    </a:cxn>
                    <a:cxn ang="0">
                      <a:pos x="109" y="113"/>
                    </a:cxn>
                    <a:cxn ang="0">
                      <a:pos x="153" y="122"/>
                    </a:cxn>
                    <a:cxn ang="0">
                      <a:pos x="173" y="122"/>
                    </a:cxn>
                    <a:cxn ang="0">
                      <a:pos x="142" y="143"/>
                    </a:cxn>
                    <a:cxn ang="0">
                      <a:pos x="169" y="145"/>
                    </a:cxn>
                    <a:cxn ang="0">
                      <a:pos x="182" y="124"/>
                    </a:cxn>
                    <a:cxn ang="0">
                      <a:pos x="286" y="113"/>
                    </a:cxn>
                    <a:cxn ang="0">
                      <a:pos x="329" y="85"/>
                    </a:cxn>
                    <a:cxn ang="0">
                      <a:pos x="354" y="58"/>
                    </a:cxn>
                    <a:cxn ang="0">
                      <a:pos x="348" y="38"/>
                    </a:cxn>
                    <a:cxn ang="0">
                      <a:pos x="320" y="21"/>
                    </a:cxn>
                    <a:cxn ang="0">
                      <a:pos x="282" y="4"/>
                    </a:cxn>
                    <a:cxn ang="0">
                      <a:pos x="229" y="0"/>
                    </a:cxn>
                    <a:cxn ang="0">
                      <a:pos x="170" y="7"/>
                    </a:cxn>
                    <a:cxn ang="0">
                      <a:pos x="147" y="13"/>
                    </a:cxn>
                    <a:cxn ang="0">
                      <a:pos x="94" y="26"/>
                    </a:cxn>
                    <a:cxn ang="0">
                      <a:pos x="44" y="39"/>
                    </a:cxn>
                    <a:cxn ang="0">
                      <a:pos x="19" y="53"/>
                    </a:cxn>
                    <a:cxn ang="0">
                      <a:pos x="4" y="55"/>
                    </a:cxn>
                    <a:cxn ang="0">
                      <a:pos x="4" y="67"/>
                    </a:cxn>
                    <a:cxn ang="0">
                      <a:pos x="1" y="83"/>
                    </a:cxn>
                    <a:cxn ang="0">
                      <a:pos x="6" y="87"/>
                    </a:cxn>
                  </a:cxnLst>
                  <a:rect l="0" t="0" r="r" b="b"/>
                  <a:pathLst>
                    <a:path w="357" h="148">
                      <a:moveTo>
                        <a:pt x="6" y="87"/>
                      </a:moveTo>
                      <a:cubicBezTo>
                        <a:pt x="8" y="87"/>
                        <a:pt x="6" y="83"/>
                        <a:pt x="11" y="83"/>
                      </a:cubicBezTo>
                      <a:cubicBezTo>
                        <a:pt x="16" y="83"/>
                        <a:pt x="23" y="83"/>
                        <a:pt x="34" y="87"/>
                      </a:cubicBezTo>
                      <a:cubicBezTo>
                        <a:pt x="46" y="90"/>
                        <a:pt x="68" y="99"/>
                        <a:pt x="80" y="104"/>
                      </a:cubicBezTo>
                      <a:cubicBezTo>
                        <a:pt x="92" y="108"/>
                        <a:pt x="97" y="110"/>
                        <a:pt x="109" y="113"/>
                      </a:cubicBezTo>
                      <a:cubicBezTo>
                        <a:pt x="121" y="117"/>
                        <a:pt x="142" y="121"/>
                        <a:pt x="153" y="122"/>
                      </a:cubicBezTo>
                      <a:cubicBezTo>
                        <a:pt x="164" y="123"/>
                        <a:pt x="175" y="119"/>
                        <a:pt x="173" y="122"/>
                      </a:cubicBezTo>
                      <a:cubicBezTo>
                        <a:pt x="180" y="122"/>
                        <a:pt x="151" y="132"/>
                        <a:pt x="142" y="143"/>
                      </a:cubicBezTo>
                      <a:cubicBezTo>
                        <a:pt x="143" y="146"/>
                        <a:pt x="162" y="148"/>
                        <a:pt x="169" y="145"/>
                      </a:cubicBezTo>
                      <a:cubicBezTo>
                        <a:pt x="176" y="142"/>
                        <a:pt x="170" y="139"/>
                        <a:pt x="182" y="124"/>
                      </a:cubicBezTo>
                      <a:cubicBezTo>
                        <a:pt x="194" y="123"/>
                        <a:pt x="262" y="119"/>
                        <a:pt x="286" y="113"/>
                      </a:cubicBezTo>
                      <a:cubicBezTo>
                        <a:pt x="310" y="107"/>
                        <a:pt x="318" y="94"/>
                        <a:pt x="329" y="85"/>
                      </a:cubicBezTo>
                      <a:cubicBezTo>
                        <a:pt x="340" y="76"/>
                        <a:pt x="351" y="66"/>
                        <a:pt x="354" y="58"/>
                      </a:cubicBezTo>
                      <a:cubicBezTo>
                        <a:pt x="357" y="50"/>
                        <a:pt x="354" y="44"/>
                        <a:pt x="348" y="38"/>
                      </a:cubicBezTo>
                      <a:cubicBezTo>
                        <a:pt x="343" y="31"/>
                        <a:pt x="331" y="27"/>
                        <a:pt x="320" y="21"/>
                      </a:cubicBezTo>
                      <a:cubicBezTo>
                        <a:pt x="309" y="15"/>
                        <a:pt x="298" y="8"/>
                        <a:pt x="282" y="4"/>
                      </a:cubicBezTo>
                      <a:cubicBezTo>
                        <a:pt x="267" y="1"/>
                        <a:pt x="248" y="0"/>
                        <a:pt x="229" y="0"/>
                      </a:cubicBezTo>
                      <a:cubicBezTo>
                        <a:pt x="210" y="1"/>
                        <a:pt x="183" y="5"/>
                        <a:pt x="170" y="7"/>
                      </a:cubicBezTo>
                      <a:cubicBezTo>
                        <a:pt x="156" y="9"/>
                        <a:pt x="160" y="10"/>
                        <a:pt x="147" y="13"/>
                      </a:cubicBezTo>
                      <a:cubicBezTo>
                        <a:pt x="135" y="16"/>
                        <a:pt x="111" y="21"/>
                        <a:pt x="94" y="26"/>
                      </a:cubicBezTo>
                      <a:cubicBezTo>
                        <a:pt x="76" y="30"/>
                        <a:pt x="56" y="35"/>
                        <a:pt x="44" y="39"/>
                      </a:cubicBezTo>
                      <a:cubicBezTo>
                        <a:pt x="31" y="44"/>
                        <a:pt x="26" y="50"/>
                        <a:pt x="19" y="53"/>
                      </a:cubicBezTo>
                      <a:cubicBezTo>
                        <a:pt x="13" y="56"/>
                        <a:pt x="7" y="53"/>
                        <a:pt x="4" y="55"/>
                      </a:cubicBezTo>
                      <a:cubicBezTo>
                        <a:pt x="2" y="58"/>
                        <a:pt x="5" y="63"/>
                        <a:pt x="4" y="67"/>
                      </a:cubicBezTo>
                      <a:cubicBezTo>
                        <a:pt x="4" y="72"/>
                        <a:pt x="0" y="79"/>
                        <a:pt x="1" y="83"/>
                      </a:cubicBezTo>
                      <a:cubicBezTo>
                        <a:pt x="1" y="86"/>
                        <a:pt x="4" y="87"/>
                        <a:pt x="6" y="87"/>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86" name="Freeform 102"/>
                <p:cNvSpPr>
                  <a:spLocks/>
                </p:cNvSpPr>
                <p:nvPr/>
              </p:nvSpPr>
              <p:spPr bwMode="auto">
                <a:xfrm>
                  <a:off x="5064" y="1652"/>
                  <a:ext cx="88" cy="77"/>
                </a:xfrm>
                <a:custGeom>
                  <a:avLst/>
                  <a:gdLst/>
                  <a:ahLst/>
                  <a:cxnLst>
                    <a:cxn ang="0">
                      <a:pos x="88" y="36"/>
                    </a:cxn>
                    <a:cxn ang="0">
                      <a:pos x="70" y="55"/>
                    </a:cxn>
                    <a:cxn ang="0">
                      <a:pos x="50" y="69"/>
                    </a:cxn>
                    <a:cxn ang="0">
                      <a:pos x="28" y="75"/>
                    </a:cxn>
                    <a:cxn ang="0">
                      <a:pos x="32" y="60"/>
                    </a:cxn>
                    <a:cxn ang="0">
                      <a:pos x="47" y="45"/>
                    </a:cxn>
                    <a:cxn ang="0">
                      <a:pos x="64" y="32"/>
                    </a:cxn>
                    <a:cxn ang="0">
                      <a:pos x="46" y="27"/>
                    </a:cxn>
                    <a:cxn ang="0">
                      <a:pos x="32" y="19"/>
                    </a:cxn>
                    <a:cxn ang="0">
                      <a:pos x="3" y="2"/>
                    </a:cxn>
                    <a:cxn ang="0">
                      <a:pos x="52" y="7"/>
                    </a:cxn>
                    <a:cxn ang="0">
                      <a:pos x="77" y="5"/>
                    </a:cxn>
                    <a:cxn ang="0">
                      <a:pos x="88" y="5"/>
                    </a:cxn>
                  </a:cxnLst>
                  <a:rect l="0" t="0" r="r" b="b"/>
                  <a:pathLst>
                    <a:path w="88" h="77">
                      <a:moveTo>
                        <a:pt x="88" y="36"/>
                      </a:moveTo>
                      <a:cubicBezTo>
                        <a:pt x="82" y="43"/>
                        <a:pt x="76" y="50"/>
                        <a:pt x="70" y="55"/>
                      </a:cubicBezTo>
                      <a:cubicBezTo>
                        <a:pt x="64" y="61"/>
                        <a:pt x="57" y="66"/>
                        <a:pt x="50" y="69"/>
                      </a:cubicBezTo>
                      <a:cubicBezTo>
                        <a:pt x="43" y="73"/>
                        <a:pt x="31" y="77"/>
                        <a:pt x="28" y="75"/>
                      </a:cubicBezTo>
                      <a:cubicBezTo>
                        <a:pt x="25" y="74"/>
                        <a:pt x="29" y="65"/>
                        <a:pt x="32" y="60"/>
                      </a:cubicBezTo>
                      <a:cubicBezTo>
                        <a:pt x="35" y="55"/>
                        <a:pt x="42" y="50"/>
                        <a:pt x="47" y="45"/>
                      </a:cubicBezTo>
                      <a:cubicBezTo>
                        <a:pt x="52" y="40"/>
                        <a:pt x="64" y="35"/>
                        <a:pt x="64" y="32"/>
                      </a:cubicBezTo>
                      <a:cubicBezTo>
                        <a:pt x="64" y="29"/>
                        <a:pt x="51" y="30"/>
                        <a:pt x="46" y="27"/>
                      </a:cubicBezTo>
                      <a:cubicBezTo>
                        <a:pt x="41" y="25"/>
                        <a:pt x="39" y="23"/>
                        <a:pt x="32" y="19"/>
                      </a:cubicBezTo>
                      <a:cubicBezTo>
                        <a:pt x="25" y="15"/>
                        <a:pt x="0" y="4"/>
                        <a:pt x="3" y="2"/>
                      </a:cubicBezTo>
                      <a:cubicBezTo>
                        <a:pt x="6" y="0"/>
                        <a:pt x="40" y="6"/>
                        <a:pt x="52" y="7"/>
                      </a:cubicBezTo>
                      <a:cubicBezTo>
                        <a:pt x="64" y="8"/>
                        <a:pt x="71" y="5"/>
                        <a:pt x="77" y="5"/>
                      </a:cubicBezTo>
                      <a:cubicBezTo>
                        <a:pt x="83" y="5"/>
                        <a:pt x="86" y="5"/>
                        <a:pt x="88" y="5"/>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87" name="Freeform 103"/>
                <p:cNvSpPr>
                  <a:spLocks/>
                </p:cNvSpPr>
                <p:nvPr/>
              </p:nvSpPr>
              <p:spPr bwMode="auto">
                <a:xfrm flipV="1">
                  <a:off x="5175" y="1687"/>
                  <a:ext cx="60" cy="22"/>
                </a:xfrm>
                <a:custGeom>
                  <a:avLst/>
                  <a:gdLst/>
                  <a:ahLst/>
                  <a:cxnLst>
                    <a:cxn ang="0">
                      <a:pos x="352" y="26"/>
                    </a:cxn>
                    <a:cxn ang="0">
                      <a:pos x="241" y="14"/>
                    </a:cxn>
                    <a:cxn ang="0">
                      <a:pos x="31" y="110"/>
                    </a:cxn>
                    <a:cxn ang="0">
                      <a:pos x="52" y="131"/>
                    </a:cxn>
                  </a:cxnLst>
                  <a:rect l="0" t="0" r="r" b="b"/>
                  <a:pathLst>
                    <a:path w="352" h="131">
                      <a:moveTo>
                        <a:pt x="352" y="26"/>
                      </a:moveTo>
                      <a:cubicBezTo>
                        <a:pt x="323" y="13"/>
                        <a:pt x="294" y="0"/>
                        <a:pt x="241" y="14"/>
                      </a:cubicBezTo>
                      <a:cubicBezTo>
                        <a:pt x="188" y="28"/>
                        <a:pt x="62" y="91"/>
                        <a:pt x="31" y="110"/>
                      </a:cubicBezTo>
                      <a:cubicBezTo>
                        <a:pt x="0" y="129"/>
                        <a:pt x="26" y="130"/>
                        <a:pt x="52" y="131"/>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88" name="Freeform 104"/>
                <p:cNvSpPr>
                  <a:spLocks/>
                </p:cNvSpPr>
                <p:nvPr/>
              </p:nvSpPr>
              <p:spPr bwMode="auto">
                <a:xfrm>
                  <a:off x="5233" y="1598"/>
                  <a:ext cx="73" cy="24"/>
                </a:xfrm>
                <a:custGeom>
                  <a:avLst/>
                  <a:gdLst/>
                  <a:ahLst/>
                  <a:cxnLst>
                    <a:cxn ang="0">
                      <a:pos x="73" y="11"/>
                    </a:cxn>
                    <a:cxn ang="0">
                      <a:pos x="52" y="3"/>
                    </a:cxn>
                    <a:cxn ang="0">
                      <a:pos x="6" y="3"/>
                    </a:cxn>
                    <a:cxn ang="0">
                      <a:pos x="13" y="21"/>
                    </a:cxn>
                    <a:cxn ang="0">
                      <a:pos x="25" y="24"/>
                    </a:cxn>
                  </a:cxnLst>
                  <a:rect l="0" t="0" r="r" b="b"/>
                  <a:pathLst>
                    <a:path w="73" h="24">
                      <a:moveTo>
                        <a:pt x="73" y="11"/>
                      </a:moveTo>
                      <a:cubicBezTo>
                        <a:pt x="70" y="10"/>
                        <a:pt x="63" y="4"/>
                        <a:pt x="52" y="3"/>
                      </a:cubicBezTo>
                      <a:cubicBezTo>
                        <a:pt x="41" y="2"/>
                        <a:pt x="12" y="0"/>
                        <a:pt x="6" y="3"/>
                      </a:cubicBezTo>
                      <a:cubicBezTo>
                        <a:pt x="0" y="6"/>
                        <a:pt x="10" y="18"/>
                        <a:pt x="13" y="21"/>
                      </a:cubicBezTo>
                      <a:cubicBezTo>
                        <a:pt x="16" y="24"/>
                        <a:pt x="19" y="23"/>
                        <a:pt x="25" y="24"/>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89" name="Freeform 105"/>
                <p:cNvSpPr>
                  <a:spLocks/>
                </p:cNvSpPr>
                <p:nvPr/>
              </p:nvSpPr>
              <p:spPr bwMode="auto">
                <a:xfrm flipV="1">
                  <a:off x="5373" y="1604"/>
                  <a:ext cx="61" cy="105"/>
                </a:xfrm>
                <a:custGeom>
                  <a:avLst/>
                  <a:gdLst/>
                  <a:ahLst/>
                  <a:cxnLst>
                    <a:cxn ang="0">
                      <a:pos x="366" y="0"/>
                    </a:cxn>
                    <a:cxn ang="0">
                      <a:pos x="174" y="42"/>
                    </a:cxn>
                    <a:cxn ang="0">
                      <a:pos x="69" y="120"/>
                    </a:cxn>
                    <a:cxn ang="0">
                      <a:pos x="15" y="345"/>
                    </a:cxn>
                    <a:cxn ang="0">
                      <a:pos x="162" y="618"/>
                    </a:cxn>
                  </a:cxnLst>
                  <a:rect l="0" t="0" r="r" b="b"/>
                  <a:pathLst>
                    <a:path w="366" h="618">
                      <a:moveTo>
                        <a:pt x="366" y="0"/>
                      </a:moveTo>
                      <a:cubicBezTo>
                        <a:pt x="334" y="7"/>
                        <a:pt x="223" y="22"/>
                        <a:pt x="174" y="42"/>
                      </a:cubicBezTo>
                      <a:cubicBezTo>
                        <a:pt x="125" y="62"/>
                        <a:pt x="96" y="69"/>
                        <a:pt x="69" y="120"/>
                      </a:cubicBezTo>
                      <a:cubicBezTo>
                        <a:pt x="42" y="171"/>
                        <a:pt x="0" y="262"/>
                        <a:pt x="15" y="345"/>
                      </a:cubicBezTo>
                      <a:cubicBezTo>
                        <a:pt x="30" y="428"/>
                        <a:pt x="132" y="561"/>
                        <a:pt x="162" y="618"/>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90" name="Freeform 106"/>
                <p:cNvSpPr>
                  <a:spLocks/>
                </p:cNvSpPr>
                <p:nvPr/>
              </p:nvSpPr>
              <p:spPr bwMode="auto">
                <a:xfrm flipV="1">
                  <a:off x="5439" y="1622"/>
                  <a:ext cx="35" cy="32"/>
                </a:xfrm>
                <a:custGeom>
                  <a:avLst/>
                  <a:gdLst/>
                  <a:ahLst/>
                  <a:cxnLst>
                    <a:cxn ang="0">
                      <a:pos x="56" y="13"/>
                    </a:cxn>
                    <a:cxn ang="0">
                      <a:pos x="24" y="25"/>
                    </a:cxn>
                    <a:cxn ang="0">
                      <a:pos x="2" y="69"/>
                    </a:cxn>
                    <a:cxn ang="0">
                      <a:pos x="12" y="129"/>
                    </a:cxn>
                    <a:cxn ang="0">
                      <a:pos x="44" y="163"/>
                    </a:cxn>
                    <a:cxn ang="0">
                      <a:pos x="82" y="181"/>
                    </a:cxn>
                    <a:cxn ang="0">
                      <a:pos x="150" y="183"/>
                    </a:cxn>
                    <a:cxn ang="0">
                      <a:pos x="198" y="135"/>
                    </a:cxn>
                    <a:cxn ang="0">
                      <a:pos x="188" y="63"/>
                    </a:cxn>
                    <a:cxn ang="0">
                      <a:pos x="114" y="9"/>
                    </a:cxn>
                    <a:cxn ang="0">
                      <a:pos x="56" y="13"/>
                    </a:cxn>
                  </a:cxnLst>
                  <a:rect l="0" t="0" r="r" b="b"/>
                  <a:pathLst>
                    <a:path w="204" h="191">
                      <a:moveTo>
                        <a:pt x="56" y="13"/>
                      </a:moveTo>
                      <a:cubicBezTo>
                        <a:pt x="41" y="16"/>
                        <a:pt x="33" y="16"/>
                        <a:pt x="24" y="25"/>
                      </a:cubicBezTo>
                      <a:cubicBezTo>
                        <a:pt x="15" y="34"/>
                        <a:pt x="4" y="52"/>
                        <a:pt x="2" y="69"/>
                      </a:cubicBezTo>
                      <a:cubicBezTo>
                        <a:pt x="0" y="86"/>
                        <a:pt x="5" y="113"/>
                        <a:pt x="12" y="129"/>
                      </a:cubicBezTo>
                      <a:cubicBezTo>
                        <a:pt x="19" y="145"/>
                        <a:pt x="32" y="154"/>
                        <a:pt x="44" y="163"/>
                      </a:cubicBezTo>
                      <a:cubicBezTo>
                        <a:pt x="56" y="172"/>
                        <a:pt x="64" y="178"/>
                        <a:pt x="82" y="181"/>
                      </a:cubicBezTo>
                      <a:cubicBezTo>
                        <a:pt x="100" y="184"/>
                        <a:pt x="131" y="191"/>
                        <a:pt x="150" y="183"/>
                      </a:cubicBezTo>
                      <a:cubicBezTo>
                        <a:pt x="169" y="175"/>
                        <a:pt x="192" y="155"/>
                        <a:pt x="198" y="135"/>
                      </a:cubicBezTo>
                      <a:cubicBezTo>
                        <a:pt x="204" y="115"/>
                        <a:pt x="202" y="84"/>
                        <a:pt x="188" y="63"/>
                      </a:cubicBezTo>
                      <a:cubicBezTo>
                        <a:pt x="174" y="42"/>
                        <a:pt x="135" y="18"/>
                        <a:pt x="114" y="9"/>
                      </a:cubicBezTo>
                      <a:cubicBezTo>
                        <a:pt x="93" y="0"/>
                        <a:pt x="71" y="10"/>
                        <a:pt x="56" y="13"/>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91" name="Freeform 107"/>
                <p:cNvSpPr>
                  <a:spLocks/>
                </p:cNvSpPr>
                <p:nvPr/>
              </p:nvSpPr>
              <p:spPr bwMode="auto">
                <a:xfrm flipV="1">
                  <a:off x="5450" y="1631"/>
                  <a:ext cx="14" cy="15"/>
                </a:xfrm>
                <a:custGeom>
                  <a:avLst/>
                  <a:gdLst/>
                  <a:ahLst/>
                  <a:cxnLst>
                    <a:cxn ang="0">
                      <a:pos x="41" y="2"/>
                    </a:cxn>
                    <a:cxn ang="0">
                      <a:pos x="17" y="8"/>
                    </a:cxn>
                    <a:cxn ang="0">
                      <a:pos x="1" y="34"/>
                    </a:cxn>
                    <a:cxn ang="0">
                      <a:pos x="11" y="62"/>
                    </a:cxn>
                    <a:cxn ang="0">
                      <a:pos x="27" y="82"/>
                    </a:cxn>
                    <a:cxn ang="0">
                      <a:pos x="55" y="90"/>
                    </a:cxn>
                    <a:cxn ang="0">
                      <a:pos x="73" y="72"/>
                    </a:cxn>
                    <a:cxn ang="0">
                      <a:pos x="79" y="36"/>
                    </a:cxn>
                    <a:cxn ang="0">
                      <a:pos x="61" y="20"/>
                    </a:cxn>
                    <a:cxn ang="0">
                      <a:pos x="41" y="2"/>
                    </a:cxn>
                  </a:cxnLst>
                  <a:rect l="0" t="0" r="r" b="b"/>
                  <a:pathLst>
                    <a:path w="81" h="92">
                      <a:moveTo>
                        <a:pt x="41" y="2"/>
                      </a:moveTo>
                      <a:cubicBezTo>
                        <a:pt x="34" y="0"/>
                        <a:pt x="24" y="3"/>
                        <a:pt x="17" y="8"/>
                      </a:cubicBezTo>
                      <a:cubicBezTo>
                        <a:pt x="10" y="13"/>
                        <a:pt x="2" y="25"/>
                        <a:pt x="1" y="34"/>
                      </a:cubicBezTo>
                      <a:cubicBezTo>
                        <a:pt x="0" y="43"/>
                        <a:pt x="7" y="54"/>
                        <a:pt x="11" y="62"/>
                      </a:cubicBezTo>
                      <a:cubicBezTo>
                        <a:pt x="15" y="70"/>
                        <a:pt x="20" y="77"/>
                        <a:pt x="27" y="82"/>
                      </a:cubicBezTo>
                      <a:cubicBezTo>
                        <a:pt x="34" y="87"/>
                        <a:pt x="47" y="92"/>
                        <a:pt x="55" y="90"/>
                      </a:cubicBezTo>
                      <a:cubicBezTo>
                        <a:pt x="63" y="88"/>
                        <a:pt x="69" y="81"/>
                        <a:pt x="73" y="72"/>
                      </a:cubicBezTo>
                      <a:cubicBezTo>
                        <a:pt x="77" y="63"/>
                        <a:pt x="81" y="45"/>
                        <a:pt x="79" y="36"/>
                      </a:cubicBezTo>
                      <a:cubicBezTo>
                        <a:pt x="77" y="27"/>
                        <a:pt x="66" y="24"/>
                        <a:pt x="61" y="20"/>
                      </a:cubicBezTo>
                      <a:cubicBezTo>
                        <a:pt x="56" y="16"/>
                        <a:pt x="48" y="4"/>
                        <a:pt x="41" y="2"/>
                      </a:cubicBezTo>
                      <a:close/>
                    </a:path>
                  </a:pathLst>
                </a:custGeom>
                <a:solidFill>
                  <a:schemeClr val="tx1"/>
                </a:soli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92" name="Freeform 108"/>
                <p:cNvSpPr>
                  <a:spLocks/>
                </p:cNvSpPr>
                <p:nvPr/>
              </p:nvSpPr>
              <p:spPr bwMode="auto">
                <a:xfrm>
                  <a:off x="5151" y="1622"/>
                  <a:ext cx="236" cy="44"/>
                </a:xfrm>
                <a:custGeom>
                  <a:avLst/>
                  <a:gdLst/>
                  <a:ahLst/>
                  <a:cxnLst>
                    <a:cxn ang="0">
                      <a:pos x="0" y="260"/>
                    </a:cxn>
                    <a:cxn ang="0">
                      <a:pos x="261" y="187"/>
                    </a:cxn>
                    <a:cxn ang="0">
                      <a:pos x="516" y="169"/>
                    </a:cxn>
                    <a:cxn ang="0">
                      <a:pos x="813" y="115"/>
                    </a:cxn>
                    <a:cxn ang="0">
                      <a:pos x="1155" y="19"/>
                    </a:cxn>
                    <a:cxn ang="0">
                      <a:pos x="1398" y="2"/>
                    </a:cxn>
                  </a:cxnLst>
                  <a:rect l="0" t="0" r="r" b="b"/>
                  <a:pathLst>
                    <a:path w="1398" h="260">
                      <a:moveTo>
                        <a:pt x="0" y="260"/>
                      </a:moveTo>
                      <a:cubicBezTo>
                        <a:pt x="43" y="248"/>
                        <a:pt x="175" y="202"/>
                        <a:pt x="261" y="187"/>
                      </a:cubicBezTo>
                      <a:cubicBezTo>
                        <a:pt x="347" y="172"/>
                        <a:pt x="424" y="181"/>
                        <a:pt x="516" y="169"/>
                      </a:cubicBezTo>
                      <a:cubicBezTo>
                        <a:pt x="608" y="157"/>
                        <a:pt x="707" y="140"/>
                        <a:pt x="813" y="115"/>
                      </a:cubicBezTo>
                      <a:cubicBezTo>
                        <a:pt x="919" y="90"/>
                        <a:pt x="1058" y="38"/>
                        <a:pt x="1155" y="19"/>
                      </a:cubicBezTo>
                      <a:cubicBezTo>
                        <a:pt x="1252" y="0"/>
                        <a:pt x="1348" y="6"/>
                        <a:pt x="1398" y="2"/>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grpSp>
          <p:grpSp>
            <p:nvGrpSpPr>
              <p:cNvPr id="76" name="Group 109"/>
              <p:cNvGrpSpPr>
                <a:grpSpLocks/>
              </p:cNvGrpSpPr>
              <p:nvPr/>
            </p:nvGrpSpPr>
            <p:grpSpPr bwMode="auto">
              <a:xfrm flipH="1">
                <a:off x="7312027" y="2462213"/>
                <a:ext cx="608013" cy="187325"/>
                <a:chOff x="5232" y="2058"/>
                <a:chExt cx="383" cy="118"/>
              </a:xfrm>
            </p:grpSpPr>
            <p:sp>
              <p:nvSpPr>
                <p:cNvPr id="77" name="Freeform 110"/>
                <p:cNvSpPr>
                  <a:spLocks/>
                </p:cNvSpPr>
                <p:nvPr/>
              </p:nvSpPr>
              <p:spPr bwMode="auto">
                <a:xfrm rot="10600053" flipH="1">
                  <a:off x="5288" y="2074"/>
                  <a:ext cx="327" cy="102"/>
                </a:xfrm>
                <a:custGeom>
                  <a:avLst/>
                  <a:gdLst/>
                  <a:ahLst/>
                  <a:cxnLst>
                    <a:cxn ang="0">
                      <a:pos x="55" y="391"/>
                    </a:cxn>
                    <a:cxn ang="0">
                      <a:pos x="163" y="406"/>
                    </a:cxn>
                    <a:cxn ang="0">
                      <a:pos x="268" y="394"/>
                    </a:cxn>
                    <a:cxn ang="0">
                      <a:pos x="577" y="247"/>
                    </a:cxn>
                    <a:cxn ang="0">
                      <a:pos x="778" y="169"/>
                    </a:cxn>
                    <a:cxn ang="0">
                      <a:pos x="949" y="109"/>
                    </a:cxn>
                    <a:cxn ang="0">
                      <a:pos x="1252" y="37"/>
                    </a:cxn>
                    <a:cxn ang="0">
                      <a:pos x="1531" y="4"/>
                    </a:cxn>
                    <a:cxn ang="0">
                      <a:pos x="1849" y="13"/>
                    </a:cxn>
                    <a:cxn ang="0">
                      <a:pos x="2053" y="55"/>
                    </a:cxn>
                    <a:cxn ang="0">
                      <a:pos x="2314" y="211"/>
                    </a:cxn>
                    <a:cxn ang="0">
                      <a:pos x="2446" y="325"/>
                    </a:cxn>
                    <a:cxn ang="0">
                      <a:pos x="2458" y="412"/>
                    </a:cxn>
                    <a:cxn ang="0">
                      <a:pos x="2383" y="502"/>
                    </a:cxn>
                    <a:cxn ang="0">
                      <a:pos x="2221" y="604"/>
                    </a:cxn>
                    <a:cxn ang="0">
                      <a:pos x="2062" y="685"/>
                    </a:cxn>
                    <a:cxn ang="0">
                      <a:pos x="1873" y="733"/>
                    </a:cxn>
                    <a:cxn ang="0">
                      <a:pos x="1561" y="754"/>
                    </a:cxn>
                    <a:cxn ang="0">
                      <a:pos x="1267" y="763"/>
                    </a:cxn>
                    <a:cxn ang="0">
                      <a:pos x="697" y="721"/>
                    </a:cxn>
                    <a:cxn ang="0">
                      <a:pos x="433" y="691"/>
                    </a:cxn>
                    <a:cxn ang="0">
                      <a:pos x="211" y="649"/>
                    </a:cxn>
                    <a:cxn ang="0">
                      <a:pos x="121" y="628"/>
                    </a:cxn>
                    <a:cxn ang="0">
                      <a:pos x="19" y="640"/>
                    </a:cxn>
                    <a:cxn ang="0">
                      <a:pos x="4" y="544"/>
                    </a:cxn>
                    <a:cxn ang="0">
                      <a:pos x="28" y="502"/>
                    </a:cxn>
                    <a:cxn ang="0">
                      <a:pos x="10" y="439"/>
                    </a:cxn>
                    <a:cxn ang="0">
                      <a:pos x="55" y="391"/>
                    </a:cxn>
                  </a:cxnLst>
                  <a:rect l="0" t="0" r="r" b="b"/>
                  <a:pathLst>
                    <a:path w="2470" h="769">
                      <a:moveTo>
                        <a:pt x="55" y="391"/>
                      </a:moveTo>
                      <a:cubicBezTo>
                        <a:pt x="80" y="386"/>
                        <a:pt x="128" y="406"/>
                        <a:pt x="163" y="406"/>
                      </a:cubicBezTo>
                      <a:cubicBezTo>
                        <a:pt x="198" y="406"/>
                        <a:pt x="199" y="421"/>
                        <a:pt x="268" y="394"/>
                      </a:cubicBezTo>
                      <a:cubicBezTo>
                        <a:pt x="337" y="367"/>
                        <a:pt x="492" y="284"/>
                        <a:pt x="577" y="247"/>
                      </a:cubicBezTo>
                      <a:cubicBezTo>
                        <a:pt x="662" y="210"/>
                        <a:pt x="716" y="192"/>
                        <a:pt x="778" y="169"/>
                      </a:cubicBezTo>
                      <a:cubicBezTo>
                        <a:pt x="840" y="146"/>
                        <a:pt x="870" y="131"/>
                        <a:pt x="949" y="109"/>
                      </a:cubicBezTo>
                      <a:cubicBezTo>
                        <a:pt x="1028" y="87"/>
                        <a:pt x="1155" y="54"/>
                        <a:pt x="1252" y="37"/>
                      </a:cubicBezTo>
                      <a:cubicBezTo>
                        <a:pt x="1349" y="20"/>
                        <a:pt x="1432" y="8"/>
                        <a:pt x="1531" y="4"/>
                      </a:cubicBezTo>
                      <a:cubicBezTo>
                        <a:pt x="1630" y="0"/>
                        <a:pt x="1762" y="5"/>
                        <a:pt x="1849" y="13"/>
                      </a:cubicBezTo>
                      <a:cubicBezTo>
                        <a:pt x="1936" y="21"/>
                        <a:pt x="1976" y="22"/>
                        <a:pt x="2053" y="55"/>
                      </a:cubicBezTo>
                      <a:cubicBezTo>
                        <a:pt x="2130" y="88"/>
                        <a:pt x="2249" y="166"/>
                        <a:pt x="2314" y="211"/>
                      </a:cubicBezTo>
                      <a:cubicBezTo>
                        <a:pt x="2379" y="256"/>
                        <a:pt x="2422" y="292"/>
                        <a:pt x="2446" y="325"/>
                      </a:cubicBezTo>
                      <a:cubicBezTo>
                        <a:pt x="2470" y="358"/>
                        <a:pt x="2468" y="383"/>
                        <a:pt x="2458" y="412"/>
                      </a:cubicBezTo>
                      <a:cubicBezTo>
                        <a:pt x="2448" y="441"/>
                        <a:pt x="2422" y="470"/>
                        <a:pt x="2383" y="502"/>
                      </a:cubicBezTo>
                      <a:cubicBezTo>
                        <a:pt x="2344" y="534"/>
                        <a:pt x="2274" y="574"/>
                        <a:pt x="2221" y="604"/>
                      </a:cubicBezTo>
                      <a:cubicBezTo>
                        <a:pt x="2168" y="634"/>
                        <a:pt x="2120" y="663"/>
                        <a:pt x="2062" y="685"/>
                      </a:cubicBezTo>
                      <a:cubicBezTo>
                        <a:pt x="2004" y="707"/>
                        <a:pt x="1956" y="722"/>
                        <a:pt x="1873" y="733"/>
                      </a:cubicBezTo>
                      <a:cubicBezTo>
                        <a:pt x="1790" y="744"/>
                        <a:pt x="1662" y="749"/>
                        <a:pt x="1561" y="754"/>
                      </a:cubicBezTo>
                      <a:cubicBezTo>
                        <a:pt x="1460" y="759"/>
                        <a:pt x="1411" y="769"/>
                        <a:pt x="1267" y="763"/>
                      </a:cubicBezTo>
                      <a:cubicBezTo>
                        <a:pt x="1123" y="757"/>
                        <a:pt x="836" y="733"/>
                        <a:pt x="697" y="721"/>
                      </a:cubicBezTo>
                      <a:cubicBezTo>
                        <a:pt x="558" y="709"/>
                        <a:pt x="514" y="703"/>
                        <a:pt x="433" y="691"/>
                      </a:cubicBezTo>
                      <a:cubicBezTo>
                        <a:pt x="352" y="679"/>
                        <a:pt x="263" y="659"/>
                        <a:pt x="211" y="649"/>
                      </a:cubicBezTo>
                      <a:cubicBezTo>
                        <a:pt x="159" y="639"/>
                        <a:pt x="153" y="629"/>
                        <a:pt x="121" y="628"/>
                      </a:cubicBezTo>
                      <a:cubicBezTo>
                        <a:pt x="89" y="627"/>
                        <a:pt x="38" y="654"/>
                        <a:pt x="19" y="640"/>
                      </a:cubicBezTo>
                      <a:cubicBezTo>
                        <a:pt x="0" y="626"/>
                        <a:pt x="2" y="567"/>
                        <a:pt x="4" y="544"/>
                      </a:cubicBezTo>
                      <a:cubicBezTo>
                        <a:pt x="6" y="521"/>
                        <a:pt x="27" y="519"/>
                        <a:pt x="28" y="502"/>
                      </a:cubicBezTo>
                      <a:cubicBezTo>
                        <a:pt x="29" y="485"/>
                        <a:pt x="6" y="459"/>
                        <a:pt x="10" y="439"/>
                      </a:cubicBezTo>
                      <a:cubicBezTo>
                        <a:pt x="14" y="419"/>
                        <a:pt x="30" y="396"/>
                        <a:pt x="55" y="391"/>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78" name="Freeform 111"/>
                <p:cNvSpPr>
                  <a:spLocks/>
                </p:cNvSpPr>
                <p:nvPr/>
              </p:nvSpPr>
              <p:spPr bwMode="auto">
                <a:xfrm rot="10600053" flipH="1">
                  <a:off x="5318" y="2130"/>
                  <a:ext cx="61" cy="26"/>
                </a:xfrm>
                <a:custGeom>
                  <a:avLst/>
                  <a:gdLst/>
                  <a:ahLst/>
                  <a:cxnLst>
                    <a:cxn ang="0">
                      <a:pos x="453" y="13"/>
                    </a:cxn>
                    <a:cxn ang="0">
                      <a:pos x="351" y="7"/>
                    </a:cxn>
                    <a:cxn ang="0">
                      <a:pos x="264" y="55"/>
                    </a:cxn>
                    <a:cxn ang="0">
                      <a:pos x="105" y="124"/>
                    </a:cxn>
                    <a:cxn ang="0">
                      <a:pos x="66" y="148"/>
                    </a:cxn>
                    <a:cxn ang="0">
                      <a:pos x="3" y="178"/>
                    </a:cxn>
                    <a:cxn ang="0">
                      <a:pos x="48" y="196"/>
                    </a:cxn>
                    <a:cxn ang="0">
                      <a:pos x="174" y="142"/>
                    </a:cxn>
                    <a:cxn ang="0">
                      <a:pos x="317" y="64"/>
                    </a:cxn>
                    <a:cxn ang="0">
                      <a:pos x="453" y="13"/>
                    </a:cxn>
                  </a:cxnLst>
                  <a:rect l="0" t="0" r="r" b="b"/>
                  <a:pathLst>
                    <a:path w="459" h="202">
                      <a:moveTo>
                        <a:pt x="453" y="13"/>
                      </a:moveTo>
                      <a:cubicBezTo>
                        <a:pt x="459" y="4"/>
                        <a:pt x="382" y="0"/>
                        <a:pt x="351" y="7"/>
                      </a:cubicBezTo>
                      <a:cubicBezTo>
                        <a:pt x="320" y="14"/>
                        <a:pt x="305" y="36"/>
                        <a:pt x="264" y="55"/>
                      </a:cubicBezTo>
                      <a:cubicBezTo>
                        <a:pt x="223" y="74"/>
                        <a:pt x="138" y="108"/>
                        <a:pt x="105" y="124"/>
                      </a:cubicBezTo>
                      <a:cubicBezTo>
                        <a:pt x="72" y="140"/>
                        <a:pt x="83" y="139"/>
                        <a:pt x="66" y="148"/>
                      </a:cubicBezTo>
                      <a:cubicBezTo>
                        <a:pt x="49" y="157"/>
                        <a:pt x="6" y="170"/>
                        <a:pt x="3" y="178"/>
                      </a:cubicBezTo>
                      <a:cubicBezTo>
                        <a:pt x="0" y="186"/>
                        <a:pt x="19" y="202"/>
                        <a:pt x="48" y="196"/>
                      </a:cubicBezTo>
                      <a:cubicBezTo>
                        <a:pt x="77" y="190"/>
                        <a:pt x="129" y="164"/>
                        <a:pt x="174" y="142"/>
                      </a:cubicBezTo>
                      <a:cubicBezTo>
                        <a:pt x="219" y="120"/>
                        <a:pt x="271" y="86"/>
                        <a:pt x="317" y="64"/>
                      </a:cubicBezTo>
                      <a:cubicBezTo>
                        <a:pt x="363" y="42"/>
                        <a:pt x="425" y="24"/>
                        <a:pt x="453" y="13"/>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79" name="Freeform 112"/>
                <p:cNvSpPr>
                  <a:spLocks/>
                </p:cNvSpPr>
                <p:nvPr/>
              </p:nvSpPr>
              <p:spPr bwMode="auto">
                <a:xfrm>
                  <a:off x="5388" y="2058"/>
                  <a:ext cx="61" cy="25"/>
                </a:xfrm>
                <a:custGeom>
                  <a:avLst/>
                  <a:gdLst/>
                  <a:ahLst/>
                  <a:cxnLst>
                    <a:cxn ang="0">
                      <a:pos x="61" y="17"/>
                    </a:cxn>
                    <a:cxn ang="0">
                      <a:pos x="38" y="6"/>
                    </a:cxn>
                    <a:cxn ang="0">
                      <a:pos x="6" y="0"/>
                    </a:cxn>
                    <a:cxn ang="0">
                      <a:pos x="0" y="8"/>
                    </a:cxn>
                    <a:cxn ang="0">
                      <a:pos x="5" y="22"/>
                    </a:cxn>
                    <a:cxn ang="0">
                      <a:pos x="8" y="24"/>
                    </a:cxn>
                  </a:cxnLst>
                  <a:rect l="0" t="0" r="r" b="b"/>
                  <a:pathLst>
                    <a:path w="61" h="25">
                      <a:moveTo>
                        <a:pt x="61" y="17"/>
                      </a:moveTo>
                      <a:cubicBezTo>
                        <a:pt x="57" y="15"/>
                        <a:pt x="47" y="9"/>
                        <a:pt x="38" y="6"/>
                      </a:cubicBezTo>
                      <a:cubicBezTo>
                        <a:pt x="29" y="3"/>
                        <a:pt x="12" y="0"/>
                        <a:pt x="6" y="0"/>
                      </a:cubicBezTo>
                      <a:cubicBezTo>
                        <a:pt x="0" y="0"/>
                        <a:pt x="0" y="4"/>
                        <a:pt x="0" y="8"/>
                      </a:cubicBezTo>
                      <a:cubicBezTo>
                        <a:pt x="0" y="12"/>
                        <a:pt x="4" y="19"/>
                        <a:pt x="5" y="22"/>
                      </a:cubicBezTo>
                      <a:cubicBezTo>
                        <a:pt x="6" y="25"/>
                        <a:pt x="5" y="24"/>
                        <a:pt x="8" y="24"/>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80" name="Freeform 113"/>
                <p:cNvSpPr>
                  <a:spLocks/>
                </p:cNvSpPr>
                <p:nvPr/>
              </p:nvSpPr>
              <p:spPr bwMode="auto">
                <a:xfrm flipH="1">
                  <a:off x="5232" y="2101"/>
                  <a:ext cx="64" cy="60"/>
                </a:xfrm>
                <a:custGeom>
                  <a:avLst/>
                  <a:gdLst/>
                  <a:ahLst/>
                  <a:cxnLst>
                    <a:cxn ang="0">
                      <a:pos x="0" y="256"/>
                    </a:cxn>
                    <a:cxn ang="0">
                      <a:pos x="267" y="431"/>
                    </a:cxn>
                    <a:cxn ang="0">
                      <a:pos x="372" y="422"/>
                    </a:cxn>
                    <a:cxn ang="0">
                      <a:pos x="342" y="327"/>
                    </a:cxn>
                    <a:cxn ang="0">
                      <a:pos x="303" y="262"/>
                    </a:cxn>
                    <a:cxn ang="0">
                      <a:pos x="190" y="189"/>
                    </a:cxn>
                    <a:cxn ang="0">
                      <a:pos x="254" y="189"/>
                    </a:cxn>
                    <a:cxn ang="0">
                      <a:pos x="331" y="155"/>
                    </a:cxn>
                    <a:cxn ang="0">
                      <a:pos x="400" y="105"/>
                    </a:cxn>
                    <a:cxn ang="0">
                      <a:pos x="423" y="16"/>
                    </a:cxn>
                    <a:cxn ang="0">
                      <a:pos x="54" y="4"/>
                    </a:cxn>
                  </a:cxnLst>
                  <a:rect l="0" t="0" r="r" b="b"/>
                  <a:pathLst>
                    <a:path w="480" h="459">
                      <a:moveTo>
                        <a:pt x="0" y="256"/>
                      </a:moveTo>
                      <a:cubicBezTo>
                        <a:pt x="108" y="328"/>
                        <a:pt x="205" y="403"/>
                        <a:pt x="267" y="431"/>
                      </a:cubicBezTo>
                      <a:cubicBezTo>
                        <a:pt x="329" y="459"/>
                        <a:pt x="360" y="439"/>
                        <a:pt x="372" y="422"/>
                      </a:cubicBezTo>
                      <a:cubicBezTo>
                        <a:pt x="384" y="405"/>
                        <a:pt x="353" y="354"/>
                        <a:pt x="342" y="327"/>
                      </a:cubicBezTo>
                      <a:cubicBezTo>
                        <a:pt x="330" y="300"/>
                        <a:pt x="328" y="284"/>
                        <a:pt x="303" y="262"/>
                      </a:cubicBezTo>
                      <a:cubicBezTo>
                        <a:pt x="279" y="239"/>
                        <a:pt x="199" y="200"/>
                        <a:pt x="190" y="189"/>
                      </a:cubicBezTo>
                      <a:cubicBezTo>
                        <a:pt x="182" y="177"/>
                        <a:pt x="230" y="195"/>
                        <a:pt x="254" y="189"/>
                      </a:cubicBezTo>
                      <a:cubicBezTo>
                        <a:pt x="277" y="184"/>
                        <a:pt x="307" y="169"/>
                        <a:pt x="331" y="155"/>
                      </a:cubicBezTo>
                      <a:cubicBezTo>
                        <a:pt x="355" y="141"/>
                        <a:pt x="384" y="128"/>
                        <a:pt x="400" y="105"/>
                      </a:cubicBezTo>
                      <a:cubicBezTo>
                        <a:pt x="415" y="82"/>
                        <a:pt x="480" y="32"/>
                        <a:pt x="423" y="16"/>
                      </a:cubicBezTo>
                      <a:cubicBezTo>
                        <a:pt x="366" y="0"/>
                        <a:pt x="210" y="2"/>
                        <a:pt x="54" y="4"/>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81" name="Freeform 114"/>
                <p:cNvSpPr>
                  <a:spLocks/>
                </p:cNvSpPr>
                <p:nvPr/>
              </p:nvSpPr>
              <p:spPr bwMode="auto">
                <a:xfrm flipH="1">
                  <a:off x="5518" y="2078"/>
                  <a:ext cx="40" cy="84"/>
                </a:xfrm>
                <a:custGeom>
                  <a:avLst/>
                  <a:gdLst/>
                  <a:ahLst/>
                  <a:cxnLst>
                    <a:cxn ang="0">
                      <a:pos x="57" y="0"/>
                    </a:cxn>
                    <a:cxn ang="0">
                      <a:pos x="209" y="114"/>
                    </a:cxn>
                    <a:cxn ang="0">
                      <a:pos x="293" y="261"/>
                    </a:cxn>
                    <a:cxn ang="0">
                      <a:pos x="283" y="389"/>
                    </a:cxn>
                    <a:cxn ang="0">
                      <a:pos x="257" y="517"/>
                    </a:cxn>
                    <a:cxn ang="0">
                      <a:pos x="187" y="588"/>
                    </a:cxn>
                    <a:cxn ang="0">
                      <a:pos x="0" y="639"/>
                    </a:cxn>
                  </a:cxnLst>
                  <a:rect l="0" t="0" r="r" b="b"/>
                  <a:pathLst>
                    <a:path w="306" h="639">
                      <a:moveTo>
                        <a:pt x="57" y="0"/>
                      </a:moveTo>
                      <a:cubicBezTo>
                        <a:pt x="82" y="19"/>
                        <a:pt x="170" y="70"/>
                        <a:pt x="209" y="114"/>
                      </a:cubicBezTo>
                      <a:cubicBezTo>
                        <a:pt x="248" y="158"/>
                        <a:pt x="281" y="215"/>
                        <a:pt x="293" y="261"/>
                      </a:cubicBezTo>
                      <a:cubicBezTo>
                        <a:pt x="306" y="306"/>
                        <a:pt x="289" y="347"/>
                        <a:pt x="283" y="389"/>
                      </a:cubicBezTo>
                      <a:cubicBezTo>
                        <a:pt x="276" y="432"/>
                        <a:pt x="273" y="484"/>
                        <a:pt x="257" y="517"/>
                      </a:cubicBezTo>
                      <a:cubicBezTo>
                        <a:pt x="241" y="550"/>
                        <a:pt x="230" y="568"/>
                        <a:pt x="187" y="588"/>
                      </a:cubicBezTo>
                      <a:cubicBezTo>
                        <a:pt x="144" y="608"/>
                        <a:pt x="39" y="628"/>
                        <a:pt x="0" y="639"/>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82" name="Freeform 115"/>
                <p:cNvSpPr>
                  <a:spLocks/>
                </p:cNvSpPr>
                <p:nvPr/>
              </p:nvSpPr>
              <p:spPr bwMode="auto">
                <a:xfrm rot="10600053" flipH="1">
                  <a:off x="5568" y="2096"/>
                  <a:ext cx="26" cy="26"/>
                </a:xfrm>
                <a:custGeom>
                  <a:avLst/>
                  <a:gdLst/>
                  <a:ahLst/>
                  <a:cxnLst>
                    <a:cxn ang="0">
                      <a:pos x="59" y="4"/>
                    </a:cxn>
                    <a:cxn ang="0">
                      <a:pos x="20" y="34"/>
                    </a:cxn>
                    <a:cxn ang="0">
                      <a:pos x="2" y="100"/>
                    </a:cxn>
                    <a:cxn ang="0">
                      <a:pos x="35" y="169"/>
                    </a:cxn>
                    <a:cxn ang="0">
                      <a:pos x="86" y="193"/>
                    </a:cxn>
                    <a:cxn ang="0">
                      <a:pos x="152" y="178"/>
                    </a:cxn>
                    <a:cxn ang="0">
                      <a:pos x="188" y="127"/>
                    </a:cxn>
                    <a:cxn ang="0">
                      <a:pos x="188" y="85"/>
                    </a:cxn>
                    <a:cxn ang="0">
                      <a:pos x="166" y="36"/>
                    </a:cxn>
                    <a:cxn ang="0">
                      <a:pos x="116" y="7"/>
                    </a:cxn>
                    <a:cxn ang="0">
                      <a:pos x="59" y="4"/>
                    </a:cxn>
                  </a:cxnLst>
                  <a:rect l="0" t="0" r="r" b="b"/>
                  <a:pathLst>
                    <a:path w="194" h="194">
                      <a:moveTo>
                        <a:pt x="59" y="4"/>
                      </a:moveTo>
                      <a:cubicBezTo>
                        <a:pt x="43" y="8"/>
                        <a:pt x="29" y="18"/>
                        <a:pt x="20" y="34"/>
                      </a:cubicBezTo>
                      <a:cubicBezTo>
                        <a:pt x="11" y="50"/>
                        <a:pt x="0" y="78"/>
                        <a:pt x="2" y="100"/>
                      </a:cubicBezTo>
                      <a:cubicBezTo>
                        <a:pt x="4" y="122"/>
                        <a:pt x="21" y="154"/>
                        <a:pt x="35" y="169"/>
                      </a:cubicBezTo>
                      <a:cubicBezTo>
                        <a:pt x="49" y="184"/>
                        <a:pt x="67" y="192"/>
                        <a:pt x="86" y="193"/>
                      </a:cubicBezTo>
                      <a:cubicBezTo>
                        <a:pt x="105" y="194"/>
                        <a:pt x="135" y="189"/>
                        <a:pt x="152" y="178"/>
                      </a:cubicBezTo>
                      <a:cubicBezTo>
                        <a:pt x="169" y="167"/>
                        <a:pt x="182" y="142"/>
                        <a:pt x="188" y="127"/>
                      </a:cubicBezTo>
                      <a:cubicBezTo>
                        <a:pt x="194" y="112"/>
                        <a:pt x="192" y="100"/>
                        <a:pt x="188" y="85"/>
                      </a:cubicBezTo>
                      <a:cubicBezTo>
                        <a:pt x="184" y="70"/>
                        <a:pt x="178" y="49"/>
                        <a:pt x="166" y="36"/>
                      </a:cubicBezTo>
                      <a:cubicBezTo>
                        <a:pt x="154" y="23"/>
                        <a:pt x="134" y="12"/>
                        <a:pt x="116" y="7"/>
                      </a:cubicBezTo>
                      <a:cubicBezTo>
                        <a:pt x="98" y="2"/>
                        <a:pt x="75" y="0"/>
                        <a:pt x="59" y="4"/>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83" name="Freeform 116"/>
                <p:cNvSpPr>
                  <a:spLocks/>
                </p:cNvSpPr>
                <p:nvPr/>
              </p:nvSpPr>
              <p:spPr bwMode="auto">
                <a:xfrm rot="10600053" flipH="1">
                  <a:off x="5576" y="2104"/>
                  <a:ext cx="12" cy="11"/>
                </a:xfrm>
                <a:custGeom>
                  <a:avLst/>
                  <a:gdLst/>
                  <a:ahLst/>
                  <a:cxnLst>
                    <a:cxn ang="0">
                      <a:pos x="30" y="1"/>
                    </a:cxn>
                    <a:cxn ang="0">
                      <a:pos x="6" y="11"/>
                    </a:cxn>
                    <a:cxn ang="0">
                      <a:pos x="2" y="47"/>
                    </a:cxn>
                    <a:cxn ang="0">
                      <a:pos x="20" y="77"/>
                    </a:cxn>
                    <a:cxn ang="0">
                      <a:pos x="54" y="83"/>
                    </a:cxn>
                    <a:cxn ang="0">
                      <a:pos x="80" y="67"/>
                    </a:cxn>
                    <a:cxn ang="0">
                      <a:pos x="80" y="31"/>
                    </a:cxn>
                    <a:cxn ang="0">
                      <a:pos x="64" y="7"/>
                    </a:cxn>
                    <a:cxn ang="0">
                      <a:pos x="30" y="1"/>
                    </a:cxn>
                  </a:cxnLst>
                  <a:rect l="0" t="0" r="r" b="b"/>
                  <a:pathLst>
                    <a:path w="84" h="85">
                      <a:moveTo>
                        <a:pt x="30" y="1"/>
                      </a:moveTo>
                      <a:cubicBezTo>
                        <a:pt x="20" y="2"/>
                        <a:pt x="11" y="3"/>
                        <a:pt x="6" y="11"/>
                      </a:cubicBezTo>
                      <a:cubicBezTo>
                        <a:pt x="1" y="19"/>
                        <a:pt x="0" y="36"/>
                        <a:pt x="2" y="47"/>
                      </a:cubicBezTo>
                      <a:cubicBezTo>
                        <a:pt x="4" y="58"/>
                        <a:pt x="11" y="71"/>
                        <a:pt x="20" y="77"/>
                      </a:cubicBezTo>
                      <a:cubicBezTo>
                        <a:pt x="29" y="83"/>
                        <a:pt x="44" y="85"/>
                        <a:pt x="54" y="83"/>
                      </a:cubicBezTo>
                      <a:cubicBezTo>
                        <a:pt x="64" y="81"/>
                        <a:pt x="76" y="76"/>
                        <a:pt x="80" y="67"/>
                      </a:cubicBezTo>
                      <a:cubicBezTo>
                        <a:pt x="84" y="58"/>
                        <a:pt x="83" y="41"/>
                        <a:pt x="80" y="31"/>
                      </a:cubicBezTo>
                      <a:cubicBezTo>
                        <a:pt x="77" y="21"/>
                        <a:pt x="72" y="12"/>
                        <a:pt x="64" y="7"/>
                      </a:cubicBezTo>
                      <a:cubicBezTo>
                        <a:pt x="56" y="2"/>
                        <a:pt x="40" y="0"/>
                        <a:pt x="30" y="1"/>
                      </a:cubicBezTo>
                      <a:close/>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sp>
              <p:nvSpPr>
                <p:cNvPr id="84" name="Freeform 117"/>
                <p:cNvSpPr>
                  <a:spLocks/>
                </p:cNvSpPr>
                <p:nvPr/>
              </p:nvSpPr>
              <p:spPr bwMode="auto">
                <a:xfrm flipH="1">
                  <a:off x="5291" y="2099"/>
                  <a:ext cx="232" cy="18"/>
                </a:xfrm>
                <a:custGeom>
                  <a:avLst/>
                  <a:gdLst/>
                  <a:ahLst/>
                  <a:cxnLst>
                    <a:cxn ang="0">
                      <a:pos x="0" y="0"/>
                    </a:cxn>
                    <a:cxn ang="0">
                      <a:pos x="106" y="30"/>
                    </a:cxn>
                    <a:cxn ang="0">
                      <a:pos x="343" y="22"/>
                    </a:cxn>
                    <a:cxn ang="0">
                      <a:pos x="526" y="51"/>
                    </a:cxn>
                    <a:cxn ang="0">
                      <a:pos x="758" y="82"/>
                    </a:cxn>
                    <a:cxn ang="0">
                      <a:pos x="949" y="72"/>
                    </a:cxn>
                    <a:cxn ang="0">
                      <a:pos x="1162" y="58"/>
                    </a:cxn>
                    <a:cxn ang="0">
                      <a:pos x="1391" y="87"/>
                    </a:cxn>
                    <a:cxn ang="0">
                      <a:pos x="1551" y="99"/>
                    </a:cxn>
                    <a:cxn ang="0">
                      <a:pos x="1749" y="140"/>
                    </a:cxn>
                  </a:cxnLst>
                  <a:rect l="0" t="0" r="r" b="b"/>
                  <a:pathLst>
                    <a:path w="1749" h="140">
                      <a:moveTo>
                        <a:pt x="0" y="0"/>
                      </a:moveTo>
                      <a:cubicBezTo>
                        <a:pt x="25" y="14"/>
                        <a:pt x="49" y="27"/>
                        <a:pt x="106" y="30"/>
                      </a:cubicBezTo>
                      <a:cubicBezTo>
                        <a:pt x="163" y="34"/>
                        <a:pt x="273" y="19"/>
                        <a:pt x="343" y="22"/>
                      </a:cubicBezTo>
                      <a:cubicBezTo>
                        <a:pt x="413" y="25"/>
                        <a:pt x="456" y="41"/>
                        <a:pt x="526" y="51"/>
                      </a:cubicBezTo>
                      <a:cubicBezTo>
                        <a:pt x="595" y="61"/>
                        <a:pt x="687" y="79"/>
                        <a:pt x="758" y="82"/>
                      </a:cubicBezTo>
                      <a:cubicBezTo>
                        <a:pt x="829" y="86"/>
                        <a:pt x="882" y="76"/>
                        <a:pt x="949" y="72"/>
                      </a:cubicBezTo>
                      <a:cubicBezTo>
                        <a:pt x="1017" y="67"/>
                        <a:pt x="1088" y="56"/>
                        <a:pt x="1162" y="58"/>
                      </a:cubicBezTo>
                      <a:cubicBezTo>
                        <a:pt x="1236" y="60"/>
                        <a:pt x="1326" y="80"/>
                        <a:pt x="1391" y="87"/>
                      </a:cubicBezTo>
                      <a:cubicBezTo>
                        <a:pt x="1456" y="94"/>
                        <a:pt x="1491" y="90"/>
                        <a:pt x="1551" y="99"/>
                      </a:cubicBezTo>
                      <a:cubicBezTo>
                        <a:pt x="1611" y="108"/>
                        <a:pt x="1708" y="132"/>
                        <a:pt x="1749" y="140"/>
                      </a:cubicBezTo>
                    </a:path>
                  </a:pathLst>
                </a:custGeom>
                <a:gradFill rotWithShape="1">
                  <a:gsLst>
                    <a:gs pos="0">
                      <a:srgbClr val="0066FF"/>
                    </a:gs>
                    <a:gs pos="100000">
                      <a:schemeClr val="bg1"/>
                    </a:gs>
                  </a:gsLst>
                  <a:lin ang="5400000" scaled="1"/>
                </a:gradFill>
                <a:ln w="12700" cmpd="sng">
                  <a:solidFill>
                    <a:schemeClr val="tx1"/>
                  </a:solidFill>
                  <a:round/>
                  <a:headEnd/>
                  <a:tailEnd/>
                </a:ln>
                <a:effectLst/>
              </p:spPr>
              <p:txBody>
                <a:bodyPr/>
                <a:lstStyle/>
                <a:p>
                  <a:endParaRPr lang="en-US" sz="1800" b="1">
                    <a:latin typeface="Trebuchet MS" pitchFamily="34" charset="0"/>
                    <a:cs typeface="Consolas" pitchFamily="49" charset="0"/>
                  </a:endParaRPr>
                </a:p>
              </p:txBody>
            </p:sp>
          </p:grpSp>
        </p:grpSp>
        <p:grpSp>
          <p:nvGrpSpPr>
            <p:cNvPr id="15" name="Group 14"/>
            <p:cNvGrpSpPr/>
            <p:nvPr/>
          </p:nvGrpSpPr>
          <p:grpSpPr>
            <a:xfrm>
              <a:off x="5918200" y="3390900"/>
              <a:ext cx="2700643" cy="2806700"/>
              <a:chOff x="5918200" y="3390900"/>
              <a:chExt cx="2700643" cy="2806700"/>
            </a:xfrm>
          </p:grpSpPr>
          <p:sp>
            <p:nvSpPr>
              <p:cNvPr id="48" name="Freeform 119"/>
              <p:cNvSpPr>
                <a:spLocks/>
              </p:cNvSpPr>
              <p:nvPr/>
            </p:nvSpPr>
            <p:spPr bwMode="auto">
              <a:xfrm>
                <a:off x="5918200" y="3390900"/>
                <a:ext cx="1627188" cy="2806700"/>
              </a:xfrm>
              <a:custGeom>
                <a:avLst/>
                <a:gdLst/>
                <a:ahLst/>
                <a:cxnLst>
                  <a:cxn ang="0">
                    <a:pos x="1016" y="0"/>
                  </a:cxn>
                  <a:cxn ang="0">
                    <a:pos x="992" y="512"/>
                  </a:cxn>
                  <a:cxn ang="0">
                    <a:pos x="816" y="1024"/>
                  </a:cxn>
                  <a:cxn ang="0">
                    <a:pos x="440" y="1480"/>
                  </a:cxn>
                  <a:cxn ang="0">
                    <a:pos x="0" y="1768"/>
                  </a:cxn>
                </a:cxnLst>
                <a:rect l="0" t="0" r="r" b="b"/>
                <a:pathLst>
                  <a:path w="1025" h="1768">
                    <a:moveTo>
                      <a:pt x="1016" y="0"/>
                    </a:moveTo>
                    <a:cubicBezTo>
                      <a:pt x="1020" y="170"/>
                      <a:pt x="1025" y="341"/>
                      <a:pt x="992" y="512"/>
                    </a:cubicBezTo>
                    <a:cubicBezTo>
                      <a:pt x="959" y="683"/>
                      <a:pt x="908" y="863"/>
                      <a:pt x="816" y="1024"/>
                    </a:cubicBezTo>
                    <a:cubicBezTo>
                      <a:pt x="724" y="1185"/>
                      <a:pt x="576" y="1356"/>
                      <a:pt x="440" y="1480"/>
                    </a:cubicBezTo>
                    <a:cubicBezTo>
                      <a:pt x="304" y="1604"/>
                      <a:pt x="92" y="1708"/>
                      <a:pt x="0" y="1768"/>
                    </a:cubicBezTo>
                  </a:path>
                </a:pathLst>
              </a:custGeom>
              <a:noFill/>
              <a:ln w="76200" cmpd="sng">
                <a:solidFill>
                  <a:srgbClr val="FFCC66"/>
                </a:solidFill>
                <a:round/>
                <a:headEnd type="none" w="med" len="med"/>
                <a:tailEnd type="triangle" w="med" len="med"/>
              </a:ln>
              <a:effectLst/>
            </p:spPr>
            <p:txBody>
              <a:bodyPr/>
              <a:lstStyle/>
              <a:p>
                <a:endParaRPr lang="en-US" sz="1800" b="1">
                  <a:latin typeface="Trebuchet MS" pitchFamily="34" charset="0"/>
                  <a:cs typeface="Consolas" pitchFamily="49" charset="0"/>
                </a:endParaRPr>
              </a:p>
            </p:txBody>
          </p:sp>
          <p:sp>
            <p:nvSpPr>
              <p:cNvPr id="49" name="Text Box 118"/>
              <p:cNvSpPr txBox="1">
                <a:spLocks noChangeArrowheads="1"/>
              </p:cNvSpPr>
              <p:nvPr/>
            </p:nvSpPr>
            <p:spPr bwMode="auto">
              <a:xfrm>
                <a:off x="6638492" y="4554242"/>
                <a:ext cx="1980351" cy="627438"/>
              </a:xfrm>
              <a:prstGeom prst="rect">
                <a:avLst/>
              </a:prstGeom>
              <a:noFill/>
              <a:ln w="9525">
                <a:noFill/>
                <a:miter lim="800000"/>
                <a:headEnd/>
                <a:tailEnd/>
              </a:ln>
              <a:effectLst/>
            </p:spPr>
            <p:txBody>
              <a:bodyPr wrap="none">
                <a:spAutoFit/>
              </a:bodyPr>
              <a:lstStyle/>
              <a:p>
                <a:r>
                  <a:rPr lang="en-US" sz="1800" b="1" dirty="0">
                    <a:latin typeface="Trebuchet MS" pitchFamily="34" charset="0"/>
                    <a:cs typeface="Consolas" pitchFamily="49" charset="0"/>
                  </a:rPr>
                  <a:t>juveniles</a:t>
                </a:r>
              </a:p>
            </p:txBody>
          </p:sp>
          <p:grpSp>
            <p:nvGrpSpPr>
              <p:cNvPr id="50" name="Group 120"/>
              <p:cNvGrpSpPr>
                <a:grpSpLocks/>
              </p:cNvGrpSpPr>
              <p:nvPr/>
            </p:nvGrpSpPr>
            <p:grpSpPr bwMode="auto">
              <a:xfrm>
                <a:off x="7558088" y="3835411"/>
                <a:ext cx="1052508" cy="466733"/>
                <a:chOff x="155" y="1018"/>
                <a:chExt cx="1713" cy="760"/>
              </a:xfrm>
              <a:gradFill>
                <a:gsLst>
                  <a:gs pos="19000">
                    <a:srgbClr val="5E9EFF">
                      <a:alpha val="82000"/>
                    </a:srgbClr>
                  </a:gs>
                  <a:gs pos="39999">
                    <a:srgbClr val="85C2FF"/>
                  </a:gs>
                  <a:gs pos="70000">
                    <a:srgbClr val="C4D6EB"/>
                  </a:gs>
                  <a:gs pos="100000">
                    <a:srgbClr val="FFEBFA"/>
                  </a:gs>
                </a:gsLst>
                <a:lin ang="5400000" scaled="1"/>
              </a:gradFill>
            </p:grpSpPr>
            <p:sp>
              <p:nvSpPr>
                <p:cNvPr id="60" name="Freeform 121"/>
                <p:cNvSpPr>
                  <a:spLocks/>
                </p:cNvSpPr>
                <p:nvPr/>
              </p:nvSpPr>
              <p:spPr bwMode="auto">
                <a:xfrm>
                  <a:off x="155" y="1168"/>
                  <a:ext cx="1713" cy="475"/>
                </a:xfrm>
                <a:custGeom>
                  <a:avLst/>
                  <a:gdLst/>
                  <a:ahLst/>
                  <a:cxnLst>
                    <a:cxn ang="0">
                      <a:pos x="53" y="148"/>
                    </a:cxn>
                    <a:cxn ang="0">
                      <a:pos x="225" y="78"/>
                    </a:cxn>
                    <a:cxn ang="0">
                      <a:pos x="401" y="30"/>
                    </a:cxn>
                    <a:cxn ang="0">
                      <a:pos x="547" y="8"/>
                    </a:cxn>
                    <a:cxn ang="0">
                      <a:pos x="663" y="4"/>
                    </a:cxn>
                    <a:cxn ang="0">
                      <a:pos x="825" y="32"/>
                    </a:cxn>
                    <a:cxn ang="0">
                      <a:pos x="1001" y="78"/>
                    </a:cxn>
                    <a:cxn ang="0">
                      <a:pos x="1269" y="154"/>
                    </a:cxn>
                    <a:cxn ang="0">
                      <a:pos x="1369" y="182"/>
                    </a:cxn>
                    <a:cxn ang="0">
                      <a:pos x="1473" y="150"/>
                    </a:cxn>
                    <a:cxn ang="0">
                      <a:pos x="1627" y="88"/>
                    </a:cxn>
                    <a:cxn ang="0">
                      <a:pos x="1713" y="70"/>
                    </a:cxn>
                    <a:cxn ang="0">
                      <a:pos x="1673" y="122"/>
                    </a:cxn>
                    <a:cxn ang="0">
                      <a:pos x="1633" y="180"/>
                    </a:cxn>
                    <a:cxn ang="0">
                      <a:pos x="1569" y="224"/>
                    </a:cxn>
                    <a:cxn ang="0">
                      <a:pos x="1537" y="238"/>
                    </a:cxn>
                    <a:cxn ang="0">
                      <a:pos x="1531" y="248"/>
                    </a:cxn>
                    <a:cxn ang="0">
                      <a:pos x="1561" y="268"/>
                    </a:cxn>
                    <a:cxn ang="0">
                      <a:pos x="1621" y="312"/>
                    </a:cxn>
                    <a:cxn ang="0">
                      <a:pos x="1673" y="390"/>
                    </a:cxn>
                    <a:cxn ang="0">
                      <a:pos x="1693" y="434"/>
                    </a:cxn>
                    <a:cxn ang="0">
                      <a:pos x="1651" y="424"/>
                    </a:cxn>
                    <a:cxn ang="0">
                      <a:pos x="1563" y="394"/>
                    </a:cxn>
                    <a:cxn ang="0">
                      <a:pos x="1501" y="358"/>
                    </a:cxn>
                    <a:cxn ang="0">
                      <a:pos x="1439" y="332"/>
                    </a:cxn>
                    <a:cxn ang="0">
                      <a:pos x="1381" y="310"/>
                    </a:cxn>
                    <a:cxn ang="0">
                      <a:pos x="1295" y="308"/>
                    </a:cxn>
                    <a:cxn ang="0">
                      <a:pos x="1271" y="326"/>
                    </a:cxn>
                    <a:cxn ang="0">
                      <a:pos x="1329" y="318"/>
                    </a:cxn>
                    <a:cxn ang="0">
                      <a:pos x="1157" y="432"/>
                    </a:cxn>
                    <a:cxn ang="0">
                      <a:pos x="1079" y="376"/>
                    </a:cxn>
                    <a:cxn ang="0">
                      <a:pos x="1045" y="380"/>
                    </a:cxn>
                    <a:cxn ang="0">
                      <a:pos x="1005" y="404"/>
                    </a:cxn>
                    <a:cxn ang="0">
                      <a:pos x="841" y="460"/>
                    </a:cxn>
                    <a:cxn ang="0">
                      <a:pos x="731" y="466"/>
                    </a:cxn>
                    <a:cxn ang="0">
                      <a:pos x="643" y="474"/>
                    </a:cxn>
                    <a:cxn ang="0">
                      <a:pos x="471" y="460"/>
                    </a:cxn>
                    <a:cxn ang="0">
                      <a:pos x="305" y="402"/>
                    </a:cxn>
                    <a:cxn ang="0">
                      <a:pos x="217" y="348"/>
                    </a:cxn>
                    <a:cxn ang="0">
                      <a:pos x="99" y="296"/>
                    </a:cxn>
                    <a:cxn ang="0">
                      <a:pos x="13" y="220"/>
                    </a:cxn>
                    <a:cxn ang="0">
                      <a:pos x="19" y="190"/>
                    </a:cxn>
                    <a:cxn ang="0">
                      <a:pos x="35" y="200"/>
                    </a:cxn>
                    <a:cxn ang="0">
                      <a:pos x="53" y="198"/>
                    </a:cxn>
                    <a:cxn ang="0">
                      <a:pos x="53" y="148"/>
                    </a:cxn>
                  </a:cxnLst>
                  <a:rect l="0" t="0" r="r" b="b"/>
                  <a:pathLst>
                    <a:path w="1713" h="475">
                      <a:moveTo>
                        <a:pt x="53" y="148"/>
                      </a:moveTo>
                      <a:cubicBezTo>
                        <a:pt x="82" y="128"/>
                        <a:pt x="167" y="98"/>
                        <a:pt x="225" y="78"/>
                      </a:cubicBezTo>
                      <a:cubicBezTo>
                        <a:pt x="283" y="58"/>
                        <a:pt x="347" y="42"/>
                        <a:pt x="401" y="30"/>
                      </a:cubicBezTo>
                      <a:cubicBezTo>
                        <a:pt x="455" y="18"/>
                        <a:pt x="503" y="12"/>
                        <a:pt x="547" y="8"/>
                      </a:cubicBezTo>
                      <a:cubicBezTo>
                        <a:pt x="591" y="4"/>
                        <a:pt x="617" y="0"/>
                        <a:pt x="663" y="4"/>
                      </a:cubicBezTo>
                      <a:cubicBezTo>
                        <a:pt x="709" y="8"/>
                        <a:pt x="769" y="20"/>
                        <a:pt x="825" y="32"/>
                      </a:cubicBezTo>
                      <a:cubicBezTo>
                        <a:pt x="881" y="44"/>
                        <a:pt x="927" y="58"/>
                        <a:pt x="1001" y="78"/>
                      </a:cubicBezTo>
                      <a:cubicBezTo>
                        <a:pt x="1075" y="98"/>
                        <a:pt x="1208" y="137"/>
                        <a:pt x="1269" y="154"/>
                      </a:cubicBezTo>
                      <a:cubicBezTo>
                        <a:pt x="1330" y="171"/>
                        <a:pt x="1335" y="183"/>
                        <a:pt x="1369" y="182"/>
                      </a:cubicBezTo>
                      <a:cubicBezTo>
                        <a:pt x="1403" y="181"/>
                        <a:pt x="1430" y="166"/>
                        <a:pt x="1473" y="150"/>
                      </a:cubicBezTo>
                      <a:cubicBezTo>
                        <a:pt x="1516" y="134"/>
                        <a:pt x="1587" y="101"/>
                        <a:pt x="1627" y="88"/>
                      </a:cubicBezTo>
                      <a:cubicBezTo>
                        <a:pt x="1667" y="75"/>
                        <a:pt x="1705" y="64"/>
                        <a:pt x="1713" y="70"/>
                      </a:cubicBezTo>
                      <a:lnTo>
                        <a:pt x="1673" y="122"/>
                      </a:lnTo>
                      <a:cubicBezTo>
                        <a:pt x="1660" y="140"/>
                        <a:pt x="1650" y="163"/>
                        <a:pt x="1633" y="180"/>
                      </a:cubicBezTo>
                      <a:cubicBezTo>
                        <a:pt x="1616" y="197"/>
                        <a:pt x="1585" y="214"/>
                        <a:pt x="1569" y="224"/>
                      </a:cubicBezTo>
                      <a:cubicBezTo>
                        <a:pt x="1553" y="234"/>
                        <a:pt x="1543" y="234"/>
                        <a:pt x="1537" y="238"/>
                      </a:cubicBezTo>
                      <a:cubicBezTo>
                        <a:pt x="1531" y="242"/>
                        <a:pt x="1527" y="243"/>
                        <a:pt x="1531" y="248"/>
                      </a:cubicBezTo>
                      <a:cubicBezTo>
                        <a:pt x="1535" y="253"/>
                        <a:pt x="1546" y="257"/>
                        <a:pt x="1561" y="268"/>
                      </a:cubicBezTo>
                      <a:cubicBezTo>
                        <a:pt x="1576" y="279"/>
                        <a:pt x="1602" y="292"/>
                        <a:pt x="1621" y="312"/>
                      </a:cubicBezTo>
                      <a:cubicBezTo>
                        <a:pt x="1640" y="332"/>
                        <a:pt x="1661" y="370"/>
                        <a:pt x="1673" y="390"/>
                      </a:cubicBezTo>
                      <a:cubicBezTo>
                        <a:pt x="1685" y="410"/>
                        <a:pt x="1697" y="428"/>
                        <a:pt x="1693" y="434"/>
                      </a:cubicBezTo>
                      <a:lnTo>
                        <a:pt x="1651" y="424"/>
                      </a:lnTo>
                      <a:cubicBezTo>
                        <a:pt x="1629" y="417"/>
                        <a:pt x="1588" y="405"/>
                        <a:pt x="1563" y="394"/>
                      </a:cubicBezTo>
                      <a:cubicBezTo>
                        <a:pt x="1538" y="383"/>
                        <a:pt x="1522" y="368"/>
                        <a:pt x="1501" y="358"/>
                      </a:cubicBezTo>
                      <a:cubicBezTo>
                        <a:pt x="1480" y="348"/>
                        <a:pt x="1459" y="340"/>
                        <a:pt x="1439" y="332"/>
                      </a:cubicBezTo>
                      <a:cubicBezTo>
                        <a:pt x="1419" y="324"/>
                        <a:pt x="1405" y="314"/>
                        <a:pt x="1381" y="310"/>
                      </a:cubicBezTo>
                      <a:cubicBezTo>
                        <a:pt x="1357" y="306"/>
                        <a:pt x="1313" y="305"/>
                        <a:pt x="1295" y="308"/>
                      </a:cubicBezTo>
                      <a:cubicBezTo>
                        <a:pt x="1277" y="311"/>
                        <a:pt x="1265" y="324"/>
                        <a:pt x="1271" y="326"/>
                      </a:cubicBezTo>
                      <a:lnTo>
                        <a:pt x="1329" y="318"/>
                      </a:lnTo>
                      <a:lnTo>
                        <a:pt x="1157" y="432"/>
                      </a:lnTo>
                      <a:lnTo>
                        <a:pt x="1079" y="376"/>
                      </a:lnTo>
                      <a:lnTo>
                        <a:pt x="1045" y="380"/>
                      </a:lnTo>
                      <a:cubicBezTo>
                        <a:pt x="1033" y="385"/>
                        <a:pt x="1039" y="391"/>
                        <a:pt x="1005" y="404"/>
                      </a:cubicBezTo>
                      <a:cubicBezTo>
                        <a:pt x="971" y="417"/>
                        <a:pt x="887" y="450"/>
                        <a:pt x="841" y="460"/>
                      </a:cubicBezTo>
                      <a:cubicBezTo>
                        <a:pt x="795" y="470"/>
                        <a:pt x="764" y="464"/>
                        <a:pt x="731" y="466"/>
                      </a:cubicBezTo>
                      <a:cubicBezTo>
                        <a:pt x="698" y="468"/>
                        <a:pt x="686" y="475"/>
                        <a:pt x="643" y="474"/>
                      </a:cubicBezTo>
                      <a:cubicBezTo>
                        <a:pt x="600" y="473"/>
                        <a:pt x="527" y="472"/>
                        <a:pt x="471" y="460"/>
                      </a:cubicBezTo>
                      <a:cubicBezTo>
                        <a:pt x="415" y="448"/>
                        <a:pt x="347" y="421"/>
                        <a:pt x="305" y="402"/>
                      </a:cubicBezTo>
                      <a:cubicBezTo>
                        <a:pt x="263" y="383"/>
                        <a:pt x="251" y="366"/>
                        <a:pt x="217" y="348"/>
                      </a:cubicBezTo>
                      <a:cubicBezTo>
                        <a:pt x="183" y="330"/>
                        <a:pt x="133" y="317"/>
                        <a:pt x="99" y="296"/>
                      </a:cubicBezTo>
                      <a:cubicBezTo>
                        <a:pt x="65" y="275"/>
                        <a:pt x="26" y="238"/>
                        <a:pt x="13" y="220"/>
                      </a:cubicBezTo>
                      <a:cubicBezTo>
                        <a:pt x="0" y="202"/>
                        <a:pt x="15" y="193"/>
                        <a:pt x="19" y="190"/>
                      </a:cubicBezTo>
                      <a:lnTo>
                        <a:pt x="35" y="200"/>
                      </a:lnTo>
                      <a:cubicBezTo>
                        <a:pt x="41" y="201"/>
                        <a:pt x="50" y="206"/>
                        <a:pt x="53" y="198"/>
                      </a:cubicBezTo>
                      <a:cubicBezTo>
                        <a:pt x="56" y="190"/>
                        <a:pt x="24" y="168"/>
                        <a:pt x="53" y="148"/>
                      </a:cubicBezTo>
                      <a:close/>
                    </a:path>
                  </a:pathLst>
                </a:custGeom>
                <a:grpFill/>
                <a:ln w="1905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61" name="Freeform 122"/>
                <p:cNvSpPr>
                  <a:spLocks/>
                </p:cNvSpPr>
                <p:nvPr/>
              </p:nvSpPr>
              <p:spPr bwMode="auto">
                <a:xfrm>
                  <a:off x="774" y="1018"/>
                  <a:ext cx="342" cy="192"/>
                </a:xfrm>
                <a:custGeom>
                  <a:avLst/>
                  <a:gdLst/>
                  <a:ahLst/>
                  <a:cxnLst>
                    <a:cxn ang="0">
                      <a:pos x="0" y="146"/>
                    </a:cxn>
                    <a:cxn ang="0">
                      <a:pos x="68" y="82"/>
                    </a:cxn>
                    <a:cxn ang="0">
                      <a:pos x="138" y="14"/>
                    </a:cxn>
                    <a:cxn ang="0">
                      <a:pos x="170" y="6"/>
                    </a:cxn>
                    <a:cxn ang="0">
                      <a:pos x="202" y="50"/>
                    </a:cxn>
                    <a:cxn ang="0">
                      <a:pos x="268" y="128"/>
                    </a:cxn>
                    <a:cxn ang="0">
                      <a:pos x="312" y="170"/>
                    </a:cxn>
                    <a:cxn ang="0">
                      <a:pos x="334" y="182"/>
                    </a:cxn>
                    <a:cxn ang="0">
                      <a:pos x="262" y="192"/>
                    </a:cxn>
                  </a:cxnLst>
                  <a:rect l="0" t="0" r="r" b="b"/>
                  <a:pathLst>
                    <a:path w="342" h="192">
                      <a:moveTo>
                        <a:pt x="0" y="146"/>
                      </a:moveTo>
                      <a:cubicBezTo>
                        <a:pt x="22" y="125"/>
                        <a:pt x="45" y="104"/>
                        <a:pt x="68" y="82"/>
                      </a:cubicBezTo>
                      <a:cubicBezTo>
                        <a:pt x="91" y="60"/>
                        <a:pt x="121" y="27"/>
                        <a:pt x="138" y="14"/>
                      </a:cubicBezTo>
                      <a:cubicBezTo>
                        <a:pt x="155" y="1"/>
                        <a:pt x="159" y="0"/>
                        <a:pt x="170" y="6"/>
                      </a:cubicBezTo>
                      <a:cubicBezTo>
                        <a:pt x="181" y="12"/>
                        <a:pt x="186" y="30"/>
                        <a:pt x="202" y="50"/>
                      </a:cubicBezTo>
                      <a:cubicBezTo>
                        <a:pt x="218" y="70"/>
                        <a:pt x="250" y="108"/>
                        <a:pt x="268" y="128"/>
                      </a:cubicBezTo>
                      <a:cubicBezTo>
                        <a:pt x="286" y="148"/>
                        <a:pt x="301" y="161"/>
                        <a:pt x="312" y="170"/>
                      </a:cubicBezTo>
                      <a:cubicBezTo>
                        <a:pt x="323" y="179"/>
                        <a:pt x="342" y="178"/>
                        <a:pt x="334" y="182"/>
                      </a:cubicBezTo>
                      <a:lnTo>
                        <a:pt x="262" y="192"/>
                      </a:lnTo>
                    </a:path>
                  </a:pathLst>
                </a:custGeom>
                <a:grpFill/>
                <a:ln w="1905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62" name="Freeform 123"/>
                <p:cNvSpPr>
                  <a:spLocks/>
                </p:cNvSpPr>
                <p:nvPr/>
              </p:nvSpPr>
              <p:spPr bwMode="auto">
                <a:xfrm>
                  <a:off x="461" y="1497"/>
                  <a:ext cx="241" cy="99"/>
                </a:xfrm>
                <a:custGeom>
                  <a:avLst/>
                  <a:gdLst/>
                  <a:ahLst/>
                  <a:cxnLst>
                    <a:cxn ang="0">
                      <a:pos x="13" y="1"/>
                    </a:cxn>
                    <a:cxn ang="0">
                      <a:pos x="89" y="13"/>
                    </a:cxn>
                    <a:cxn ang="0">
                      <a:pos x="211" y="31"/>
                    </a:cxn>
                    <a:cxn ang="0">
                      <a:pos x="241" y="53"/>
                    </a:cxn>
                    <a:cxn ang="0">
                      <a:pos x="219" y="73"/>
                    </a:cxn>
                    <a:cxn ang="0">
                      <a:pos x="159" y="97"/>
                    </a:cxn>
                    <a:cxn ang="0">
                      <a:pos x="87" y="83"/>
                    </a:cxn>
                    <a:cxn ang="0">
                      <a:pos x="41" y="41"/>
                    </a:cxn>
                    <a:cxn ang="0">
                      <a:pos x="13" y="21"/>
                    </a:cxn>
                    <a:cxn ang="0">
                      <a:pos x="13" y="1"/>
                    </a:cxn>
                  </a:cxnLst>
                  <a:rect l="0" t="0" r="r" b="b"/>
                  <a:pathLst>
                    <a:path w="241" h="99">
                      <a:moveTo>
                        <a:pt x="13" y="1"/>
                      </a:moveTo>
                      <a:cubicBezTo>
                        <a:pt x="26" y="0"/>
                        <a:pt x="56" y="8"/>
                        <a:pt x="89" y="13"/>
                      </a:cubicBezTo>
                      <a:cubicBezTo>
                        <a:pt x="122" y="18"/>
                        <a:pt x="186" y="24"/>
                        <a:pt x="211" y="31"/>
                      </a:cubicBezTo>
                      <a:cubicBezTo>
                        <a:pt x="236" y="38"/>
                        <a:pt x="240" y="46"/>
                        <a:pt x="241" y="53"/>
                      </a:cubicBezTo>
                      <a:lnTo>
                        <a:pt x="219" y="73"/>
                      </a:lnTo>
                      <a:cubicBezTo>
                        <a:pt x="205" y="80"/>
                        <a:pt x="181" y="95"/>
                        <a:pt x="159" y="97"/>
                      </a:cubicBezTo>
                      <a:cubicBezTo>
                        <a:pt x="137" y="99"/>
                        <a:pt x="107" y="92"/>
                        <a:pt x="87" y="83"/>
                      </a:cubicBezTo>
                      <a:cubicBezTo>
                        <a:pt x="67" y="74"/>
                        <a:pt x="53" y="51"/>
                        <a:pt x="41" y="41"/>
                      </a:cubicBezTo>
                      <a:cubicBezTo>
                        <a:pt x="29" y="31"/>
                        <a:pt x="18" y="27"/>
                        <a:pt x="13" y="21"/>
                      </a:cubicBezTo>
                      <a:cubicBezTo>
                        <a:pt x="8" y="15"/>
                        <a:pt x="0" y="2"/>
                        <a:pt x="13" y="1"/>
                      </a:cubicBezTo>
                      <a:close/>
                    </a:path>
                  </a:pathLst>
                </a:custGeom>
                <a:grpFill/>
                <a:ln w="1905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63" name="Freeform 124"/>
                <p:cNvSpPr>
                  <a:spLocks/>
                </p:cNvSpPr>
                <p:nvPr/>
              </p:nvSpPr>
              <p:spPr bwMode="auto">
                <a:xfrm>
                  <a:off x="828" y="1634"/>
                  <a:ext cx="122" cy="144"/>
                </a:xfrm>
                <a:custGeom>
                  <a:avLst/>
                  <a:gdLst/>
                  <a:ahLst/>
                  <a:cxnLst>
                    <a:cxn ang="0">
                      <a:pos x="4" y="0"/>
                    </a:cxn>
                    <a:cxn ang="0">
                      <a:pos x="6" y="66"/>
                    </a:cxn>
                    <a:cxn ang="0">
                      <a:pos x="38" y="144"/>
                    </a:cxn>
                    <a:cxn ang="0">
                      <a:pos x="72" y="126"/>
                    </a:cxn>
                    <a:cxn ang="0">
                      <a:pos x="110" y="68"/>
                    </a:cxn>
                    <a:cxn ang="0">
                      <a:pos x="116" y="22"/>
                    </a:cxn>
                    <a:cxn ang="0">
                      <a:pos x="74" y="2"/>
                    </a:cxn>
                  </a:cxnLst>
                  <a:rect l="0" t="0" r="r" b="b"/>
                  <a:pathLst>
                    <a:path w="122" h="144">
                      <a:moveTo>
                        <a:pt x="4" y="0"/>
                      </a:moveTo>
                      <a:cubicBezTo>
                        <a:pt x="2" y="21"/>
                        <a:pt x="0" y="42"/>
                        <a:pt x="6" y="66"/>
                      </a:cubicBezTo>
                      <a:cubicBezTo>
                        <a:pt x="12" y="90"/>
                        <a:pt x="27" y="134"/>
                        <a:pt x="38" y="144"/>
                      </a:cubicBezTo>
                      <a:lnTo>
                        <a:pt x="72" y="126"/>
                      </a:lnTo>
                      <a:cubicBezTo>
                        <a:pt x="84" y="113"/>
                        <a:pt x="103" y="85"/>
                        <a:pt x="110" y="68"/>
                      </a:cubicBezTo>
                      <a:cubicBezTo>
                        <a:pt x="117" y="51"/>
                        <a:pt x="122" y="33"/>
                        <a:pt x="116" y="22"/>
                      </a:cubicBezTo>
                      <a:cubicBezTo>
                        <a:pt x="110" y="11"/>
                        <a:pt x="92" y="6"/>
                        <a:pt x="74" y="2"/>
                      </a:cubicBezTo>
                    </a:path>
                  </a:pathLst>
                </a:custGeom>
                <a:grpFill/>
                <a:ln w="1905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64" name="Freeform 125"/>
                <p:cNvSpPr>
                  <a:spLocks/>
                </p:cNvSpPr>
                <p:nvPr/>
              </p:nvSpPr>
              <p:spPr bwMode="auto">
                <a:xfrm>
                  <a:off x="390" y="1279"/>
                  <a:ext cx="108" cy="229"/>
                </a:xfrm>
                <a:custGeom>
                  <a:avLst/>
                  <a:gdLst/>
                  <a:ahLst/>
                  <a:cxnLst>
                    <a:cxn ang="0">
                      <a:pos x="24" y="21"/>
                    </a:cxn>
                    <a:cxn ang="0">
                      <a:pos x="58" y="13"/>
                    </a:cxn>
                    <a:cxn ang="0">
                      <a:pos x="98" y="101"/>
                    </a:cxn>
                    <a:cxn ang="0">
                      <a:pos x="92" y="191"/>
                    </a:cxn>
                    <a:cxn ang="0">
                      <a:pos x="0" y="229"/>
                    </a:cxn>
                  </a:cxnLst>
                  <a:rect l="0" t="0" r="r" b="b"/>
                  <a:pathLst>
                    <a:path w="108" h="229">
                      <a:moveTo>
                        <a:pt x="24" y="21"/>
                      </a:moveTo>
                      <a:cubicBezTo>
                        <a:pt x="35" y="10"/>
                        <a:pt x="46" y="0"/>
                        <a:pt x="58" y="13"/>
                      </a:cubicBezTo>
                      <a:cubicBezTo>
                        <a:pt x="70" y="26"/>
                        <a:pt x="92" y="71"/>
                        <a:pt x="98" y="101"/>
                      </a:cubicBezTo>
                      <a:cubicBezTo>
                        <a:pt x="104" y="131"/>
                        <a:pt x="108" y="170"/>
                        <a:pt x="92" y="191"/>
                      </a:cubicBezTo>
                      <a:cubicBezTo>
                        <a:pt x="76" y="212"/>
                        <a:pt x="16" y="223"/>
                        <a:pt x="0" y="229"/>
                      </a:cubicBezTo>
                    </a:path>
                  </a:pathLst>
                </a:custGeom>
                <a:grpFill/>
                <a:ln w="1905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65" name="Freeform 126"/>
                <p:cNvSpPr>
                  <a:spLocks/>
                </p:cNvSpPr>
                <p:nvPr/>
              </p:nvSpPr>
              <p:spPr bwMode="auto">
                <a:xfrm>
                  <a:off x="322" y="1310"/>
                  <a:ext cx="72" cy="146"/>
                </a:xfrm>
                <a:custGeom>
                  <a:avLst/>
                  <a:gdLst/>
                  <a:ahLst/>
                  <a:cxnLst>
                    <a:cxn ang="0">
                      <a:pos x="52" y="0"/>
                    </a:cxn>
                    <a:cxn ang="0">
                      <a:pos x="72" y="52"/>
                    </a:cxn>
                    <a:cxn ang="0">
                      <a:pos x="50" y="122"/>
                    </a:cxn>
                    <a:cxn ang="0">
                      <a:pos x="0" y="146"/>
                    </a:cxn>
                  </a:cxnLst>
                  <a:rect l="0" t="0" r="r" b="b"/>
                  <a:pathLst>
                    <a:path w="72" h="146">
                      <a:moveTo>
                        <a:pt x="52" y="0"/>
                      </a:moveTo>
                      <a:cubicBezTo>
                        <a:pt x="62" y="16"/>
                        <a:pt x="72" y="32"/>
                        <a:pt x="72" y="52"/>
                      </a:cubicBezTo>
                      <a:cubicBezTo>
                        <a:pt x="72" y="72"/>
                        <a:pt x="62" y="106"/>
                        <a:pt x="50" y="122"/>
                      </a:cubicBezTo>
                      <a:cubicBezTo>
                        <a:pt x="38" y="138"/>
                        <a:pt x="19" y="142"/>
                        <a:pt x="0" y="146"/>
                      </a:cubicBezTo>
                    </a:path>
                  </a:pathLst>
                </a:custGeom>
                <a:grpFill/>
                <a:ln w="1270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66" name="Oval 127"/>
                <p:cNvSpPr>
                  <a:spLocks noChangeArrowheads="1"/>
                </p:cNvSpPr>
                <p:nvPr/>
              </p:nvSpPr>
              <p:spPr bwMode="auto">
                <a:xfrm>
                  <a:off x="274" y="1302"/>
                  <a:ext cx="80" cy="80"/>
                </a:xfrm>
                <a:prstGeom prst="ellipse">
                  <a:avLst/>
                </a:prstGeom>
                <a:grpFill/>
                <a:ln w="12700">
                  <a:solidFill>
                    <a:srgbClr val="002060"/>
                  </a:solidFill>
                  <a:round/>
                  <a:headEnd/>
                  <a:tailEnd/>
                </a:ln>
                <a:effectLst/>
              </p:spPr>
              <p:txBody>
                <a:bodyPr wrap="none" anchor="ctr"/>
                <a:lstStyle/>
                <a:p>
                  <a:endParaRPr lang="en-US" sz="1800" b="1">
                    <a:latin typeface="Trebuchet MS" pitchFamily="34" charset="0"/>
                    <a:cs typeface="Consolas" pitchFamily="49" charset="0"/>
                  </a:endParaRPr>
                </a:p>
              </p:txBody>
            </p:sp>
            <p:sp>
              <p:nvSpPr>
                <p:cNvPr id="67" name="Oval 128"/>
                <p:cNvSpPr>
                  <a:spLocks noChangeArrowheads="1"/>
                </p:cNvSpPr>
                <p:nvPr/>
              </p:nvSpPr>
              <p:spPr bwMode="auto">
                <a:xfrm>
                  <a:off x="292" y="1318"/>
                  <a:ext cx="40" cy="42"/>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en-US" sz="1800" b="1">
                    <a:latin typeface="Trebuchet MS" pitchFamily="34" charset="0"/>
                    <a:cs typeface="Consolas" pitchFamily="49" charset="0"/>
                  </a:endParaRPr>
                </a:p>
              </p:txBody>
            </p:sp>
          </p:grpSp>
          <p:grpSp>
            <p:nvGrpSpPr>
              <p:cNvPr id="51" name="Group 129"/>
              <p:cNvGrpSpPr>
                <a:grpSpLocks/>
              </p:cNvGrpSpPr>
              <p:nvPr/>
            </p:nvGrpSpPr>
            <p:grpSpPr bwMode="auto">
              <a:xfrm>
                <a:off x="6500813" y="3978275"/>
                <a:ext cx="1052513" cy="466725"/>
                <a:chOff x="155" y="1018"/>
                <a:chExt cx="1713" cy="760"/>
              </a:xfrm>
              <a:gradFill>
                <a:gsLst>
                  <a:gs pos="19000">
                    <a:srgbClr val="5E9EFF">
                      <a:alpha val="82000"/>
                    </a:srgbClr>
                  </a:gs>
                  <a:gs pos="39999">
                    <a:srgbClr val="85C2FF"/>
                  </a:gs>
                  <a:gs pos="70000">
                    <a:srgbClr val="C4D6EB"/>
                  </a:gs>
                  <a:gs pos="100000">
                    <a:srgbClr val="FFEBFA"/>
                  </a:gs>
                </a:gsLst>
                <a:lin ang="5400000" scaled="1"/>
              </a:gradFill>
            </p:grpSpPr>
            <p:sp>
              <p:nvSpPr>
                <p:cNvPr id="52" name="Freeform 130"/>
                <p:cNvSpPr>
                  <a:spLocks/>
                </p:cNvSpPr>
                <p:nvPr/>
              </p:nvSpPr>
              <p:spPr bwMode="auto">
                <a:xfrm>
                  <a:off x="155" y="1168"/>
                  <a:ext cx="1713" cy="475"/>
                </a:xfrm>
                <a:custGeom>
                  <a:avLst/>
                  <a:gdLst/>
                  <a:ahLst/>
                  <a:cxnLst>
                    <a:cxn ang="0">
                      <a:pos x="53" y="148"/>
                    </a:cxn>
                    <a:cxn ang="0">
                      <a:pos x="225" y="78"/>
                    </a:cxn>
                    <a:cxn ang="0">
                      <a:pos x="401" y="30"/>
                    </a:cxn>
                    <a:cxn ang="0">
                      <a:pos x="547" y="8"/>
                    </a:cxn>
                    <a:cxn ang="0">
                      <a:pos x="663" y="4"/>
                    </a:cxn>
                    <a:cxn ang="0">
                      <a:pos x="825" y="32"/>
                    </a:cxn>
                    <a:cxn ang="0">
                      <a:pos x="1001" y="78"/>
                    </a:cxn>
                    <a:cxn ang="0">
                      <a:pos x="1269" y="154"/>
                    </a:cxn>
                    <a:cxn ang="0">
                      <a:pos x="1369" y="182"/>
                    </a:cxn>
                    <a:cxn ang="0">
                      <a:pos x="1473" y="150"/>
                    </a:cxn>
                    <a:cxn ang="0">
                      <a:pos x="1627" y="88"/>
                    </a:cxn>
                    <a:cxn ang="0">
                      <a:pos x="1713" y="70"/>
                    </a:cxn>
                    <a:cxn ang="0">
                      <a:pos x="1673" y="122"/>
                    </a:cxn>
                    <a:cxn ang="0">
                      <a:pos x="1633" y="180"/>
                    </a:cxn>
                    <a:cxn ang="0">
                      <a:pos x="1569" y="224"/>
                    </a:cxn>
                    <a:cxn ang="0">
                      <a:pos x="1537" y="238"/>
                    </a:cxn>
                    <a:cxn ang="0">
                      <a:pos x="1531" y="248"/>
                    </a:cxn>
                    <a:cxn ang="0">
                      <a:pos x="1561" y="268"/>
                    </a:cxn>
                    <a:cxn ang="0">
                      <a:pos x="1621" y="312"/>
                    </a:cxn>
                    <a:cxn ang="0">
                      <a:pos x="1673" y="390"/>
                    </a:cxn>
                    <a:cxn ang="0">
                      <a:pos x="1693" y="434"/>
                    </a:cxn>
                    <a:cxn ang="0">
                      <a:pos x="1651" y="424"/>
                    </a:cxn>
                    <a:cxn ang="0">
                      <a:pos x="1563" y="394"/>
                    </a:cxn>
                    <a:cxn ang="0">
                      <a:pos x="1501" y="358"/>
                    </a:cxn>
                    <a:cxn ang="0">
                      <a:pos x="1439" y="332"/>
                    </a:cxn>
                    <a:cxn ang="0">
                      <a:pos x="1381" y="310"/>
                    </a:cxn>
                    <a:cxn ang="0">
                      <a:pos x="1295" y="308"/>
                    </a:cxn>
                    <a:cxn ang="0">
                      <a:pos x="1271" y="326"/>
                    </a:cxn>
                    <a:cxn ang="0">
                      <a:pos x="1329" y="318"/>
                    </a:cxn>
                    <a:cxn ang="0">
                      <a:pos x="1157" y="432"/>
                    </a:cxn>
                    <a:cxn ang="0">
                      <a:pos x="1079" y="376"/>
                    </a:cxn>
                    <a:cxn ang="0">
                      <a:pos x="1045" y="380"/>
                    </a:cxn>
                    <a:cxn ang="0">
                      <a:pos x="1005" y="404"/>
                    </a:cxn>
                    <a:cxn ang="0">
                      <a:pos x="841" y="460"/>
                    </a:cxn>
                    <a:cxn ang="0">
                      <a:pos x="731" y="466"/>
                    </a:cxn>
                    <a:cxn ang="0">
                      <a:pos x="643" y="474"/>
                    </a:cxn>
                    <a:cxn ang="0">
                      <a:pos x="471" y="460"/>
                    </a:cxn>
                    <a:cxn ang="0">
                      <a:pos x="305" y="402"/>
                    </a:cxn>
                    <a:cxn ang="0">
                      <a:pos x="217" y="348"/>
                    </a:cxn>
                    <a:cxn ang="0">
                      <a:pos x="99" y="296"/>
                    </a:cxn>
                    <a:cxn ang="0">
                      <a:pos x="13" y="220"/>
                    </a:cxn>
                    <a:cxn ang="0">
                      <a:pos x="19" y="190"/>
                    </a:cxn>
                    <a:cxn ang="0">
                      <a:pos x="35" y="200"/>
                    </a:cxn>
                    <a:cxn ang="0">
                      <a:pos x="53" y="198"/>
                    </a:cxn>
                    <a:cxn ang="0">
                      <a:pos x="53" y="148"/>
                    </a:cxn>
                  </a:cxnLst>
                  <a:rect l="0" t="0" r="r" b="b"/>
                  <a:pathLst>
                    <a:path w="1713" h="475">
                      <a:moveTo>
                        <a:pt x="53" y="148"/>
                      </a:moveTo>
                      <a:cubicBezTo>
                        <a:pt x="82" y="128"/>
                        <a:pt x="167" y="98"/>
                        <a:pt x="225" y="78"/>
                      </a:cubicBezTo>
                      <a:cubicBezTo>
                        <a:pt x="283" y="58"/>
                        <a:pt x="347" y="42"/>
                        <a:pt x="401" y="30"/>
                      </a:cubicBezTo>
                      <a:cubicBezTo>
                        <a:pt x="455" y="18"/>
                        <a:pt x="503" y="12"/>
                        <a:pt x="547" y="8"/>
                      </a:cubicBezTo>
                      <a:cubicBezTo>
                        <a:pt x="591" y="4"/>
                        <a:pt x="617" y="0"/>
                        <a:pt x="663" y="4"/>
                      </a:cubicBezTo>
                      <a:cubicBezTo>
                        <a:pt x="709" y="8"/>
                        <a:pt x="769" y="20"/>
                        <a:pt x="825" y="32"/>
                      </a:cubicBezTo>
                      <a:cubicBezTo>
                        <a:pt x="881" y="44"/>
                        <a:pt x="927" y="58"/>
                        <a:pt x="1001" y="78"/>
                      </a:cubicBezTo>
                      <a:cubicBezTo>
                        <a:pt x="1075" y="98"/>
                        <a:pt x="1208" y="137"/>
                        <a:pt x="1269" y="154"/>
                      </a:cubicBezTo>
                      <a:cubicBezTo>
                        <a:pt x="1330" y="171"/>
                        <a:pt x="1335" y="183"/>
                        <a:pt x="1369" y="182"/>
                      </a:cubicBezTo>
                      <a:cubicBezTo>
                        <a:pt x="1403" y="181"/>
                        <a:pt x="1430" y="166"/>
                        <a:pt x="1473" y="150"/>
                      </a:cubicBezTo>
                      <a:cubicBezTo>
                        <a:pt x="1516" y="134"/>
                        <a:pt x="1587" y="101"/>
                        <a:pt x="1627" y="88"/>
                      </a:cubicBezTo>
                      <a:cubicBezTo>
                        <a:pt x="1667" y="75"/>
                        <a:pt x="1705" y="64"/>
                        <a:pt x="1713" y="70"/>
                      </a:cubicBezTo>
                      <a:lnTo>
                        <a:pt x="1673" y="122"/>
                      </a:lnTo>
                      <a:cubicBezTo>
                        <a:pt x="1660" y="140"/>
                        <a:pt x="1650" y="163"/>
                        <a:pt x="1633" y="180"/>
                      </a:cubicBezTo>
                      <a:cubicBezTo>
                        <a:pt x="1616" y="197"/>
                        <a:pt x="1585" y="214"/>
                        <a:pt x="1569" y="224"/>
                      </a:cubicBezTo>
                      <a:cubicBezTo>
                        <a:pt x="1553" y="234"/>
                        <a:pt x="1543" y="234"/>
                        <a:pt x="1537" y="238"/>
                      </a:cubicBezTo>
                      <a:cubicBezTo>
                        <a:pt x="1531" y="242"/>
                        <a:pt x="1527" y="243"/>
                        <a:pt x="1531" y="248"/>
                      </a:cubicBezTo>
                      <a:cubicBezTo>
                        <a:pt x="1535" y="253"/>
                        <a:pt x="1546" y="257"/>
                        <a:pt x="1561" y="268"/>
                      </a:cubicBezTo>
                      <a:cubicBezTo>
                        <a:pt x="1576" y="279"/>
                        <a:pt x="1602" y="292"/>
                        <a:pt x="1621" y="312"/>
                      </a:cubicBezTo>
                      <a:cubicBezTo>
                        <a:pt x="1640" y="332"/>
                        <a:pt x="1661" y="370"/>
                        <a:pt x="1673" y="390"/>
                      </a:cubicBezTo>
                      <a:cubicBezTo>
                        <a:pt x="1685" y="410"/>
                        <a:pt x="1697" y="428"/>
                        <a:pt x="1693" y="434"/>
                      </a:cubicBezTo>
                      <a:lnTo>
                        <a:pt x="1651" y="424"/>
                      </a:lnTo>
                      <a:cubicBezTo>
                        <a:pt x="1629" y="417"/>
                        <a:pt x="1588" y="405"/>
                        <a:pt x="1563" y="394"/>
                      </a:cubicBezTo>
                      <a:cubicBezTo>
                        <a:pt x="1538" y="383"/>
                        <a:pt x="1522" y="368"/>
                        <a:pt x="1501" y="358"/>
                      </a:cubicBezTo>
                      <a:cubicBezTo>
                        <a:pt x="1480" y="348"/>
                        <a:pt x="1459" y="340"/>
                        <a:pt x="1439" y="332"/>
                      </a:cubicBezTo>
                      <a:cubicBezTo>
                        <a:pt x="1419" y="324"/>
                        <a:pt x="1405" y="314"/>
                        <a:pt x="1381" y="310"/>
                      </a:cubicBezTo>
                      <a:cubicBezTo>
                        <a:pt x="1357" y="306"/>
                        <a:pt x="1313" y="305"/>
                        <a:pt x="1295" y="308"/>
                      </a:cubicBezTo>
                      <a:cubicBezTo>
                        <a:pt x="1277" y="311"/>
                        <a:pt x="1265" y="324"/>
                        <a:pt x="1271" y="326"/>
                      </a:cubicBezTo>
                      <a:lnTo>
                        <a:pt x="1329" y="318"/>
                      </a:lnTo>
                      <a:lnTo>
                        <a:pt x="1157" y="432"/>
                      </a:lnTo>
                      <a:lnTo>
                        <a:pt x="1079" y="376"/>
                      </a:lnTo>
                      <a:lnTo>
                        <a:pt x="1045" y="380"/>
                      </a:lnTo>
                      <a:cubicBezTo>
                        <a:pt x="1033" y="385"/>
                        <a:pt x="1039" y="391"/>
                        <a:pt x="1005" y="404"/>
                      </a:cubicBezTo>
                      <a:cubicBezTo>
                        <a:pt x="971" y="417"/>
                        <a:pt x="887" y="450"/>
                        <a:pt x="841" y="460"/>
                      </a:cubicBezTo>
                      <a:cubicBezTo>
                        <a:pt x="795" y="470"/>
                        <a:pt x="764" y="464"/>
                        <a:pt x="731" y="466"/>
                      </a:cubicBezTo>
                      <a:cubicBezTo>
                        <a:pt x="698" y="468"/>
                        <a:pt x="686" y="475"/>
                        <a:pt x="643" y="474"/>
                      </a:cubicBezTo>
                      <a:cubicBezTo>
                        <a:pt x="600" y="473"/>
                        <a:pt x="527" y="472"/>
                        <a:pt x="471" y="460"/>
                      </a:cubicBezTo>
                      <a:cubicBezTo>
                        <a:pt x="415" y="448"/>
                        <a:pt x="347" y="421"/>
                        <a:pt x="305" y="402"/>
                      </a:cubicBezTo>
                      <a:cubicBezTo>
                        <a:pt x="263" y="383"/>
                        <a:pt x="251" y="366"/>
                        <a:pt x="217" y="348"/>
                      </a:cubicBezTo>
                      <a:cubicBezTo>
                        <a:pt x="183" y="330"/>
                        <a:pt x="133" y="317"/>
                        <a:pt x="99" y="296"/>
                      </a:cubicBezTo>
                      <a:cubicBezTo>
                        <a:pt x="65" y="275"/>
                        <a:pt x="26" y="238"/>
                        <a:pt x="13" y="220"/>
                      </a:cubicBezTo>
                      <a:cubicBezTo>
                        <a:pt x="0" y="202"/>
                        <a:pt x="15" y="193"/>
                        <a:pt x="19" y="190"/>
                      </a:cubicBezTo>
                      <a:lnTo>
                        <a:pt x="35" y="200"/>
                      </a:lnTo>
                      <a:cubicBezTo>
                        <a:pt x="41" y="201"/>
                        <a:pt x="50" y="206"/>
                        <a:pt x="53" y="198"/>
                      </a:cubicBezTo>
                      <a:cubicBezTo>
                        <a:pt x="56" y="190"/>
                        <a:pt x="24" y="168"/>
                        <a:pt x="53" y="148"/>
                      </a:cubicBezTo>
                      <a:close/>
                    </a:path>
                  </a:pathLst>
                </a:custGeom>
                <a:grpFill/>
                <a:ln w="1905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53" name="Freeform 131"/>
                <p:cNvSpPr>
                  <a:spLocks/>
                </p:cNvSpPr>
                <p:nvPr/>
              </p:nvSpPr>
              <p:spPr bwMode="auto">
                <a:xfrm>
                  <a:off x="774" y="1018"/>
                  <a:ext cx="342" cy="192"/>
                </a:xfrm>
                <a:custGeom>
                  <a:avLst/>
                  <a:gdLst/>
                  <a:ahLst/>
                  <a:cxnLst>
                    <a:cxn ang="0">
                      <a:pos x="0" y="146"/>
                    </a:cxn>
                    <a:cxn ang="0">
                      <a:pos x="68" y="82"/>
                    </a:cxn>
                    <a:cxn ang="0">
                      <a:pos x="138" y="14"/>
                    </a:cxn>
                    <a:cxn ang="0">
                      <a:pos x="170" y="6"/>
                    </a:cxn>
                    <a:cxn ang="0">
                      <a:pos x="202" y="50"/>
                    </a:cxn>
                    <a:cxn ang="0">
                      <a:pos x="268" y="128"/>
                    </a:cxn>
                    <a:cxn ang="0">
                      <a:pos x="312" y="170"/>
                    </a:cxn>
                    <a:cxn ang="0">
                      <a:pos x="334" y="182"/>
                    </a:cxn>
                    <a:cxn ang="0">
                      <a:pos x="262" y="192"/>
                    </a:cxn>
                  </a:cxnLst>
                  <a:rect l="0" t="0" r="r" b="b"/>
                  <a:pathLst>
                    <a:path w="342" h="192">
                      <a:moveTo>
                        <a:pt x="0" y="146"/>
                      </a:moveTo>
                      <a:cubicBezTo>
                        <a:pt x="22" y="125"/>
                        <a:pt x="45" y="104"/>
                        <a:pt x="68" y="82"/>
                      </a:cubicBezTo>
                      <a:cubicBezTo>
                        <a:pt x="91" y="60"/>
                        <a:pt x="121" y="27"/>
                        <a:pt x="138" y="14"/>
                      </a:cubicBezTo>
                      <a:cubicBezTo>
                        <a:pt x="155" y="1"/>
                        <a:pt x="159" y="0"/>
                        <a:pt x="170" y="6"/>
                      </a:cubicBezTo>
                      <a:cubicBezTo>
                        <a:pt x="181" y="12"/>
                        <a:pt x="186" y="30"/>
                        <a:pt x="202" y="50"/>
                      </a:cubicBezTo>
                      <a:cubicBezTo>
                        <a:pt x="218" y="70"/>
                        <a:pt x="250" y="108"/>
                        <a:pt x="268" y="128"/>
                      </a:cubicBezTo>
                      <a:cubicBezTo>
                        <a:pt x="286" y="148"/>
                        <a:pt x="301" y="161"/>
                        <a:pt x="312" y="170"/>
                      </a:cubicBezTo>
                      <a:cubicBezTo>
                        <a:pt x="323" y="179"/>
                        <a:pt x="342" y="178"/>
                        <a:pt x="334" y="182"/>
                      </a:cubicBezTo>
                      <a:lnTo>
                        <a:pt x="262" y="192"/>
                      </a:lnTo>
                    </a:path>
                  </a:pathLst>
                </a:custGeom>
                <a:grpFill/>
                <a:ln w="1905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54" name="Freeform 132"/>
                <p:cNvSpPr>
                  <a:spLocks/>
                </p:cNvSpPr>
                <p:nvPr/>
              </p:nvSpPr>
              <p:spPr bwMode="auto">
                <a:xfrm>
                  <a:off x="461" y="1497"/>
                  <a:ext cx="241" cy="99"/>
                </a:xfrm>
                <a:custGeom>
                  <a:avLst/>
                  <a:gdLst/>
                  <a:ahLst/>
                  <a:cxnLst>
                    <a:cxn ang="0">
                      <a:pos x="13" y="1"/>
                    </a:cxn>
                    <a:cxn ang="0">
                      <a:pos x="89" y="13"/>
                    </a:cxn>
                    <a:cxn ang="0">
                      <a:pos x="211" y="31"/>
                    </a:cxn>
                    <a:cxn ang="0">
                      <a:pos x="241" y="53"/>
                    </a:cxn>
                    <a:cxn ang="0">
                      <a:pos x="219" y="73"/>
                    </a:cxn>
                    <a:cxn ang="0">
                      <a:pos x="159" y="97"/>
                    </a:cxn>
                    <a:cxn ang="0">
                      <a:pos x="87" y="83"/>
                    </a:cxn>
                    <a:cxn ang="0">
                      <a:pos x="41" y="41"/>
                    </a:cxn>
                    <a:cxn ang="0">
                      <a:pos x="13" y="21"/>
                    </a:cxn>
                    <a:cxn ang="0">
                      <a:pos x="13" y="1"/>
                    </a:cxn>
                  </a:cxnLst>
                  <a:rect l="0" t="0" r="r" b="b"/>
                  <a:pathLst>
                    <a:path w="241" h="99">
                      <a:moveTo>
                        <a:pt x="13" y="1"/>
                      </a:moveTo>
                      <a:cubicBezTo>
                        <a:pt x="26" y="0"/>
                        <a:pt x="56" y="8"/>
                        <a:pt x="89" y="13"/>
                      </a:cubicBezTo>
                      <a:cubicBezTo>
                        <a:pt x="122" y="18"/>
                        <a:pt x="186" y="24"/>
                        <a:pt x="211" y="31"/>
                      </a:cubicBezTo>
                      <a:cubicBezTo>
                        <a:pt x="236" y="38"/>
                        <a:pt x="240" y="46"/>
                        <a:pt x="241" y="53"/>
                      </a:cubicBezTo>
                      <a:lnTo>
                        <a:pt x="219" y="73"/>
                      </a:lnTo>
                      <a:cubicBezTo>
                        <a:pt x="205" y="80"/>
                        <a:pt x="181" y="95"/>
                        <a:pt x="159" y="97"/>
                      </a:cubicBezTo>
                      <a:cubicBezTo>
                        <a:pt x="137" y="99"/>
                        <a:pt x="107" y="92"/>
                        <a:pt x="87" y="83"/>
                      </a:cubicBezTo>
                      <a:cubicBezTo>
                        <a:pt x="67" y="74"/>
                        <a:pt x="53" y="51"/>
                        <a:pt x="41" y="41"/>
                      </a:cubicBezTo>
                      <a:cubicBezTo>
                        <a:pt x="29" y="31"/>
                        <a:pt x="18" y="27"/>
                        <a:pt x="13" y="21"/>
                      </a:cubicBezTo>
                      <a:cubicBezTo>
                        <a:pt x="8" y="15"/>
                        <a:pt x="0" y="2"/>
                        <a:pt x="13" y="1"/>
                      </a:cubicBezTo>
                      <a:close/>
                    </a:path>
                  </a:pathLst>
                </a:custGeom>
                <a:grpFill/>
                <a:ln w="1905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55" name="Freeform 133"/>
                <p:cNvSpPr>
                  <a:spLocks/>
                </p:cNvSpPr>
                <p:nvPr/>
              </p:nvSpPr>
              <p:spPr bwMode="auto">
                <a:xfrm>
                  <a:off x="828" y="1634"/>
                  <a:ext cx="122" cy="144"/>
                </a:xfrm>
                <a:custGeom>
                  <a:avLst/>
                  <a:gdLst/>
                  <a:ahLst/>
                  <a:cxnLst>
                    <a:cxn ang="0">
                      <a:pos x="4" y="0"/>
                    </a:cxn>
                    <a:cxn ang="0">
                      <a:pos x="6" y="66"/>
                    </a:cxn>
                    <a:cxn ang="0">
                      <a:pos x="38" y="144"/>
                    </a:cxn>
                    <a:cxn ang="0">
                      <a:pos x="72" y="126"/>
                    </a:cxn>
                    <a:cxn ang="0">
                      <a:pos x="110" y="68"/>
                    </a:cxn>
                    <a:cxn ang="0">
                      <a:pos x="116" y="22"/>
                    </a:cxn>
                    <a:cxn ang="0">
                      <a:pos x="74" y="2"/>
                    </a:cxn>
                  </a:cxnLst>
                  <a:rect l="0" t="0" r="r" b="b"/>
                  <a:pathLst>
                    <a:path w="122" h="144">
                      <a:moveTo>
                        <a:pt x="4" y="0"/>
                      </a:moveTo>
                      <a:cubicBezTo>
                        <a:pt x="2" y="21"/>
                        <a:pt x="0" y="42"/>
                        <a:pt x="6" y="66"/>
                      </a:cubicBezTo>
                      <a:cubicBezTo>
                        <a:pt x="12" y="90"/>
                        <a:pt x="27" y="134"/>
                        <a:pt x="38" y="144"/>
                      </a:cubicBezTo>
                      <a:lnTo>
                        <a:pt x="72" y="126"/>
                      </a:lnTo>
                      <a:cubicBezTo>
                        <a:pt x="84" y="113"/>
                        <a:pt x="103" y="85"/>
                        <a:pt x="110" y="68"/>
                      </a:cubicBezTo>
                      <a:cubicBezTo>
                        <a:pt x="117" y="51"/>
                        <a:pt x="122" y="33"/>
                        <a:pt x="116" y="22"/>
                      </a:cubicBezTo>
                      <a:cubicBezTo>
                        <a:pt x="110" y="11"/>
                        <a:pt x="92" y="6"/>
                        <a:pt x="74" y="2"/>
                      </a:cubicBezTo>
                    </a:path>
                  </a:pathLst>
                </a:custGeom>
                <a:grpFill/>
                <a:ln w="1905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56" name="Freeform 134"/>
                <p:cNvSpPr>
                  <a:spLocks/>
                </p:cNvSpPr>
                <p:nvPr/>
              </p:nvSpPr>
              <p:spPr bwMode="auto">
                <a:xfrm>
                  <a:off x="390" y="1279"/>
                  <a:ext cx="108" cy="229"/>
                </a:xfrm>
                <a:custGeom>
                  <a:avLst/>
                  <a:gdLst/>
                  <a:ahLst/>
                  <a:cxnLst>
                    <a:cxn ang="0">
                      <a:pos x="24" y="21"/>
                    </a:cxn>
                    <a:cxn ang="0">
                      <a:pos x="58" y="13"/>
                    </a:cxn>
                    <a:cxn ang="0">
                      <a:pos x="98" y="101"/>
                    </a:cxn>
                    <a:cxn ang="0">
                      <a:pos x="92" y="191"/>
                    </a:cxn>
                    <a:cxn ang="0">
                      <a:pos x="0" y="229"/>
                    </a:cxn>
                  </a:cxnLst>
                  <a:rect l="0" t="0" r="r" b="b"/>
                  <a:pathLst>
                    <a:path w="108" h="229">
                      <a:moveTo>
                        <a:pt x="24" y="21"/>
                      </a:moveTo>
                      <a:cubicBezTo>
                        <a:pt x="35" y="10"/>
                        <a:pt x="46" y="0"/>
                        <a:pt x="58" y="13"/>
                      </a:cubicBezTo>
                      <a:cubicBezTo>
                        <a:pt x="70" y="26"/>
                        <a:pt x="92" y="71"/>
                        <a:pt x="98" y="101"/>
                      </a:cubicBezTo>
                      <a:cubicBezTo>
                        <a:pt x="104" y="131"/>
                        <a:pt x="108" y="170"/>
                        <a:pt x="92" y="191"/>
                      </a:cubicBezTo>
                      <a:cubicBezTo>
                        <a:pt x="76" y="212"/>
                        <a:pt x="16" y="223"/>
                        <a:pt x="0" y="229"/>
                      </a:cubicBezTo>
                    </a:path>
                  </a:pathLst>
                </a:custGeom>
                <a:grpFill/>
                <a:ln w="1905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57" name="Freeform 135"/>
                <p:cNvSpPr>
                  <a:spLocks/>
                </p:cNvSpPr>
                <p:nvPr/>
              </p:nvSpPr>
              <p:spPr bwMode="auto">
                <a:xfrm>
                  <a:off x="322" y="1310"/>
                  <a:ext cx="72" cy="146"/>
                </a:xfrm>
                <a:custGeom>
                  <a:avLst/>
                  <a:gdLst/>
                  <a:ahLst/>
                  <a:cxnLst>
                    <a:cxn ang="0">
                      <a:pos x="52" y="0"/>
                    </a:cxn>
                    <a:cxn ang="0">
                      <a:pos x="72" y="52"/>
                    </a:cxn>
                    <a:cxn ang="0">
                      <a:pos x="50" y="122"/>
                    </a:cxn>
                    <a:cxn ang="0">
                      <a:pos x="0" y="146"/>
                    </a:cxn>
                  </a:cxnLst>
                  <a:rect l="0" t="0" r="r" b="b"/>
                  <a:pathLst>
                    <a:path w="72" h="146">
                      <a:moveTo>
                        <a:pt x="52" y="0"/>
                      </a:moveTo>
                      <a:cubicBezTo>
                        <a:pt x="62" y="16"/>
                        <a:pt x="72" y="32"/>
                        <a:pt x="72" y="52"/>
                      </a:cubicBezTo>
                      <a:cubicBezTo>
                        <a:pt x="72" y="72"/>
                        <a:pt x="62" y="106"/>
                        <a:pt x="50" y="122"/>
                      </a:cubicBezTo>
                      <a:cubicBezTo>
                        <a:pt x="38" y="138"/>
                        <a:pt x="19" y="142"/>
                        <a:pt x="0" y="146"/>
                      </a:cubicBezTo>
                    </a:path>
                  </a:pathLst>
                </a:custGeom>
                <a:grpFill/>
                <a:ln w="1270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58" name="Oval 136"/>
                <p:cNvSpPr>
                  <a:spLocks noChangeArrowheads="1"/>
                </p:cNvSpPr>
                <p:nvPr/>
              </p:nvSpPr>
              <p:spPr bwMode="auto">
                <a:xfrm>
                  <a:off x="274" y="1302"/>
                  <a:ext cx="80" cy="80"/>
                </a:xfrm>
                <a:prstGeom prst="ellipse">
                  <a:avLst/>
                </a:prstGeom>
                <a:grpFill/>
                <a:ln w="19050">
                  <a:solidFill>
                    <a:srgbClr val="002060"/>
                  </a:solidFill>
                  <a:round/>
                  <a:headEnd/>
                  <a:tailEnd/>
                </a:ln>
                <a:effectLst/>
              </p:spPr>
              <p:txBody>
                <a:bodyPr wrap="none" anchor="ctr"/>
                <a:lstStyle/>
                <a:p>
                  <a:endParaRPr lang="en-US" sz="1800" b="1">
                    <a:latin typeface="Trebuchet MS" pitchFamily="34" charset="0"/>
                    <a:cs typeface="Consolas" pitchFamily="49" charset="0"/>
                  </a:endParaRPr>
                </a:p>
              </p:txBody>
            </p:sp>
            <p:sp>
              <p:nvSpPr>
                <p:cNvPr id="59" name="Oval 137"/>
                <p:cNvSpPr>
                  <a:spLocks noChangeArrowheads="1"/>
                </p:cNvSpPr>
                <p:nvPr/>
              </p:nvSpPr>
              <p:spPr bwMode="auto">
                <a:xfrm>
                  <a:off x="292" y="1318"/>
                  <a:ext cx="40" cy="42"/>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en-US" sz="1800" b="1">
                    <a:latin typeface="Trebuchet MS" pitchFamily="34" charset="0"/>
                    <a:cs typeface="Consolas" pitchFamily="49" charset="0"/>
                  </a:endParaRPr>
                </a:p>
              </p:txBody>
            </p:sp>
          </p:grpSp>
        </p:grpSp>
        <p:grpSp>
          <p:nvGrpSpPr>
            <p:cNvPr id="16" name="Group 15"/>
            <p:cNvGrpSpPr/>
            <p:nvPr/>
          </p:nvGrpSpPr>
          <p:grpSpPr>
            <a:xfrm>
              <a:off x="0" y="1276350"/>
              <a:ext cx="5842000" cy="5226050"/>
              <a:chOff x="0" y="1276350"/>
              <a:chExt cx="5842000" cy="5226050"/>
            </a:xfrm>
          </p:grpSpPr>
          <p:grpSp>
            <p:nvGrpSpPr>
              <p:cNvPr id="34" name="Group 40"/>
              <p:cNvGrpSpPr>
                <a:grpSpLocks/>
              </p:cNvGrpSpPr>
              <p:nvPr/>
            </p:nvGrpSpPr>
            <p:grpSpPr bwMode="auto">
              <a:xfrm>
                <a:off x="1893888" y="1803400"/>
                <a:ext cx="3948112" cy="4699000"/>
                <a:chOff x="1193" y="1136"/>
                <a:chExt cx="2487" cy="2960"/>
              </a:xfrm>
            </p:grpSpPr>
            <p:sp>
              <p:nvSpPr>
                <p:cNvPr id="45" name="Freeform 41"/>
                <p:cNvSpPr>
                  <a:spLocks/>
                </p:cNvSpPr>
                <p:nvPr/>
              </p:nvSpPr>
              <p:spPr bwMode="auto">
                <a:xfrm>
                  <a:off x="1193" y="1136"/>
                  <a:ext cx="2487" cy="2960"/>
                </a:xfrm>
                <a:custGeom>
                  <a:avLst/>
                  <a:gdLst/>
                  <a:ahLst/>
                  <a:cxnLst>
                    <a:cxn ang="0">
                      <a:pos x="15" y="1320"/>
                    </a:cxn>
                    <a:cxn ang="0">
                      <a:pos x="447" y="0"/>
                    </a:cxn>
                    <a:cxn ang="0">
                      <a:pos x="2487" y="2792"/>
                    </a:cxn>
                    <a:cxn ang="0">
                      <a:pos x="1735" y="2904"/>
                    </a:cxn>
                    <a:cxn ang="0">
                      <a:pos x="1055" y="2688"/>
                    </a:cxn>
                  </a:cxnLst>
                  <a:rect l="0" t="0" r="r" b="b"/>
                  <a:pathLst>
                    <a:path w="2487" h="2960">
                      <a:moveTo>
                        <a:pt x="15" y="1320"/>
                      </a:moveTo>
                      <a:cubicBezTo>
                        <a:pt x="0" y="916"/>
                        <a:pt x="175" y="192"/>
                        <a:pt x="447" y="0"/>
                      </a:cubicBezTo>
                      <a:cubicBezTo>
                        <a:pt x="791" y="424"/>
                        <a:pt x="2147" y="2327"/>
                        <a:pt x="2487" y="2792"/>
                      </a:cubicBezTo>
                      <a:cubicBezTo>
                        <a:pt x="2039" y="2960"/>
                        <a:pt x="1974" y="2921"/>
                        <a:pt x="1735" y="2904"/>
                      </a:cubicBezTo>
                      <a:cubicBezTo>
                        <a:pt x="1496" y="2887"/>
                        <a:pt x="1197" y="2733"/>
                        <a:pt x="1055" y="2688"/>
                      </a:cubicBezTo>
                    </a:path>
                  </a:pathLst>
                </a:custGeom>
                <a:noFill/>
                <a:ln w="76200" cmpd="sng">
                  <a:solidFill>
                    <a:srgbClr val="002060"/>
                  </a:solidFill>
                  <a:round/>
                  <a:headEnd type="none" w="med" len="med"/>
                  <a:tailEnd type="triangle" w="med" len="med"/>
                </a:ln>
                <a:effectLst/>
              </p:spPr>
              <p:txBody>
                <a:bodyPr/>
                <a:lstStyle/>
                <a:p>
                  <a:endParaRPr lang="en-US" sz="1800" b="1">
                    <a:latin typeface="Trebuchet MS" pitchFamily="34" charset="0"/>
                    <a:cs typeface="Consolas" pitchFamily="49" charset="0"/>
                  </a:endParaRPr>
                </a:p>
              </p:txBody>
            </p:sp>
            <p:sp>
              <p:nvSpPr>
                <p:cNvPr id="46" name="Line 42"/>
                <p:cNvSpPr>
                  <a:spLocks noChangeShapeType="1"/>
                </p:cNvSpPr>
                <p:nvPr/>
              </p:nvSpPr>
              <p:spPr bwMode="auto">
                <a:xfrm>
                  <a:off x="2416" y="2168"/>
                  <a:ext cx="616" cy="864"/>
                </a:xfrm>
                <a:prstGeom prst="line">
                  <a:avLst/>
                </a:prstGeom>
                <a:noFill/>
                <a:ln w="76200">
                  <a:solidFill>
                    <a:srgbClr val="002060"/>
                  </a:solidFill>
                  <a:round/>
                  <a:headEnd/>
                  <a:tailEnd type="triangle" w="med" len="med"/>
                </a:ln>
                <a:effectLst/>
              </p:spPr>
              <p:txBody>
                <a:bodyPr/>
                <a:lstStyle/>
                <a:p>
                  <a:endParaRPr lang="en-US" sz="1800" b="1">
                    <a:latin typeface="Trebuchet MS" pitchFamily="34" charset="0"/>
                    <a:cs typeface="Consolas" pitchFamily="49" charset="0"/>
                  </a:endParaRPr>
                </a:p>
              </p:txBody>
            </p:sp>
            <p:sp>
              <p:nvSpPr>
                <p:cNvPr id="47" name="Line 43"/>
                <p:cNvSpPr>
                  <a:spLocks noChangeShapeType="1"/>
                </p:cNvSpPr>
                <p:nvPr/>
              </p:nvSpPr>
              <p:spPr bwMode="auto">
                <a:xfrm>
                  <a:off x="1696" y="1200"/>
                  <a:ext cx="360" cy="504"/>
                </a:xfrm>
                <a:prstGeom prst="line">
                  <a:avLst/>
                </a:prstGeom>
                <a:noFill/>
                <a:ln w="76200">
                  <a:solidFill>
                    <a:srgbClr val="002060"/>
                  </a:solidFill>
                  <a:round/>
                  <a:headEnd/>
                  <a:tailEnd type="triangle" w="med" len="med"/>
                </a:ln>
                <a:effectLst/>
              </p:spPr>
              <p:txBody>
                <a:bodyPr/>
                <a:lstStyle/>
                <a:p>
                  <a:endParaRPr lang="en-US" sz="1800" b="1">
                    <a:latin typeface="Trebuchet MS" pitchFamily="34" charset="0"/>
                    <a:cs typeface="Consolas" pitchFamily="49" charset="0"/>
                  </a:endParaRPr>
                </a:p>
              </p:txBody>
            </p:sp>
          </p:grpSp>
          <p:sp>
            <p:nvSpPr>
              <p:cNvPr id="35" name="Text Box 39"/>
              <p:cNvSpPr txBox="1">
                <a:spLocks noChangeArrowheads="1"/>
              </p:cNvSpPr>
              <p:nvPr/>
            </p:nvSpPr>
            <p:spPr bwMode="auto">
              <a:xfrm>
                <a:off x="0" y="1276350"/>
                <a:ext cx="4556549" cy="627438"/>
              </a:xfrm>
              <a:prstGeom prst="rect">
                <a:avLst/>
              </a:prstGeom>
              <a:noFill/>
              <a:ln w="9525">
                <a:noFill/>
                <a:miter lim="800000"/>
                <a:headEnd/>
                <a:tailEnd/>
              </a:ln>
              <a:effectLst/>
            </p:spPr>
            <p:txBody>
              <a:bodyPr wrap="none">
                <a:spAutoFit/>
              </a:bodyPr>
              <a:lstStyle/>
              <a:p>
                <a:r>
                  <a:rPr lang="en-US" sz="1800" b="1" dirty="0" smtClean="0">
                    <a:latin typeface="Trebuchet MS" pitchFamily="34" charset="0"/>
                    <a:cs typeface="Consolas" pitchFamily="49" charset="0"/>
                  </a:rPr>
                  <a:t>(natal) spawning </a:t>
                </a:r>
                <a:r>
                  <a:rPr lang="en-US" sz="1800" b="1" dirty="0">
                    <a:latin typeface="Trebuchet MS" pitchFamily="34" charset="0"/>
                    <a:cs typeface="Consolas" pitchFamily="49" charset="0"/>
                  </a:rPr>
                  <a:t>adults</a:t>
                </a:r>
              </a:p>
            </p:txBody>
          </p:sp>
          <p:grpSp>
            <p:nvGrpSpPr>
              <p:cNvPr id="36" name="Group 138"/>
              <p:cNvGrpSpPr>
                <a:grpSpLocks/>
              </p:cNvGrpSpPr>
              <p:nvPr/>
            </p:nvGrpSpPr>
            <p:grpSpPr bwMode="auto">
              <a:xfrm flipH="1">
                <a:off x="169863" y="1857375"/>
                <a:ext cx="2719388" cy="1206500"/>
                <a:chOff x="155" y="1018"/>
                <a:chExt cx="1713" cy="760"/>
              </a:xfrm>
              <a:gradFill flip="none" rotWithShape="1">
                <a:gsLst>
                  <a:gs pos="19000">
                    <a:srgbClr val="5E9EFF">
                      <a:alpha val="82000"/>
                    </a:srgbClr>
                  </a:gs>
                  <a:gs pos="39999">
                    <a:srgbClr val="85C2FF"/>
                  </a:gs>
                  <a:gs pos="70000">
                    <a:srgbClr val="C4D6EB"/>
                  </a:gs>
                  <a:gs pos="100000">
                    <a:srgbClr val="FFEBFA"/>
                  </a:gs>
                </a:gsLst>
                <a:lin ang="5400000" scaled="1"/>
                <a:tileRect/>
              </a:gradFill>
            </p:grpSpPr>
            <p:sp>
              <p:nvSpPr>
                <p:cNvPr id="37" name="Freeform 139"/>
                <p:cNvSpPr>
                  <a:spLocks/>
                </p:cNvSpPr>
                <p:nvPr/>
              </p:nvSpPr>
              <p:spPr bwMode="auto">
                <a:xfrm>
                  <a:off x="155" y="1168"/>
                  <a:ext cx="1713" cy="475"/>
                </a:xfrm>
                <a:custGeom>
                  <a:avLst/>
                  <a:gdLst/>
                  <a:ahLst/>
                  <a:cxnLst>
                    <a:cxn ang="0">
                      <a:pos x="53" y="148"/>
                    </a:cxn>
                    <a:cxn ang="0">
                      <a:pos x="225" y="78"/>
                    </a:cxn>
                    <a:cxn ang="0">
                      <a:pos x="401" y="30"/>
                    </a:cxn>
                    <a:cxn ang="0">
                      <a:pos x="547" y="8"/>
                    </a:cxn>
                    <a:cxn ang="0">
                      <a:pos x="663" y="4"/>
                    </a:cxn>
                    <a:cxn ang="0">
                      <a:pos x="825" y="32"/>
                    </a:cxn>
                    <a:cxn ang="0">
                      <a:pos x="1001" y="78"/>
                    </a:cxn>
                    <a:cxn ang="0">
                      <a:pos x="1269" y="154"/>
                    </a:cxn>
                    <a:cxn ang="0">
                      <a:pos x="1369" y="182"/>
                    </a:cxn>
                    <a:cxn ang="0">
                      <a:pos x="1473" y="150"/>
                    </a:cxn>
                    <a:cxn ang="0">
                      <a:pos x="1627" y="88"/>
                    </a:cxn>
                    <a:cxn ang="0">
                      <a:pos x="1713" y="70"/>
                    </a:cxn>
                    <a:cxn ang="0">
                      <a:pos x="1673" y="122"/>
                    </a:cxn>
                    <a:cxn ang="0">
                      <a:pos x="1633" y="180"/>
                    </a:cxn>
                    <a:cxn ang="0">
                      <a:pos x="1569" y="224"/>
                    </a:cxn>
                    <a:cxn ang="0">
                      <a:pos x="1537" y="238"/>
                    </a:cxn>
                    <a:cxn ang="0">
                      <a:pos x="1531" y="248"/>
                    </a:cxn>
                    <a:cxn ang="0">
                      <a:pos x="1561" y="268"/>
                    </a:cxn>
                    <a:cxn ang="0">
                      <a:pos x="1621" y="312"/>
                    </a:cxn>
                    <a:cxn ang="0">
                      <a:pos x="1673" y="390"/>
                    </a:cxn>
                    <a:cxn ang="0">
                      <a:pos x="1693" y="434"/>
                    </a:cxn>
                    <a:cxn ang="0">
                      <a:pos x="1651" y="424"/>
                    </a:cxn>
                    <a:cxn ang="0">
                      <a:pos x="1563" y="394"/>
                    </a:cxn>
                    <a:cxn ang="0">
                      <a:pos x="1501" y="358"/>
                    </a:cxn>
                    <a:cxn ang="0">
                      <a:pos x="1439" y="332"/>
                    </a:cxn>
                    <a:cxn ang="0">
                      <a:pos x="1381" y="310"/>
                    </a:cxn>
                    <a:cxn ang="0">
                      <a:pos x="1295" y="308"/>
                    </a:cxn>
                    <a:cxn ang="0">
                      <a:pos x="1271" y="326"/>
                    </a:cxn>
                    <a:cxn ang="0">
                      <a:pos x="1329" y="318"/>
                    </a:cxn>
                    <a:cxn ang="0">
                      <a:pos x="1157" y="432"/>
                    </a:cxn>
                    <a:cxn ang="0">
                      <a:pos x="1079" y="376"/>
                    </a:cxn>
                    <a:cxn ang="0">
                      <a:pos x="1045" y="380"/>
                    </a:cxn>
                    <a:cxn ang="0">
                      <a:pos x="1005" y="404"/>
                    </a:cxn>
                    <a:cxn ang="0">
                      <a:pos x="841" y="460"/>
                    </a:cxn>
                    <a:cxn ang="0">
                      <a:pos x="731" y="466"/>
                    </a:cxn>
                    <a:cxn ang="0">
                      <a:pos x="643" y="474"/>
                    </a:cxn>
                    <a:cxn ang="0">
                      <a:pos x="471" y="460"/>
                    </a:cxn>
                    <a:cxn ang="0">
                      <a:pos x="305" y="402"/>
                    </a:cxn>
                    <a:cxn ang="0">
                      <a:pos x="217" y="348"/>
                    </a:cxn>
                    <a:cxn ang="0">
                      <a:pos x="99" y="296"/>
                    </a:cxn>
                    <a:cxn ang="0">
                      <a:pos x="13" y="220"/>
                    </a:cxn>
                    <a:cxn ang="0">
                      <a:pos x="19" y="190"/>
                    </a:cxn>
                    <a:cxn ang="0">
                      <a:pos x="35" y="200"/>
                    </a:cxn>
                    <a:cxn ang="0">
                      <a:pos x="53" y="198"/>
                    </a:cxn>
                    <a:cxn ang="0">
                      <a:pos x="53" y="148"/>
                    </a:cxn>
                  </a:cxnLst>
                  <a:rect l="0" t="0" r="r" b="b"/>
                  <a:pathLst>
                    <a:path w="1713" h="475">
                      <a:moveTo>
                        <a:pt x="53" y="148"/>
                      </a:moveTo>
                      <a:cubicBezTo>
                        <a:pt x="82" y="128"/>
                        <a:pt x="167" y="98"/>
                        <a:pt x="225" y="78"/>
                      </a:cubicBezTo>
                      <a:cubicBezTo>
                        <a:pt x="283" y="58"/>
                        <a:pt x="347" y="42"/>
                        <a:pt x="401" y="30"/>
                      </a:cubicBezTo>
                      <a:cubicBezTo>
                        <a:pt x="455" y="18"/>
                        <a:pt x="503" y="12"/>
                        <a:pt x="547" y="8"/>
                      </a:cubicBezTo>
                      <a:cubicBezTo>
                        <a:pt x="591" y="4"/>
                        <a:pt x="617" y="0"/>
                        <a:pt x="663" y="4"/>
                      </a:cubicBezTo>
                      <a:cubicBezTo>
                        <a:pt x="709" y="8"/>
                        <a:pt x="769" y="20"/>
                        <a:pt x="825" y="32"/>
                      </a:cubicBezTo>
                      <a:cubicBezTo>
                        <a:pt x="881" y="44"/>
                        <a:pt x="927" y="58"/>
                        <a:pt x="1001" y="78"/>
                      </a:cubicBezTo>
                      <a:cubicBezTo>
                        <a:pt x="1075" y="98"/>
                        <a:pt x="1208" y="137"/>
                        <a:pt x="1269" y="154"/>
                      </a:cubicBezTo>
                      <a:cubicBezTo>
                        <a:pt x="1330" y="171"/>
                        <a:pt x="1335" y="183"/>
                        <a:pt x="1369" y="182"/>
                      </a:cubicBezTo>
                      <a:cubicBezTo>
                        <a:pt x="1403" y="181"/>
                        <a:pt x="1430" y="166"/>
                        <a:pt x="1473" y="150"/>
                      </a:cubicBezTo>
                      <a:cubicBezTo>
                        <a:pt x="1516" y="134"/>
                        <a:pt x="1587" y="101"/>
                        <a:pt x="1627" y="88"/>
                      </a:cubicBezTo>
                      <a:cubicBezTo>
                        <a:pt x="1667" y="75"/>
                        <a:pt x="1705" y="64"/>
                        <a:pt x="1713" y="70"/>
                      </a:cubicBezTo>
                      <a:lnTo>
                        <a:pt x="1673" y="122"/>
                      </a:lnTo>
                      <a:cubicBezTo>
                        <a:pt x="1660" y="140"/>
                        <a:pt x="1650" y="163"/>
                        <a:pt x="1633" y="180"/>
                      </a:cubicBezTo>
                      <a:cubicBezTo>
                        <a:pt x="1616" y="197"/>
                        <a:pt x="1585" y="214"/>
                        <a:pt x="1569" y="224"/>
                      </a:cubicBezTo>
                      <a:cubicBezTo>
                        <a:pt x="1553" y="234"/>
                        <a:pt x="1543" y="234"/>
                        <a:pt x="1537" y="238"/>
                      </a:cubicBezTo>
                      <a:cubicBezTo>
                        <a:pt x="1531" y="242"/>
                        <a:pt x="1527" y="243"/>
                        <a:pt x="1531" y="248"/>
                      </a:cubicBezTo>
                      <a:cubicBezTo>
                        <a:pt x="1535" y="253"/>
                        <a:pt x="1546" y="257"/>
                        <a:pt x="1561" y="268"/>
                      </a:cubicBezTo>
                      <a:cubicBezTo>
                        <a:pt x="1576" y="279"/>
                        <a:pt x="1602" y="292"/>
                        <a:pt x="1621" y="312"/>
                      </a:cubicBezTo>
                      <a:cubicBezTo>
                        <a:pt x="1640" y="332"/>
                        <a:pt x="1661" y="370"/>
                        <a:pt x="1673" y="390"/>
                      </a:cubicBezTo>
                      <a:cubicBezTo>
                        <a:pt x="1685" y="410"/>
                        <a:pt x="1697" y="428"/>
                        <a:pt x="1693" y="434"/>
                      </a:cubicBezTo>
                      <a:lnTo>
                        <a:pt x="1651" y="424"/>
                      </a:lnTo>
                      <a:cubicBezTo>
                        <a:pt x="1629" y="417"/>
                        <a:pt x="1588" y="405"/>
                        <a:pt x="1563" y="394"/>
                      </a:cubicBezTo>
                      <a:cubicBezTo>
                        <a:pt x="1538" y="383"/>
                        <a:pt x="1522" y="368"/>
                        <a:pt x="1501" y="358"/>
                      </a:cubicBezTo>
                      <a:cubicBezTo>
                        <a:pt x="1480" y="348"/>
                        <a:pt x="1459" y="340"/>
                        <a:pt x="1439" y="332"/>
                      </a:cubicBezTo>
                      <a:cubicBezTo>
                        <a:pt x="1419" y="324"/>
                        <a:pt x="1405" y="314"/>
                        <a:pt x="1381" y="310"/>
                      </a:cubicBezTo>
                      <a:cubicBezTo>
                        <a:pt x="1357" y="306"/>
                        <a:pt x="1313" y="305"/>
                        <a:pt x="1295" y="308"/>
                      </a:cubicBezTo>
                      <a:cubicBezTo>
                        <a:pt x="1277" y="311"/>
                        <a:pt x="1265" y="324"/>
                        <a:pt x="1271" y="326"/>
                      </a:cubicBezTo>
                      <a:lnTo>
                        <a:pt x="1329" y="318"/>
                      </a:lnTo>
                      <a:lnTo>
                        <a:pt x="1157" y="432"/>
                      </a:lnTo>
                      <a:lnTo>
                        <a:pt x="1079" y="376"/>
                      </a:lnTo>
                      <a:lnTo>
                        <a:pt x="1045" y="380"/>
                      </a:lnTo>
                      <a:cubicBezTo>
                        <a:pt x="1033" y="385"/>
                        <a:pt x="1039" y="391"/>
                        <a:pt x="1005" y="404"/>
                      </a:cubicBezTo>
                      <a:cubicBezTo>
                        <a:pt x="971" y="417"/>
                        <a:pt x="887" y="450"/>
                        <a:pt x="841" y="460"/>
                      </a:cubicBezTo>
                      <a:cubicBezTo>
                        <a:pt x="795" y="470"/>
                        <a:pt x="764" y="464"/>
                        <a:pt x="731" y="466"/>
                      </a:cubicBezTo>
                      <a:cubicBezTo>
                        <a:pt x="698" y="468"/>
                        <a:pt x="686" y="475"/>
                        <a:pt x="643" y="474"/>
                      </a:cubicBezTo>
                      <a:cubicBezTo>
                        <a:pt x="600" y="473"/>
                        <a:pt x="527" y="472"/>
                        <a:pt x="471" y="460"/>
                      </a:cubicBezTo>
                      <a:cubicBezTo>
                        <a:pt x="415" y="448"/>
                        <a:pt x="347" y="421"/>
                        <a:pt x="305" y="402"/>
                      </a:cubicBezTo>
                      <a:cubicBezTo>
                        <a:pt x="263" y="383"/>
                        <a:pt x="251" y="366"/>
                        <a:pt x="217" y="348"/>
                      </a:cubicBezTo>
                      <a:cubicBezTo>
                        <a:pt x="183" y="330"/>
                        <a:pt x="133" y="317"/>
                        <a:pt x="99" y="296"/>
                      </a:cubicBezTo>
                      <a:cubicBezTo>
                        <a:pt x="65" y="275"/>
                        <a:pt x="26" y="238"/>
                        <a:pt x="13" y="220"/>
                      </a:cubicBezTo>
                      <a:cubicBezTo>
                        <a:pt x="0" y="202"/>
                        <a:pt x="15" y="193"/>
                        <a:pt x="19" y="190"/>
                      </a:cubicBezTo>
                      <a:lnTo>
                        <a:pt x="35" y="200"/>
                      </a:lnTo>
                      <a:cubicBezTo>
                        <a:pt x="41" y="201"/>
                        <a:pt x="50" y="206"/>
                        <a:pt x="53" y="198"/>
                      </a:cubicBezTo>
                      <a:cubicBezTo>
                        <a:pt x="56" y="190"/>
                        <a:pt x="24" y="168"/>
                        <a:pt x="53" y="148"/>
                      </a:cubicBezTo>
                      <a:close/>
                    </a:path>
                  </a:pathLst>
                </a:custGeom>
                <a:grpFill/>
                <a:ln w="28575"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38" name="Freeform 140"/>
                <p:cNvSpPr>
                  <a:spLocks/>
                </p:cNvSpPr>
                <p:nvPr/>
              </p:nvSpPr>
              <p:spPr bwMode="auto">
                <a:xfrm>
                  <a:off x="774" y="1018"/>
                  <a:ext cx="342" cy="192"/>
                </a:xfrm>
                <a:custGeom>
                  <a:avLst/>
                  <a:gdLst/>
                  <a:ahLst/>
                  <a:cxnLst>
                    <a:cxn ang="0">
                      <a:pos x="0" y="146"/>
                    </a:cxn>
                    <a:cxn ang="0">
                      <a:pos x="68" y="82"/>
                    </a:cxn>
                    <a:cxn ang="0">
                      <a:pos x="138" y="14"/>
                    </a:cxn>
                    <a:cxn ang="0">
                      <a:pos x="170" y="6"/>
                    </a:cxn>
                    <a:cxn ang="0">
                      <a:pos x="202" y="50"/>
                    </a:cxn>
                    <a:cxn ang="0">
                      <a:pos x="268" y="128"/>
                    </a:cxn>
                    <a:cxn ang="0">
                      <a:pos x="312" y="170"/>
                    </a:cxn>
                    <a:cxn ang="0">
                      <a:pos x="334" y="182"/>
                    </a:cxn>
                    <a:cxn ang="0">
                      <a:pos x="262" y="192"/>
                    </a:cxn>
                  </a:cxnLst>
                  <a:rect l="0" t="0" r="r" b="b"/>
                  <a:pathLst>
                    <a:path w="342" h="192">
                      <a:moveTo>
                        <a:pt x="0" y="146"/>
                      </a:moveTo>
                      <a:cubicBezTo>
                        <a:pt x="22" y="125"/>
                        <a:pt x="45" y="104"/>
                        <a:pt x="68" y="82"/>
                      </a:cubicBezTo>
                      <a:cubicBezTo>
                        <a:pt x="91" y="60"/>
                        <a:pt x="121" y="27"/>
                        <a:pt x="138" y="14"/>
                      </a:cubicBezTo>
                      <a:cubicBezTo>
                        <a:pt x="155" y="1"/>
                        <a:pt x="159" y="0"/>
                        <a:pt x="170" y="6"/>
                      </a:cubicBezTo>
                      <a:cubicBezTo>
                        <a:pt x="181" y="12"/>
                        <a:pt x="186" y="30"/>
                        <a:pt x="202" y="50"/>
                      </a:cubicBezTo>
                      <a:cubicBezTo>
                        <a:pt x="218" y="70"/>
                        <a:pt x="250" y="108"/>
                        <a:pt x="268" y="128"/>
                      </a:cubicBezTo>
                      <a:cubicBezTo>
                        <a:pt x="286" y="148"/>
                        <a:pt x="301" y="161"/>
                        <a:pt x="312" y="170"/>
                      </a:cubicBezTo>
                      <a:cubicBezTo>
                        <a:pt x="323" y="179"/>
                        <a:pt x="342" y="178"/>
                        <a:pt x="334" y="182"/>
                      </a:cubicBezTo>
                      <a:lnTo>
                        <a:pt x="262" y="192"/>
                      </a:lnTo>
                    </a:path>
                  </a:pathLst>
                </a:custGeom>
                <a:grpFill/>
                <a:ln w="28575"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39" name="Freeform 141"/>
                <p:cNvSpPr>
                  <a:spLocks/>
                </p:cNvSpPr>
                <p:nvPr/>
              </p:nvSpPr>
              <p:spPr bwMode="auto">
                <a:xfrm>
                  <a:off x="461" y="1497"/>
                  <a:ext cx="241" cy="99"/>
                </a:xfrm>
                <a:custGeom>
                  <a:avLst/>
                  <a:gdLst/>
                  <a:ahLst/>
                  <a:cxnLst>
                    <a:cxn ang="0">
                      <a:pos x="13" y="1"/>
                    </a:cxn>
                    <a:cxn ang="0">
                      <a:pos x="89" y="13"/>
                    </a:cxn>
                    <a:cxn ang="0">
                      <a:pos x="211" y="31"/>
                    </a:cxn>
                    <a:cxn ang="0">
                      <a:pos x="241" y="53"/>
                    </a:cxn>
                    <a:cxn ang="0">
                      <a:pos x="219" y="73"/>
                    </a:cxn>
                    <a:cxn ang="0">
                      <a:pos x="159" y="97"/>
                    </a:cxn>
                    <a:cxn ang="0">
                      <a:pos x="87" y="83"/>
                    </a:cxn>
                    <a:cxn ang="0">
                      <a:pos x="41" y="41"/>
                    </a:cxn>
                    <a:cxn ang="0">
                      <a:pos x="13" y="21"/>
                    </a:cxn>
                    <a:cxn ang="0">
                      <a:pos x="13" y="1"/>
                    </a:cxn>
                  </a:cxnLst>
                  <a:rect l="0" t="0" r="r" b="b"/>
                  <a:pathLst>
                    <a:path w="241" h="99">
                      <a:moveTo>
                        <a:pt x="13" y="1"/>
                      </a:moveTo>
                      <a:cubicBezTo>
                        <a:pt x="26" y="0"/>
                        <a:pt x="56" y="8"/>
                        <a:pt x="89" y="13"/>
                      </a:cubicBezTo>
                      <a:cubicBezTo>
                        <a:pt x="122" y="18"/>
                        <a:pt x="186" y="24"/>
                        <a:pt x="211" y="31"/>
                      </a:cubicBezTo>
                      <a:cubicBezTo>
                        <a:pt x="236" y="38"/>
                        <a:pt x="240" y="46"/>
                        <a:pt x="241" y="53"/>
                      </a:cubicBezTo>
                      <a:lnTo>
                        <a:pt x="219" y="73"/>
                      </a:lnTo>
                      <a:cubicBezTo>
                        <a:pt x="205" y="80"/>
                        <a:pt x="181" y="95"/>
                        <a:pt x="159" y="97"/>
                      </a:cubicBezTo>
                      <a:cubicBezTo>
                        <a:pt x="137" y="99"/>
                        <a:pt x="107" y="92"/>
                        <a:pt x="87" y="83"/>
                      </a:cubicBezTo>
                      <a:cubicBezTo>
                        <a:pt x="67" y="74"/>
                        <a:pt x="53" y="51"/>
                        <a:pt x="41" y="41"/>
                      </a:cubicBezTo>
                      <a:cubicBezTo>
                        <a:pt x="29" y="31"/>
                        <a:pt x="18" y="27"/>
                        <a:pt x="13" y="21"/>
                      </a:cubicBezTo>
                      <a:cubicBezTo>
                        <a:pt x="8" y="15"/>
                        <a:pt x="0" y="2"/>
                        <a:pt x="13" y="1"/>
                      </a:cubicBezTo>
                      <a:close/>
                    </a:path>
                  </a:pathLst>
                </a:custGeom>
                <a:grpFill/>
                <a:ln w="28575"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40" name="Freeform 142"/>
                <p:cNvSpPr>
                  <a:spLocks/>
                </p:cNvSpPr>
                <p:nvPr/>
              </p:nvSpPr>
              <p:spPr bwMode="auto">
                <a:xfrm>
                  <a:off x="828" y="1634"/>
                  <a:ext cx="122" cy="144"/>
                </a:xfrm>
                <a:custGeom>
                  <a:avLst/>
                  <a:gdLst/>
                  <a:ahLst/>
                  <a:cxnLst>
                    <a:cxn ang="0">
                      <a:pos x="4" y="0"/>
                    </a:cxn>
                    <a:cxn ang="0">
                      <a:pos x="6" y="66"/>
                    </a:cxn>
                    <a:cxn ang="0">
                      <a:pos x="38" y="144"/>
                    </a:cxn>
                    <a:cxn ang="0">
                      <a:pos x="72" y="126"/>
                    </a:cxn>
                    <a:cxn ang="0">
                      <a:pos x="110" y="68"/>
                    </a:cxn>
                    <a:cxn ang="0">
                      <a:pos x="116" y="22"/>
                    </a:cxn>
                    <a:cxn ang="0">
                      <a:pos x="74" y="2"/>
                    </a:cxn>
                  </a:cxnLst>
                  <a:rect l="0" t="0" r="r" b="b"/>
                  <a:pathLst>
                    <a:path w="122" h="144">
                      <a:moveTo>
                        <a:pt x="4" y="0"/>
                      </a:moveTo>
                      <a:cubicBezTo>
                        <a:pt x="2" y="21"/>
                        <a:pt x="0" y="42"/>
                        <a:pt x="6" y="66"/>
                      </a:cubicBezTo>
                      <a:cubicBezTo>
                        <a:pt x="12" y="90"/>
                        <a:pt x="27" y="134"/>
                        <a:pt x="38" y="144"/>
                      </a:cubicBezTo>
                      <a:lnTo>
                        <a:pt x="72" y="126"/>
                      </a:lnTo>
                      <a:cubicBezTo>
                        <a:pt x="84" y="113"/>
                        <a:pt x="103" y="85"/>
                        <a:pt x="110" y="68"/>
                      </a:cubicBezTo>
                      <a:cubicBezTo>
                        <a:pt x="117" y="51"/>
                        <a:pt x="122" y="33"/>
                        <a:pt x="116" y="22"/>
                      </a:cubicBezTo>
                      <a:cubicBezTo>
                        <a:pt x="110" y="11"/>
                        <a:pt x="92" y="6"/>
                        <a:pt x="74" y="2"/>
                      </a:cubicBezTo>
                    </a:path>
                  </a:pathLst>
                </a:custGeom>
                <a:grpFill/>
                <a:ln w="28575"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41" name="Freeform 143"/>
                <p:cNvSpPr>
                  <a:spLocks/>
                </p:cNvSpPr>
                <p:nvPr/>
              </p:nvSpPr>
              <p:spPr bwMode="auto">
                <a:xfrm>
                  <a:off x="390" y="1279"/>
                  <a:ext cx="108" cy="229"/>
                </a:xfrm>
                <a:custGeom>
                  <a:avLst/>
                  <a:gdLst/>
                  <a:ahLst/>
                  <a:cxnLst>
                    <a:cxn ang="0">
                      <a:pos x="24" y="21"/>
                    </a:cxn>
                    <a:cxn ang="0">
                      <a:pos x="58" y="13"/>
                    </a:cxn>
                    <a:cxn ang="0">
                      <a:pos x="98" y="101"/>
                    </a:cxn>
                    <a:cxn ang="0">
                      <a:pos x="92" y="191"/>
                    </a:cxn>
                    <a:cxn ang="0">
                      <a:pos x="0" y="229"/>
                    </a:cxn>
                  </a:cxnLst>
                  <a:rect l="0" t="0" r="r" b="b"/>
                  <a:pathLst>
                    <a:path w="108" h="229">
                      <a:moveTo>
                        <a:pt x="24" y="21"/>
                      </a:moveTo>
                      <a:cubicBezTo>
                        <a:pt x="35" y="10"/>
                        <a:pt x="46" y="0"/>
                        <a:pt x="58" y="13"/>
                      </a:cubicBezTo>
                      <a:cubicBezTo>
                        <a:pt x="70" y="26"/>
                        <a:pt x="92" y="71"/>
                        <a:pt x="98" y="101"/>
                      </a:cubicBezTo>
                      <a:cubicBezTo>
                        <a:pt x="104" y="131"/>
                        <a:pt x="108" y="170"/>
                        <a:pt x="92" y="191"/>
                      </a:cubicBezTo>
                      <a:cubicBezTo>
                        <a:pt x="76" y="212"/>
                        <a:pt x="16" y="223"/>
                        <a:pt x="0" y="229"/>
                      </a:cubicBezTo>
                    </a:path>
                  </a:pathLst>
                </a:custGeom>
                <a:grpFill/>
                <a:ln w="28575"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42" name="Freeform 144"/>
                <p:cNvSpPr>
                  <a:spLocks/>
                </p:cNvSpPr>
                <p:nvPr/>
              </p:nvSpPr>
              <p:spPr bwMode="auto">
                <a:xfrm>
                  <a:off x="322" y="1310"/>
                  <a:ext cx="72" cy="146"/>
                </a:xfrm>
                <a:custGeom>
                  <a:avLst/>
                  <a:gdLst/>
                  <a:ahLst/>
                  <a:cxnLst>
                    <a:cxn ang="0">
                      <a:pos x="52" y="0"/>
                    </a:cxn>
                    <a:cxn ang="0">
                      <a:pos x="72" y="52"/>
                    </a:cxn>
                    <a:cxn ang="0">
                      <a:pos x="50" y="122"/>
                    </a:cxn>
                    <a:cxn ang="0">
                      <a:pos x="0" y="146"/>
                    </a:cxn>
                  </a:cxnLst>
                  <a:rect l="0" t="0" r="r" b="b"/>
                  <a:pathLst>
                    <a:path w="72" h="146">
                      <a:moveTo>
                        <a:pt x="52" y="0"/>
                      </a:moveTo>
                      <a:cubicBezTo>
                        <a:pt x="62" y="16"/>
                        <a:pt x="72" y="32"/>
                        <a:pt x="72" y="52"/>
                      </a:cubicBezTo>
                      <a:cubicBezTo>
                        <a:pt x="72" y="72"/>
                        <a:pt x="62" y="106"/>
                        <a:pt x="50" y="122"/>
                      </a:cubicBezTo>
                      <a:cubicBezTo>
                        <a:pt x="38" y="138"/>
                        <a:pt x="19" y="142"/>
                        <a:pt x="0" y="146"/>
                      </a:cubicBezTo>
                    </a:path>
                  </a:pathLst>
                </a:custGeom>
                <a:grpFill/>
                <a:ln w="28575"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43" name="Oval 145"/>
                <p:cNvSpPr>
                  <a:spLocks noChangeArrowheads="1"/>
                </p:cNvSpPr>
                <p:nvPr/>
              </p:nvSpPr>
              <p:spPr bwMode="auto">
                <a:xfrm>
                  <a:off x="274" y="1302"/>
                  <a:ext cx="80" cy="80"/>
                </a:xfrm>
                <a:prstGeom prst="ellipse">
                  <a:avLst/>
                </a:prstGeom>
                <a:grpFill/>
                <a:ln w="28575">
                  <a:solidFill>
                    <a:srgbClr val="002060"/>
                  </a:solidFill>
                  <a:round/>
                  <a:headEnd/>
                  <a:tailEnd/>
                </a:ln>
                <a:effectLst/>
              </p:spPr>
              <p:txBody>
                <a:bodyPr wrap="none" anchor="ctr"/>
                <a:lstStyle/>
                <a:p>
                  <a:endParaRPr lang="en-US" sz="1800" b="1">
                    <a:latin typeface="Trebuchet MS" pitchFamily="34" charset="0"/>
                    <a:cs typeface="Consolas" pitchFamily="49" charset="0"/>
                  </a:endParaRPr>
                </a:p>
              </p:txBody>
            </p:sp>
            <p:sp>
              <p:nvSpPr>
                <p:cNvPr id="44" name="Oval 146"/>
                <p:cNvSpPr>
                  <a:spLocks noChangeArrowheads="1"/>
                </p:cNvSpPr>
                <p:nvPr/>
              </p:nvSpPr>
              <p:spPr bwMode="auto">
                <a:xfrm>
                  <a:off x="292" y="1318"/>
                  <a:ext cx="40" cy="42"/>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en-US" sz="1800" b="1">
                    <a:latin typeface="Trebuchet MS" pitchFamily="34" charset="0"/>
                    <a:cs typeface="Consolas" pitchFamily="49" charset="0"/>
                  </a:endParaRPr>
                </a:p>
              </p:txBody>
            </p:sp>
          </p:grpSp>
        </p:grpSp>
        <p:sp>
          <p:nvSpPr>
            <p:cNvPr id="17" name="Title 150"/>
            <p:cNvSpPr txBox="1">
              <a:spLocks/>
            </p:cNvSpPr>
            <p:nvPr/>
          </p:nvSpPr>
          <p:spPr>
            <a:xfrm>
              <a:off x="685800" y="0"/>
              <a:ext cx="8229600" cy="639762"/>
            </a:xfrm>
            <a:prstGeom prst="rect">
              <a:avLst/>
            </a:prstGeom>
          </p:spPr>
          <p:txBody>
            <a:bodyPr vert="horz" lIns="376202" tIns="188101" rIns="376202" bIns="188101" rtlCol="0" anchor="ctr">
              <a:noAutofit/>
            </a:bodyPr>
            <a:lstStyle>
              <a:lvl1pPr algn="ctr" defTabSz="3762024" rtl="0" eaLnBrk="1" latinLnBrk="0" hangingPunct="1">
                <a:spcBef>
                  <a:spcPct val="0"/>
                </a:spcBef>
                <a:buNone/>
                <a:defRPr sz="18100" kern="1200">
                  <a:solidFill>
                    <a:schemeClr val="tx1"/>
                  </a:solidFill>
                  <a:latin typeface="+mj-lt"/>
                  <a:ea typeface="+mj-ea"/>
                  <a:cs typeface="+mj-cs"/>
                </a:defRPr>
              </a:lvl1pPr>
            </a:lstStyle>
            <a:p>
              <a:r>
                <a:rPr lang="en-US" sz="1800" b="1" i="1" dirty="0" smtClean="0">
                  <a:solidFill>
                    <a:srgbClr val="3366CC"/>
                  </a:solidFill>
                  <a:latin typeface="Trebuchet MS" pitchFamily="34" charset="0"/>
                  <a:cs typeface="Consolas" pitchFamily="49" charset="0"/>
                </a:rPr>
                <a:t>Freshwater</a:t>
              </a:r>
              <a:endParaRPr lang="en-US" sz="1800" b="1" dirty="0">
                <a:latin typeface="Trebuchet MS" pitchFamily="34" charset="0"/>
                <a:cs typeface="Consolas" pitchFamily="49" charset="0"/>
              </a:endParaRPr>
            </a:p>
          </p:txBody>
        </p:sp>
        <p:sp>
          <p:nvSpPr>
            <p:cNvPr id="18" name="Freeform 130"/>
            <p:cNvSpPr>
              <a:spLocks/>
            </p:cNvSpPr>
            <p:nvPr/>
          </p:nvSpPr>
          <p:spPr bwMode="auto">
            <a:xfrm>
              <a:off x="7091178" y="4370753"/>
              <a:ext cx="1052513" cy="291703"/>
            </a:xfrm>
            <a:custGeom>
              <a:avLst/>
              <a:gdLst/>
              <a:ahLst/>
              <a:cxnLst>
                <a:cxn ang="0">
                  <a:pos x="53" y="148"/>
                </a:cxn>
                <a:cxn ang="0">
                  <a:pos x="225" y="78"/>
                </a:cxn>
                <a:cxn ang="0">
                  <a:pos x="401" y="30"/>
                </a:cxn>
                <a:cxn ang="0">
                  <a:pos x="547" y="8"/>
                </a:cxn>
                <a:cxn ang="0">
                  <a:pos x="663" y="4"/>
                </a:cxn>
                <a:cxn ang="0">
                  <a:pos x="825" y="32"/>
                </a:cxn>
                <a:cxn ang="0">
                  <a:pos x="1001" y="78"/>
                </a:cxn>
                <a:cxn ang="0">
                  <a:pos x="1269" y="154"/>
                </a:cxn>
                <a:cxn ang="0">
                  <a:pos x="1369" y="182"/>
                </a:cxn>
                <a:cxn ang="0">
                  <a:pos x="1473" y="150"/>
                </a:cxn>
                <a:cxn ang="0">
                  <a:pos x="1627" y="88"/>
                </a:cxn>
                <a:cxn ang="0">
                  <a:pos x="1713" y="70"/>
                </a:cxn>
                <a:cxn ang="0">
                  <a:pos x="1673" y="122"/>
                </a:cxn>
                <a:cxn ang="0">
                  <a:pos x="1633" y="180"/>
                </a:cxn>
                <a:cxn ang="0">
                  <a:pos x="1569" y="224"/>
                </a:cxn>
                <a:cxn ang="0">
                  <a:pos x="1537" y="238"/>
                </a:cxn>
                <a:cxn ang="0">
                  <a:pos x="1531" y="248"/>
                </a:cxn>
                <a:cxn ang="0">
                  <a:pos x="1561" y="268"/>
                </a:cxn>
                <a:cxn ang="0">
                  <a:pos x="1621" y="312"/>
                </a:cxn>
                <a:cxn ang="0">
                  <a:pos x="1673" y="390"/>
                </a:cxn>
                <a:cxn ang="0">
                  <a:pos x="1693" y="434"/>
                </a:cxn>
                <a:cxn ang="0">
                  <a:pos x="1651" y="424"/>
                </a:cxn>
                <a:cxn ang="0">
                  <a:pos x="1563" y="394"/>
                </a:cxn>
                <a:cxn ang="0">
                  <a:pos x="1501" y="358"/>
                </a:cxn>
                <a:cxn ang="0">
                  <a:pos x="1439" y="332"/>
                </a:cxn>
                <a:cxn ang="0">
                  <a:pos x="1381" y="310"/>
                </a:cxn>
                <a:cxn ang="0">
                  <a:pos x="1295" y="308"/>
                </a:cxn>
                <a:cxn ang="0">
                  <a:pos x="1271" y="326"/>
                </a:cxn>
                <a:cxn ang="0">
                  <a:pos x="1329" y="318"/>
                </a:cxn>
                <a:cxn ang="0">
                  <a:pos x="1157" y="432"/>
                </a:cxn>
                <a:cxn ang="0">
                  <a:pos x="1079" y="376"/>
                </a:cxn>
                <a:cxn ang="0">
                  <a:pos x="1045" y="380"/>
                </a:cxn>
                <a:cxn ang="0">
                  <a:pos x="1005" y="404"/>
                </a:cxn>
                <a:cxn ang="0">
                  <a:pos x="841" y="460"/>
                </a:cxn>
                <a:cxn ang="0">
                  <a:pos x="731" y="466"/>
                </a:cxn>
                <a:cxn ang="0">
                  <a:pos x="643" y="474"/>
                </a:cxn>
                <a:cxn ang="0">
                  <a:pos x="471" y="460"/>
                </a:cxn>
                <a:cxn ang="0">
                  <a:pos x="305" y="402"/>
                </a:cxn>
                <a:cxn ang="0">
                  <a:pos x="217" y="348"/>
                </a:cxn>
                <a:cxn ang="0">
                  <a:pos x="99" y="296"/>
                </a:cxn>
                <a:cxn ang="0">
                  <a:pos x="13" y="220"/>
                </a:cxn>
                <a:cxn ang="0">
                  <a:pos x="19" y="190"/>
                </a:cxn>
                <a:cxn ang="0">
                  <a:pos x="35" y="200"/>
                </a:cxn>
                <a:cxn ang="0">
                  <a:pos x="53" y="198"/>
                </a:cxn>
                <a:cxn ang="0">
                  <a:pos x="53" y="148"/>
                </a:cxn>
              </a:cxnLst>
              <a:rect l="0" t="0" r="r" b="b"/>
              <a:pathLst>
                <a:path w="1713" h="475">
                  <a:moveTo>
                    <a:pt x="53" y="148"/>
                  </a:moveTo>
                  <a:cubicBezTo>
                    <a:pt x="82" y="128"/>
                    <a:pt x="167" y="98"/>
                    <a:pt x="225" y="78"/>
                  </a:cubicBezTo>
                  <a:cubicBezTo>
                    <a:pt x="283" y="58"/>
                    <a:pt x="347" y="42"/>
                    <a:pt x="401" y="30"/>
                  </a:cubicBezTo>
                  <a:cubicBezTo>
                    <a:pt x="455" y="18"/>
                    <a:pt x="503" y="12"/>
                    <a:pt x="547" y="8"/>
                  </a:cubicBezTo>
                  <a:cubicBezTo>
                    <a:pt x="591" y="4"/>
                    <a:pt x="617" y="0"/>
                    <a:pt x="663" y="4"/>
                  </a:cubicBezTo>
                  <a:cubicBezTo>
                    <a:pt x="709" y="8"/>
                    <a:pt x="769" y="20"/>
                    <a:pt x="825" y="32"/>
                  </a:cubicBezTo>
                  <a:cubicBezTo>
                    <a:pt x="881" y="44"/>
                    <a:pt x="927" y="58"/>
                    <a:pt x="1001" y="78"/>
                  </a:cubicBezTo>
                  <a:cubicBezTo>
                    <a:pt x="1075" y="98"/>
                    <a:pt x="1208" y="137"/>
                    <a:pt x="1269" y="154"/>
                  </a:cubicBezTo>
                  <a:cubicBezTo>
                    <a:pt x="1330" y="171"/>
                    <a:pt x="1335" y="183"/>
                    <a:pt x="1369" y="182"/>
                  </a:cubicBezTo>
                  <a:cubicBezTo>
                    <a:pt x="1403" y="181"/>
                    <a:pt x="1430" y="166"/>
                    <a:pt x="1473" y="150"/>
                  </a:cubicBezTo>
                  <a:cubicBezTo>
                    <a:pt x="1516" y="134"/>
                    <a:pt x="1587" y="101"/>
                    <a:pt x="1627" y="88"/>
                  </a:cubicBezTo>
                  <a:cubicBezTo>
                    <a:pt x="1667" y="75"/>
                    <a:pt x="1705" y="64"/>
                    <a:pt x="1713" y="70"/>
                  </a:cubicBezTo>
                  <a:lnTo>
                    <a:pt x="1673" y="122"/>
                  </a:lnTo>
                  <a:cubicBezTo>
                    <a:pt x="1660" y="140"/>
                    <a:pt x="1650" y="163"/>
                    <a:pt x="1633" y="180"/>
                  </a:cubicBezTo>
                  <a:cubicBezTo>
                    <a:pt x="1616" y="197"/>
                    <a:pt x="1585" y="214"/>
                    <a:pt x="1569" y="224"/>
                  </a:cubicBezTo>
                  <a:cubicBezTo>
                    <a:pt x="1553" y="234"/>
                    <a:pt x="1543" y="234"/>
                    <a:pt x="1537" y="238"/>
                  </a:cubicBezTo>
                  <a:cubicBezTo>
                    <a:pt x="1531" y="242"/>
                    <a:pt x="1527" y="243"/>
                    <a:pt x="1531" y="248"/>
                  </a:cubicBezTo>
                  <a:cubicBezTo>
                    <a:pt x="1535" y="253"/>
                    <a:pt x="1546" y="257"/>
                    <a:pt x="1561" y="268"/>
                  </a:cubicBezTo>
                  <a:cubicBezTo>
                    <a:pt x="1576" y="279"/>
                    <a:pt x="1602" y="292"/>
                    <a:pt x="1621" y="312"/>
                  </a:cubicBezTo>
                  <a:cubicBezTo>
                    <a:pt x="1640" y="332"/>
                    <a:pt x="1661" y="370"/>
                    <a:pt x="1673" y="390"/>
                  </a:cubicBezTo>
                  <a:cubicBezTo>
                    <a:pt x="1685" y="410"/>
                    <a:pt x="1697" y="428"/>
                    <a:pt x="1693" y="434"/>
                  </a:cubicBezTo>
                  <a:lnTo>
                    <a:pt x="1651" y="424"/>
                  </a:lnTo>
                  <a:cubicBezTo>
                    <a:pt x="1629" y="417"/>
                    <a:pt x="1588" y="405"/>
                    <a:pt x="1563" y="394"/>
                  </a:cubicBezTo>
                  <a:cubicBezTo>
                    <a:pt x="1538" y="383"/>
                    <a:pt x="1522" y="368"/>
                    <a:pt x="1501" y="358"/>
                  </a:cubicBezTo>
                  <a:cubicBezTo>
                    <a:pt x="1480" y="348"/>
                    <a:pt x="1459" y="340"/>
                    <a:pt x="1439" y="332"/>
                  </a:cubicBezTo>
                  <a:cubicBezTo>
                    <a:pt x="1419" y="324"/>
                    <a:pt x="1405" y="314"/>
                    <a:pt x="1381" y="310"/>
                  </a:cubicBezTo>
                  <a:cubicBezTo>
                    <a:pt x="1357" y="306"/>
                    <a:pt x="1313" y="305"/>
                    <a:pt x="1295" y="308"/>
                  </a:cubicBezTo>
                  <a:cubicBezTo>
                    <a:pt x="1277" y="311"/>
                    <a:pt x="1265" y="324"/>
                    <a:pt x="1271" y="326"/>
                  </a:cubicBezTo>
                  <a:lnTo>
                    <a:pt x="1329" y="318"/>
                  </a:lnTo>
                  <a:lnTo>
                    <a:pt x="1157" y="432"/>
                  </a:lnTo>
                  <a:lnTo>
                    <a:pt x="1079" y="376"/>
                  </a:lnTo>
                  <a:lnTo>
                    <a:pt x="1045" y="380"/>
                  </a:lnTo>
                  <a:cubicBezTo>
                    <a:pt x="1033" y="385"/>
                    <a:pt x="1039" y="391"/>
                    <a:pt x="1005" y="404"/>
                  </a:cubicBezTo>
                  <a:cubicBezTo>
                    <a:pt x="971" y="417"/>
                    <a:pt x="887" y="450"/>
                    <a:pt x="841" y="460"/>
                  </a:cubicBezTo>
                  <a:cubicBezTo>
                    <a:pt x="795" y="470"/>
                    <a:pt x="764" y="464"/>
                    <a:pt x="731" y="466"/>
                  </a:cubicBezTo>
                  <a:cubicBezTo>
                    <a:pt x="698" y="468"/>
                    <a:pt x="686" y="475"/>
                    <a:pt x="643" y="474"/>
                  </a:cubicBezTo>
                  <a:cubicBezTo>
                    <a:pt x="600" y="473"/>
                    <a:pt x="527" y="472"/>
                    <a:pt x="471" y="460"/>
                  </a:cubicBezTo>
                  <a:cubicBezTo>
                    <a:pt x="415" y="448"/>
                    <a:pt x="347" y="421"/>
                    <a:pt x="305" y="402"/>
                  </a:cubicBezTo>
                  <a:cubicBezTo>
                    <a:pt x="263" y="383"/>
                    <a:pt x="251" y="366"/>
                    <a:pt x="217" y="348"/>
                  </a:cubicBezTo>
                  <a:cubicBezTo>
                    <a:pt x="183" y="330"/>
                    <a:pt x="133" y="317"/>
                    <a:pt x="99" y="296"/>
                  </a:cubicBezTo>
                  <a:cubicBezTo>
                    <a:pt x="65" y="275"/>
                    <a:pt x="26" y="238"/>
                    <a:pt x="13" y="220"/>
                  </a:cubicBezTo>
                  <a:cubicBezTo>
                    <a:pt x="0" y="202"/>
                    <a:pt x="15" y="193"/>
                    <a:pt x="19" y="190"/>
                  </a:cubicBezTo>
                  <a:lnTo>
                    <a:pt x="35" y="200"/>
                  </a:lnTo>
                  <a:cubicBezTo>
                    <a:pt x="41" y="201"/>
                    <a:pt x="50" y="206"/>
                    <a:pt x="53" y="198"/>
                  </a:cubicBezTo>
                  <a:cubicBezTo>
                    <a:pt x="56" y="190"/>
                    <a:pt x="24" y="168"/>
                    <a:pt x="53" y="148"/>
                  </a:cubicBezTo>
                  <a:close/>
                </a:path>
              </a:pathLst>
            </a:custGeom>
            <a:gradFill>
              <a:gsLst>
                <a:gs pos="19000">
                  <a:srgbClr val="5E9EFF">
                    <a:alpha val="82000"/>
                  </a:srgbClr>
                </a:gs>
                <a:gs pos="39999">
                  <a:srgbClr val="85C2FF"/>
                </a:gs>
                <a:gs pos="70000">
                  <a:srgbClr val="C4D6EB"/>
                </a:gs>
                <a:gs pos="100000">
                  <a:srgbClr val="FFEBFA"/>
                </a:gs>
              </a:gsLst>
              <a:lin ang="5400000" scaled="1"/>
            </a:gradFill>
            <a:ln w="1905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19" name="Freeform 131"/>
            <p:cNvSpPr>
              <a:spLocks/>
            </p:cNvSpPr>
            <p:nvPr/>
          </p:nvSpPr>
          <p:spPr bwMode="auto">
            <a:xfrm>
              <a:off x="7471508" y="4278636"/>
              <a:ext cx="210134" cy="117909"/>
            </a:xfrm>
            <a:custGeom>
              <a:avLst/>
              <a:gdLst/>
              <a:ahLst/>
              <a:cxnLst>
                <a:cxn ang="0">
                  <a:pos x="0" y="146"/>
                </a:cxn>
                <a:cxn ang="0">
                  <a:pos x="68" y="82"/>
                </a:cxn>
                <a:cxn ang="0">
                  <a:pos x="138" y="14"/>
                </a:cxn>
                <a:cxn ang="0">
                  <a:pos x="170" y="6"/>
                </a:cxn>
                <a:cxn ang="0">
                  <a:pos x="202" y="50"/>
                </a:cxn>
                <a:cxn ang="0">
                  <a:pos x="268" y="128"/>
                </a:cxn>
                <a:cxn ang="0">
                  <a:pos x="312" y="170"/>
                </a:cxn>
                <a:cxn ang="0">
                  <a:pos x="334" y="182"/>
                </a:cxn>
                <a:cxn ang="0">
                  <a:pos x="262" y="192"/>
                </a:cxn>
              </a:cxnLst>
              <a:rect l="0" t="0" r="r" b="b"/>
              <a:pathLst>
                <a:path w="342" h="192">
                  <a:moveTo>
                    <a:pt x="0" y="146"/>
                  </a:moveTo>
                  <a:cubicBezTo>
                    <a:pt x="22" y="125"/>
                    <a:pt x="45" y="104"/>
                    <a:pt x="68" y="82"/>
                  </a:cubicBezTo>
                  <a:cubicBezTo>
                    <a:pt x="91" y="60"/>
                    <a:pt x="121" y="27"/>
                    <a:pt x="138" y="14"/>
                  </a:cubicBezTo>
                  <a:cubicBezTo>
                    <a:pt x="155" y="1"/>
                    <a:pt x="159" y="0"/>
                    <a:pt x="170" y="6"/>
                  </a:cubicBezTo>
                  <a:cubicBezTo>
                    <a:pt x="181" y="12"/>
                    <a:pt x="186" y="30"/>
                    <a:pt x="202" y="50"/>
                  </a:cubicBezTo>
                  <a:cubicBezTo>
                    <a:pt x="218" y="70"/>
                    <a:pt x="250" y="108"/>
                    <a:pt x="268" y="128"/>
                  </a:cubicBezTo>
                  <a:cubicBezTo>
                    <a:pt x="286" y="148"/>
                    <a:pt x="301" y="161"/>
                    <a:pt x="312" y="170"/>
                  </a:cubicBezTo>
                  <a:cubicBezTo>
                    <a:pt x="323" y="179"/>
                    <a:pt x="342" y="178"/>
                    <a:pt x="334" y="182"/>
                  </a:cubicBezTo>
                  <a:lnTo>
                    <a:pt x="262" y="192"/>
                  </a:lnTo>
                </a:path>
              </a:pathLst>
            </a:custGeom>
            <a:gradFill>
              <a:gsLst>
                <a:gs pos="19000">
                  <a:srgbClr val="5E9EFF">
                    <a:alpha val="82000"/>
                  </a:srgbClr>
                </a:gs>
                <a:gs pos="39999">
                  <a:srgbClr val="85C2FF"/>
                </a:gs>
                <a:gs pos="70000">
                  <a:srgbClr val="C4D6EB"/>
                </a:gs>
                <a:gs pos="100000">
                  <a:srgbClr val="FFEBFA"/>
                </a:gs>
              </a:gsLst>
              <a:lin ang="5400000" scaled="1"/>
            </a:gradFill>
            <a:ln w="1905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20" name="Freeform 132"/>
            <p:cNvSpPr>
              <a:spLocks/>
            </p:cNvSpPr>
            <p:nvPr/>
          </p:nvSpPr>
          <p:spPr bwMode="auto">
            <a:xfrm>
              <a:off x="7279193" y="4572796"/>
              <a:ext cx="148077" cy="60797"/>
            </a:xfrm>
            <a:custGeom>
              <a:avLst/>
              <a:gdLst/>
              <a:ahLst/>
              <a:cxnLst>
                <a:cxn ang="0">
                  <a:pos x="13" y="1"/>
                </a:cxn>
                <a:cxn ang="0">
                  <a:pos x="89" y="13"/>
                </a:cxn>
                <a:cxn ang="0">
                  <a:pos x="211" y="31"/>
                </a:cxn>
                <a:cxn ang="0">
                  <a:pos x="241" y="53"/>
                </a:cxn>
                <a:cxn ang="0">
                  <a:pos x="219" y="73"/>
                </a:cxn>
                <a:cxn ang="0">
                  <a:pos x="159" y="97"/>
                </a:cxn>
                <a:cxn ang="0">
                  <a:pos x="87" y="83"/>
                </a:cxn>
                <a:cxn ang="0">
                  <a:pos x="41" y="41"/>
                </a:cxn>
                <a:cxn ang="0">
                  <a:pos x="13" y="21"/>
                </a:cxn>
                <a:cxn ang="0">
                  <a:pos x="13" y="1"/>
                </a:cxn>
              </a:cxnLst>
              <a:rect l="0" t="0" r="r" b="b"/>
              <a:pathLst>
                <a:path w="241" h="99">
                  <a:moveTo>
                    <a:pt x="13" y="1"/>
                  </a:moveTo>
                  <a:cubicBezTo>
                    <a:pt x="26" y="0"/>
                    <a:pt x="56" y="8"/>
                    <a:pt x="89" y="13"/>
                  </a:cubicBezTo>
                  <a:cubicBezTo>
                    <a:pt x="122" y="18"/>
                    <a:pt x="186" y="24"/>
                    <a:pt x="211" y="31"/>
                  </a:cubicBezTo>
                  <a:cubicBezTo>
                    <a:pt x="236" y="38"/>
                    <a:pt x="240" y="46"/>
                    <a:pt x="241" y="53"/>
                  </a:cubicBezTo>
                  <a:lnTo>
                    <a:pt x="219" y="73"/>
                  </a:lnTo>
                  <a:cubicBezTo>
                    <a:pt x="205" y="80"/>
                    <a:pt x="181" y="95"/>
                    <a:pt x="159" y="97"/>
                  </a:cubicBezTo>
                  <a:cubicBezTo>
                    <a:pt x="137" y="99"/>
                    <a:pt x="107" y="92"/>
                    <a:pt x="87" y="83"/>
                  </a:cubicBezTo>
                  <a:cubicBezTo>
                    <a:pt x="67" y="74"/>
                    <a:pt x="53" y="51"/>
                    <a:pt x="41" y="41"/>
                  </a:cubicBezTo>
                  <a:cubicBezTo>
                    <a:pt x="29" y="31"/>
                    <a:pt x="18" y="27"/>
                    <a:pt x="13" y="21"/>
                  </a:cubicBezTo>
                  <a:cubicBezTo>
                    <a:pt x="8" y="15"/>
                    <a:pt x="0" y="2"/>
                    <a:pt x="13" y="1"/>
                  </a:cubicBezTo>
                  <a:close/>
                </a:path>
              </a:pathLst>
            </a:custGeom>
            <a:gradFill>
              <a:gsLst>
                <a:gs pos="19000">
                  <a:srgbClr val="5E9EFF">
                    <a:alpha val="82000"/>
                  </a:srgbClr>
                </a:gs>
                <a:gs pos="39999">
                  <a:srgbClr val="85C2FF"/>
                </a:gs>
                <a:gs pos="70000">
                  <a:srgbClr val="C4D6EB"/>
                </a:gs>
                <a:gs pos="100000">
                  <a:srgbClr val="FFEBFA"/>
                </a:gs>
              </a:gsLst>
              <a:lin ang="5400000" scaled="1"/>
            </a:gradFill>
            <a:ln w="1905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21" name="Freeform 133"/>
            <p:cNvSpPr>
              <a:spLocks/>
            </p:cNvSpPr>
            <p:nvPr/>
          </p:nvSpPr>
          <p:spPr bwMode="auto">
            <a:xfrm>
              <a:off x="7504687" y="4656929"/>
              <a:ext cx="74960" cy="88432"/>
            </a:xfrm>
            <a:custGeom>
              <a:avLst/>
              <a:gdLst/>
              <a:ahLst/>
              <a:cxnLst>
                <a:cxn ang="0">
                  <a:pos x="4" y="0"/>
                </a:cxn>
                <a:cxn ang="0">
                  <a:pos x="6" y="66"/>
                </a:cxn>
                <a:cxn ang="0">
                  <a:pos x="38" y="144"/>
                </a:cxn>
                <a:cxn ang="0">
                  <a:pos x="72" y="126"/>
                </a:cxn>
                <a:cxn ang="0">
                  <a:pos x="110" y="68"/>
                </a:cxn>
                <a:cxn ang="0">
                  <a:pos x="116" y="22"/>
                </a:cxn>
                <a:cxn ang="0">
                  <a:pos x="74" y="2"/>
                </a:cxn>
              </a:cxnLst>
              <a:rect l="0" t="0" r="r" b="b"/>
              <a:pathLst>
                <a:path w="122" h="144">
                  <a:moveTo>
                    <a:pt x="4" y="0"/>
                  </a:moveTo>
                  <a:cubicBezTo>
                    <a:pt x="2" y="21"/>
                    <a:pt x="0" y="42"/>
                    <a:pt x="6" y="66"/>
                  </a:cubicBezTo>
                  <a:cubicBezTo>
                    <a:pt x="12" y="90"/>
                    <a:pt x="27" y="134"/>
                    <a:pt x="38" y="144"/>
                  </a:cubicBezTo>
                  <a:lnTo>
                    <a:pt x="72" y="126"/>
                  </a:lnTo>
                  <a:cubicBezTo>
                    <a:pt x="84" y="113"/>
                    <a:pt x="103" y="85"/>
                    <a:pt x="110" y="68"/>
                  </a:cubicBezTo>
                  <a:cubicBezTo>
                    <a:pt x="117" y="51"/>
                    <a:pt x="122" y="33"/>
                    <a:pt x="116" y="22"/>
                  </a:cubicBezTo>
                  <a:cubicBezTo>
                    <a:pt x="110" y="11"/>
                    <a:pt x="92" y="6"/>
                    <a:pt x="74" y="2"/>
                  </a:cubicBezTo>
                </a:path>
              </a:pathLst>
            </a:custGeom>
            <a:gradFill>
              <a:gsLst>
                <a:gs pos="19000">
                  <a:srgbClr val="5E9EFF">
                    <a:alpha val="82000"/>
                  </a:srgbClr>
                </a:gs>
                <a:gs pos="39999">
                  <a:srgbClr val="85C2FF"/>
                </a:gs>
                <a:gs pos="70000">
                  <a:srgbClr val="C4D6EB"/>
                </a:gs>
                <a:gs pos="100000">
                  <a:srgbClr val="FFEBFA"/>
                </a:gs>
              </a:gsLst>
              <a:lin ang="5400000" scaled="1"/>
            </a:gradFill>
            <a:ln w="1905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22" name="Freeform 134"/>
            <p:cNvSpPr>
              <a:spLocks/>
            </p:cNvSpPr>
            <p:nvPr/>
          </p:nvSpPr>
          <p:spPr bwMode="auto">
            <a:xfrm>
              <a:off x="7235568" y="4438919"/>
              <a:ext cx="66358" cy="140632"/>
            </a:xfrm>
            <a:custGeom>
              <a:avLst/>
              <a:gdLst/>
              <a:ahLst/>
              <a:cxnLst>
                <a:cxn ang="0">
                  <a:pos x="24" y="21"/>
                </a:cxn>
                <a:cxn ang="0">
                  <a:pos x="58" y="13"/>
                </a:cxn>
                <a:cxn ang="0">
                  <a:pos x="98" y="101"/>
                </a:cxn>
                <a:cxn ang="0">
                  <a:pos x="92" y="191"/>
                </a:cxn>
                <a:cxn ang="0">
                  <a:pos x="0" y="229"/>
                </a:cxn>
              </a:cxnLst>
              <a:rect l="0" t="0" r="r" b="b"/>
              <a:pathLst>
                <a:path w="108" h="229">
                  <a:moveTo>
                    <a:pt x="24" y="21"/>
                  </a:moveTo>
                  <a:cubicBezTo>
                    <a:pt x="35" y="10"/>
                    <a:pt x="46" y="0"/>
                    <a:pt x="58" y="13"/>
                  </a:cubicBezTo>
                  <a:cubicBezTo>
                    <a:pt x="70" y="26"/>
                    <a:pt x="92" y="71"/>
                    <a:pt x="98" y="101"/>
                  </a:cubicBezTo>
                  <a:cubicBezTo>
                    <a:pt x="104" y="131"/>
                    <a:pt x="108" y="170"/>
                    <a:pt x="92" y="191"/>
                  </a:cubicBezTo>
                  <a:cubicBezTo>
                    <a:pt x="76" y="212"/>
                    <a:pt x="16" y="223"/>
                    <a:pt x="0" y="229"/>
                  </a:cubicBezTo>
                </a:path>
              </a:pathLst>
            </a:custGeom>
            <a:gradFill>
              <a:gsLst>
                <a:gs pos="19000">
                  <a:srgbClr val="5E9EFF">
                    <a:alpha val="82000"/>
                  </a:srgbClr>
                </a:gs>
                <a:gs pos="39999">
                  <a:srgbClr val="85C2FF"/>
                </a:gs>
                <a:gs pos="70000">
                  <a:srgbClr val="C4D6EB"/>
                </a:gs>
                <a:gs pos="100000">
                  <a:srgbClr val="FFEBFA"/>
                </a:gs>
              </a:gsLst>
              <a:lin ang="5400000" scaled="1"/>
            </a:gradFill>
            <a:ln w="1905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23" name="Freeform 135"/>
            <p:cNvSpPr>
              <a:spLocks/>
            </p:cNvSpPr>
            <p:nvPr/>
          </p:nvSpPr>
          <p:spPr bwMode="auto">
            <a:xfrm>
              <a:off x="7193787" y="4457957"/>
              <a:ext cx="44239" cy="89660"/>
            </a:xfrm>
            <a:custGeom>
              <a:avLst/>
              <a:gdLst/>
              <a:ahLst/>
              <a:cxnLst>
                <a:cxn ang="0">
                  <a:pos x="52" y="0"/>
                </a:cxn>
                <a:cxn ang="0">
                  <a:pos x="72" y="52"/>
                </a:cxn>
                <a:cxn ang="0">
                  <a:pos x="50" y="122"/>
                </a:cxn>
                <a:cxn ang="0">
                  <a:pos x="0" y="146"/>
                </a:cxn>
              </a:cxnLst>
              <a:rect l="0" t="0" r="r" b="b"/>
              <a:pathLst>
                <a:path w="72" h="146">
                  <a:moveTo>
                    <a:pt x="52" y="0"/>
                  </a:moveTo>
                  <a:cubicBezTo>
                    <a:pt x="62" y="16"/>
                    <a:pt x="72" y="32"/>
                    <a:pt x="72" y="52"/>
                  </a:cubicBezTo>
                  <a:cubicBezTo>
                    <a:pt x="72" y="72"/>
                    <a:pt x="62" y="106"/>
                    <a:pt x="50" y="122"/>
                  </a:cubicBezTo>
                  <a:cubicBezTo>
                    <a:pt x="38" y="138"/>
                    <a:pt x="19" y="142"/>
                    <a:pt x="0" y="146"/>
                  </a:cubicBezTo>
                </a:path>
              </a:pathLst>
            </a:custGeom>
            <a:gradFill>
              <a:gsLst>
                <a:gs pos="19000">
                  <a:srgbClr val="5E9EFF">
                    <a:alpha val="82000"/>
                  </a:srgbClr>
                </a:gs>
                <a:gs pos="39999">
                  <a:srgbClr val="85C2FF"/>
                </a:gs>
                <a:gs pos="70000">
                  <a:srgbClr val="C4D6EB"/>
                </a:gs>
                <a:gs pos="100000">
                  <a:srgbClr val="FFEBFA"/>
                </a:gs>
              </a:gsLst>
              <a:lin ang="5400000" scaled="1"/>
            </a:gradFill>
            <a:ln w="1270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24" name="Oval 136"/>
            <p:cNvSpPr>
              <a:spLocks noChangeArrowheads="1"/>
            </p:cNvSpPr>
            <p:nvPr/>
          </p:nvSpPr>
          <p:spPr bwMode="auto">
            <a:xfrm>
              <a:off x="7164295" y="4453044"/>
              <a:ext cx="49154" cy="49129"/>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en-US" sz="1800" b="1">
                <a:latin typeface="Trebuchet MS" pitchFamily="34" charset="0"/>
                <a:cs typeface="Consolas" pitchFamily="49" charset="0"/>
              </a:endParaRPr>
            </a:p>
          </p:txBody>
        </p:sp>
        <p:sp>
          <p:nvSpPr>
            <p:cNvPr id="25" name="Freeform 130"/>
            <p:cNvSpPr>
              <a:spLocks/>
            </p:cNvSpPr>
            <p:nvPr/>
          </p:nvSpPr>
          <p:spPr bwMode="auto">
            <a:xfrm>
              <a:off x="6886991" y="3728601"/>
              <a:ext cx="1052513" cy="291703"/>
            </a:xfrm>
            <a:custGeom>
              <a:avLst/>
              <a:gdLst/>
              <a:ahLst/>
              <a:cxnLst>
                <a:cxn ang="0">
                  <a:pos x="53" y="148"/>
                </a:cxn>
                <a:cxn ang="0">
                  <a:pos x="225" y="78"/>
                </a:cxn>
                <a:cxn ang="0">
                  <a:pos x="401" y="30"/>
                </a:cxn>
                <a:cxn ang="0">
                  <a:pos x="547" y="8"/>
                </a:cxn>
                <a:cxn ang="0">
                  <a:pos x="663" y="4"/>
                </a:cxn>
                <a:cxn ang="0">
                  <a:pos x="825" y="32"/>
                </a:cxn>
                <a:cxn ang="0">
                  <a:pos x="1001" y="78"/>
                </a:cxn>
                <a:cxn ang="0">
                  <a:pos x="1269" y="154"/>
                </a:cxn>
                <a:cxn ang="0">
                  <a:pos x="1369" y="182"/>
                </a:cxn>
                <a:cxn ang="0">
                  <a:pos x="1473" y="150"/>
                </a:cxn>
                <a:cxn ang="0">
                  <a:pos x="1627" y="88"/>
                </a:cxn>
                <a:cxn ang="0">
                  <a:pos x="1713" y="70"/>
                </a:cxn>
                <a:cxn ang="0">
                  <a:pos x="1673" y="122"/>
                </a:cxn>
                <a:cxn ang="0">
                  <a:pos x="1633" y="180"/>
                </a:cxn>
                <a:cxn ang="0">
                  <a:pos x="1569" y="224"/>
                </a:cxn>
                <a:cxn ang="0">
                  <a:pos x="1537" y="238"/>
                </a:cxn>
                <a:cxn ang="0">
                  <a:pos x="1531" y="248"/>
                </a:cxn>
                <a:cxn ang="0">
                  <a:pos x="1561" y="268"/>
                </a:cxn>
                <a:cxn ang="0">
                  <a:pos x="1621" y="312"/>
                </a:cxn>
                <a:cxn ang="0">
                  <a:pos x="1673" y="390"/>
                </a:cxn>
                <a:cxn ang="0">
                  <a:pos x="1693" y="434"/>
                </a:cxn>
                <a:cxn ang="0">
                  <a:pos x="1651" y="424"/>
                </a:cxn>
                <a:cxn ang="0">
                  <a:pos x="1563" y="394"/>
                </a:cxn>
                <a:cxn ang="0">
                  <a:pos x="1501" y="358"/>
                </a:cxn>
                <a:cxn ang="0">
                  <a:pos x="1439" y="332"/>
                </a:cxn>
                <a:cxn ang="0">
                  <a:pos x="1381" y="310"/>
                </a:cxn>
                <a:cxn ang="0">
                  <a:pos x="1295" y="308"/>
                </a:cxn>
                <a:cxn ang="0">
                  <a:pos x="1271" y="326"/>
                </a:cxn>
                <a:cxn ang="0">
                  <a:pos x="1329" y="318"/>
                </a:cxn>
                <a:cxn ang="0">
                  <a:pos x="1157" y="432"/>
                </a:cxn>
                <a:cxn ang="0">
                  <a:pos x="1079" y="376"/>
                </a:cxn>
                <a:cxn ang="0">
                  <a:pos x="1045" y="380"/>
                </a:cxn>
                <a:cxn ang="0">
                  <a:pos x="1005" y="404"/>
                </a:cxn>
                <a:cxn ang="0">
                  <a:pos x="841" y="460"/>
                </a:cxn>
                <a:cxn ang="0">
                  <a:pos x="731" y="466"/>
                </a:cxn>
                <a:cxn ang="0">
                  <a:pos x="643" y="474"/>
                </a:cxn>
                <a:cxn ang="0">
                  <a:pos x="471" y="460"/>
                </a:cxn>
                <a:cxn ang="0">
                  <a:pos x="305" y="402"/>
                </a:cxn>
                <a:cxn ang="0">
                  <a:pos x="217" y="348"/>
                </a:cxn>
                <a:cxn ang="0">
                  <a:pos x="99" y="296"/>
                </a:cxn>
                <a:cxn ang="0">
                  <a:pos x="13" y="220"/>
                </a:cxn>
                <a:cxn ang="0">
                  <a:pos x="19" y="190"/>
                </a:cxn>
                <a:cxn ang="0">
                  <a:pos x="35" y="200"/>
                </a:cxn>
                <a:cxn ang="0">
                  <a:pos x="53" y="198"/>
                </a:cxn>
                <a:cxn ang="0">
                  <a:pos x="53" y="148"/>
                </a:cxn>
              </a:cxnLst>
              <a:rect l="0" t="0" r="r" b="b"/>
              <a:pathLst>
                <a:path w="1713" h="475">
                  <a:moveTo>
                    <a:pt x="53" y="148"/>
                  </a:moveTo>
                  <a:cubicBezTo>
                    <a:pt x="82" y="128"/>
                    <a:pt x="167" y="98"/>
                    <a:pt x="225" y="78"/>
                  </a:cubicBezTo>
                  <a:cubicBezTo>
                    <a:pt x="283" y="58"/>
                    <a:pt x="347" y="42"/>
                    <a:pt x="401" y="30"/>
                  </a:cubicBezTo>
                  <a:cubicBezTo>
                    <a:pt x="455" y="18"/>
                    <a:pt x="503" y="12"/>
                    <a:pt x="547" y="8"/>
                  </a:cubicBezTo>
                  <a:cubicBezTo>
                    <a:pt x="591" y="4"/>
                    <a:pt x="617" y="0"/>
                    <a:pt x="663" y="4"/>
                  </a:cubicBezTo>
                  <a:cubicBezTo>
                    <a:pt x="709" y="8"/>
                    <a:pt x="769" y="20"/>
                    <a:pt x="825" y="32"/>
                  </a:cubicBezTo>
                  <a:cubicBezTo>
                    <a:pt x="881" y="44"/>
                    <a:pt x="927" y="58"/>
                    <a:pt x="1001" y="78"/>
                  </a:cubicBezTo>
                  <a:cubicBezTo>
                    <a:pt x="1075" y="98"/>
                    <a:pt x="1208" y="137"/>
                    <a:pt x="1269" y="154"/>
                  </a:cubicBezTo>
                  <a:cubicBezTo>
                    <a:pt x="1330" y="171"/>
                    <a:pt x="1335" y="183"/>
                    <a:pt x="1369" y="182"/>
                  </a:cubicBezTo>
                  <a:cubicBezTo>
                    <a:pt x="1403" y="181"/>
                    <a:pt x="1430" y="166"/>
                    <a:pt x="1473" y="150"/>
                  </a:cubicBezTo>
                  <a:cubicBezTo>
                    <a:pt x="1516" y="134"/>
                    <a:pt x="1587" y="101"/>
                    <a:pt x="1627" y="88"/>
                  </a:cubicBezTo>
                  <a:cubicBezTo>
                    <a:pt x="1667" y="75"/>
                    <a:pt x="1705" y="64"/>
                    <a:pt x="1713" y="70"/>
                  </a:cubicBezTo>
                  <a:lnTo>
                    <a:pt x="1673" y="122"/>
                  </a:lnTo>
                  <a:cubicBezTo>
                    <a:pt x="1660" y="140"/>
                    <a:pt x="1650" y="163"/>
                    <a:pt x="1633" y="180"/>
                  </a:cubicBezTo>
                  <a:cubicBezTo>
                    <a:pt x="1616" y="197"/>
                    <a:pt x="1585" y="214"/>
                    <a:pt x="1569" y="224"/>
                  </a:cubicBezTo>
                  <a:cubicBezTo>
                    <a:pt x="1553" y="234"/>
                    <a:pt x="1543" y="234"/>
                    <a:pt x="1537" y="238"/>
                  </a:cubicBezTo>
                  <a:cubicBezTo>
                    <a:pt x="1531" y="242"/>
                    <a:pt x="1527" y="243"/>
                    <a:pt x="1531" y="248"/>
                  </a:cubicBezTo>
                  <a:cubicBezTo>
                    <a:pt x="1535" y="253"/>
                    <a:pt x="1546" y="257"/>
                    <a:pt x="1561" y="268"/>
                  </a:cubicBezTo>
                  <a:cubicBezTo>
                    <a:pt x="1576" y="279"/>
                    <a:pt x="1602" y="292"/>
                    <a:pt x="1621" y="312"/>
                  </a:cubicBezTo>
                  <a:cubicBezTo>
                    <a:pt x="1640" y="332"/>
                    <a:pt x="1661" y="370"/>
                    <a:pt x="1673" y="390"/>
                  </a:cubicBezTo>
                  <a:cubicBezTo>
                    <a:pt x="1685" y="410"/>
                    <a:pt x="1697" y="428"/>
                    <a:pt x="1693" y="434"/>
                  </a:cubicBezTo>
                  <a:lnTo>
                    <a:pt x="1651" y="424"/>
                  </a:lnTo>
                  <a:cubicBezTo>
                    <a:pt x="1629" y="417"/>
                    <a:pt x="1588" y="405"/>
                    <a:pt x="1563" y="394"/>
                  </a:cubicBezTo>
                  <a:cubicBezTo>
                    <a:pt x="1538" y="383"/>
                    <a:pt x="1522" y="368"/>
                    <a:pt x="1501" y="358"/>
                  </a:cubicBezTo>
                  <a:cubicBezTo>
                    <a:pt x="1480" y="348"/>
                    <a:pt x="1459" y="340"/>
                    <a:pt x="1439" y="332"/>
                  </a:cubicBezTo>
                  <a:cubicBezTo>
                    <a:pt x="1419" y="324"/>
                    <a:pt x="1405" y="314"/>
                    <a:pt x="1381" y="310"/>
                  </a:cubicBezTo>
                  <a:cubicBezTo>
                    <a:pt x="1357" y="306"/>
                    <a:pt x="1313" y="305"/>
                    <a:pt x="1295" y="308"/>
                  </a:cubicBezTo>
                  <a:cubicBezTo>
                    <a:pt x="1277" y="311"/>
                    <a:pt x="1265" y="324"/>
                    <a:pt x="1271" y="326"/>
                  </a:cubicBezTo>
                  <a:lnTo>
                    <a:pt x="1329" y="318"/>
                  </a:lnTo>
                  <a:lnTo>
                    <a:pt x="1157" y="432"/>
                  </a:lnTo>
                  <a:lnTo>
                    <a:pt x="1079" y="376"/>
                  </a:lnTo>
                  <a:lnTo>
                    <a:pt x="1045" y="380"/>
                  </a:lnTo>
                  <a:cubicBezTo>
                    <a:pt x="1033" y="385"/>
                    <a:pt x="1039" y="391"/>
                    <a:pt x="1005" y="404"/>
                  </a:cubicBezTo>
                  <a:cubicBezTo>
                    <a:pt x="971" y="417"/>
                    <a:pt x="887" y="450"/>
                    <a:pt x="841" y="460"/>
                  </a:cubicBezTo>
                  <a:cubicBezTo>
                    <a:pt x="795" y="470"/>
                    <a:pt x="764" y="464"/>
                    <a:pt x="731" y="466"/>
                  </a:cubicBezTo>
                  <a:cubicBezTo>
                    <a:pt x="698" y="468"/>
                    <a:pt x="686" y="475"/>
                    <a:pt x="643" y="474"/>
                  </a:cubicBezTo>
                  <a:cubicBezTo>
                    <a:pt x="600" y="473"/>
                    <a:pt x="527" y="472"/>
                    <a:pt x="471" y="460"/>
                  </a:cubicBezTo>
                  <a:cubicBezTo>
                    <a:pt x="415" y="448"/>
                    <a:pt x="347" y="421"/>
                    <a:pt x="305" y="402"/>
                  </a:cubicBezTo>
                  <a:cubicBezTo>
                    <a:pt x="263" y="383"/>
                    <a:pt x="251" y="366"/>
                    <a:pt x="217" y="348"/>
                  </a:cubicBezTo>
                  <a:cubicBezTo>
                    <a:pt x="183" y="330"/>
                    <a:pt x="133" y="317"/>
                    <a:pt x="99" y="296"/>
                  </a:cubicBezTo>
                  <a:cubicBezTo>
                    <a:pt x="65" y="275"/>
                    <a:pt x="26" y="238"/>
                    <a:pt x="13" y="220"/>
                  </a:cubicBezTo>
                  <a:cubicBezTo>
                    <a:pt x="0" y="202"/>
                    <a:pt x="15" y="193"/>
                    <a:pt x="19" y="190"/>
                  </a:cubicBezTo>
                  <a:lnTo>
                    <a:pt x="35" y="200"/>
                  </a:lnTo>
                  <a:cubicBezTo>
                    <a:pt x="41" y="201"/>
                    <a:pt x="50" y="206"/>
                    <a:pt x="53" y="198"/>
                  </a:cubicBezTo>
                  <a:cubicBezTo>
                    <a:pt x="56" y="190"/>
                    <a:pt x="24" y="168"/>
                    <a:pt x="53" y="148"/>
                  </a:cubicBezTo>
                  <a:close/>
                </a:path>
              </a:pathLst>
            </a:custGeom>
            <a:gradFill>
              <a:gsLst>
                <a:gs pos="19000">
                  <a:srgbClr val="5E9EFF">
                    <a:alpha val="82000"/>
                  </a:srgbClr>
                </a:gs>
                <a:gs pos="39999">
                  <a:srgbClr val="85C2FF"/>
                </a:gs>
                <a:gs pos="70000">
                  <a:srgbClr val="C4D6EB"/>
                </a:gs>
                <a:gs pos="100000">
                  <a:srgbClr val="FFEBFA"/>
                </a:gs>
              </a:gsLst>
              <a:lin ang="5400000" scaled="1"/>
            </a:gradFill>
            <a:ln w="1905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26" name="Freeform 131"/>
            <p:cNvSpPr>
              <a:spLocks/>
            </p:cNvSpPr>
            <p:nvPr/>
          </p:nvSpPr>
          <p:spPr bwMode="auto">
            <a:xfrm>
              <a:off x="7267321" y="3636484"/>
              <a:ext cx="210134" cy="117909"/>
            </a:xfrm>
            <a:custGeom>
              <a:avLst/>
              <a:gdLst/>
              <a:ahLst/>
              <a:cxnLst>
                <a:cxn ang="0">
                  <a:pos x="0" y="146"/>
                </a:cxn>
                <a:cxn ang="0">
                  <a:pos x="68" y="82"/>
                </a:cxn>
                <a:cxn ang="0">
                  <a:pos x="138" y="14"/>
                </a:cxn>
                <a:cxn ang="0">
                  <a:pos x="170" y="6"/>
                </a:cxn>
                <a:cxn ang="0">
                  <a:pos x="202" y="50"/>
                </a:cxn>
                <a:cxn ang="0">
                  <a:pos x="268" y="128"/>
                </a:cxn>
                <a:cxn ang="0">
                  <a:pos x="312" y="170"/>
                </a:cxn>
                <a:cxn ang="0">
                  <a:pos x="334" y="182"/>
                </a:cxn>
                <a:cxn ang="0">
                  <a:pos x="262" y="192"/>
                </a:cxn>
              </a:cxnLst>
              <a:rect l="0" t="0" r="r" b="b"/>
              <a:pathLst>
                <a:path w="342" h="192">
                  <a:moveTo>
                    <a:pt x="0" y="146"/>
                  </a:moveTo>
                  <a:cubicBezTo>
                    <a:pt x="22" y="125"/>
                    <a:pt x="45" y="104"/>
                    <a:pt x="68" y="82"/>
                  </a:cubicBezTo>
                  <a:cubicBezTo>
                    <a:pt x="91" y="60"/>
                    <a:pt x="121" y="27"/>
                    <a:pt x="138" y="14"/>
                  </a:cubicBezTo>
                  <a:cubicBezTo>
                    <a:pt x="155" y="1"/>
                    <a:pt x="159" y="0"/>
                    <a:pt x="170" y="6"/>
                  </a:cubicBezTo>
                  <a:cubicBezTo>
                    <a:pt x="181" y="12"/>
                    <a:pt x="186" y="30"/>
                    <a:pt x="202" y="50"/>
                  </a:cubicBezTo>
                  <a:cubicBezTo>
                    <a:pt x="218" y="70"/>
                    <a:pt x="250" y="108"/>
                    <a:pt x="268" y="128"/>
                  </a:cubicBezTo>
                  <a:cubicBezTo>
                    <a:pt x="286" y="148"/>
                    <a:pt x="301" y="161"/>
                    <a:pt x="312" y="170"/>
                  </a:cubicBezTo>
                  <a:cubicBezTo>
                    <a:pt x="323" y="179"/>
                    <a:pt x="342" y="178"/>
                    <a:pt x="334" y="182"/>
                  </a:cubicBezTo>
                  <a:lnTo>
                    <a:pt x="262" y="192"/>
                  </a:lnTo>
                </a:path>
              </a:pathLst>
            </a:custGeom>
            <a:gradFill>
              <a:gsLst>
                <a:gs pos="19000">
                  <a:srgbClr val="5E9EFF">
                    <a:alpha val="82000"/>
                  </a:srgbClr>
                </a:gs>
                <a:gs pos="39999">
                  <a:srgbClr val="85C2FF"/>
                </a:gs>
                <a:gs pos="70000">
                  <a:srgbClr val="C4D6EB"/>
                </a:gs>
                <a:gs pos="100000">
                  <a:srgbClr val="FFEBFA"/>
                </a:gs>
              </a:gsLst>
              <a:lin ang="5400000" scaled="1"/>
            </a:gradFill>
            <a:ln w="1905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27" name="Freeform 132"/>
            <p:cNvSpPr>
              <a:spLocks/>
            </p:cNvSpPr>
            <p:nvPr/>
          </p:nvSpPr>
          <p:spPr bwMode="auto">
            <a:xfrm>
              <a:off x="7075006" y="3930644"/>
              <a:ext cx="148077" cy="60797"/>
            </a:xfrm>
            <a:custGeom>
              <a:avLst/>
              <a:gdLst/>
              <a:ahLst/>
              <a:cxnLst>
                <a:cxn ang="0">
                  <a:pos x="13" y="1"/>
                </a:cxn>
                <a:cxn ang="0">
                  <a:pos x="89" y="13"/>
                </a:cxn>
                <a:cxn ang="0">
                  <a:pos x="211" y="31"/>
                </a:cxn>
                <a:cxn ang="0">
                  <a:pos x="241" y="53"/>
                </a:cxn>
                <a:cxn ang="0">
                  <a:pos x="219" y="73"/>
                </a:cxn>
                <a:cxn ang="0">
                  <a:pos x="159" y="97"/>
                </a:cxn>
                <a:cxn ang="0">
                  <a:pos x="87" y="83"/>
                </a:cxn>
                <a:cxn ang="0">
                  <a:pos x="41" y="41"/>
                </a:cxn>
                <a:cxn ang="0">
                  <a:pos x="13" y="21"/>
                </a:cxn>
                <a:cxn ang="0">
                  <a:pos x="13" y="1"/>
                </a:cxn>
              </a:cxnLst>
              <a:rect l="0" t="0" r="r" b="b"/>
              <a:pathLst>
                <a:path w="241" h="99">
                  <a:moveTo>
                    <a:pt x="13" y="1"/>
                  </a:moveTo>
                  <a:cubicBezTo>
                    <a:pt x="26" y="0"/>
                    <a:pt x="56" y="8"/>
                    <a:pt x="89" y="13"/>
                  </a:cubicBezTo>
                  <a:cubicBezTo>
                    <a:pt x="122" y="18"/>
                    <a:pt x="186" y="24"/>
                    <a:pt x="211" y="31"/>
                  </a:cubicBezTo>
                  <a:cubicBezTo>
                    <a:pt x="236" y="38"/>
                    <a:pt x="240" y="46"/>
                    <a:pt x="241" y="53"/>
                  </a:cubicBezTo>
                  <a:lnTo>
                    <a:pt x="219" y="73"/>
                  </a:lnTo>
                  <a:cubicBezTo>
                    <a:pt x="205" y="80"/>
                    <a:pt x="181" y="95"/>
                    <a:pt x="159" y="97"/>
                  </a:cubicBezTo>
                  <a:cubicBezTo>
                    <a:pt x="137" y="99"/>
                    <a:pt x="107" y="92"/>
                    <a:pt x="87" y="83"/>
                  </a:cubicBezTo>
                  <a:cubicBezTo>
                    <a:pt x="67" y="74"/>
                    <a:pt x="53" y="51"/>
                    <a:pt x="41" y="41"/>
                  </a:cubicBezTo>
                  <a:cubicBezTo>
                    <a:pt x="29" y="31"/>
                    <a:pt x="18" y="27"/>
                    <a:pt x="13" y="21"/>
                  </a:cubicBezTo>
                  <a:cubicBezTo>
                    <a:pt x="8" y="15"/>
                    <a:pt x="0" y="2"/>
                    <a:pt x="13" y="1"/>
                  </a:cubicBezTo>
                  <a:close/>
                </a:path>
              </a:pathLst>
            </a:custGeom>
            <a:gradFill>
              <a:gsLst>
                <a:gs pos="19000">
                  <a:srgbClr val="5E9EFF">
                    <a:alpha val="82000"/>
                  </a:srgbClr>
                </a:gs>
                <a:gs pos="39999">
                  <a:srgbClr val="85C2FF"/>
                </a:gs>
                <a:gs pos="70000">
                  <a:srgbClr val="C4D6EB"/>
                </a:gs>
                <a:gs pos="100000">
                  <a:srgbClr val="FFEBFA"/>
                </a:gs>
              </a:gsLst>
              <a:lin ang="5400000" scaled="1"/>
            </a:gradFill>
            <a:ln w="1905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28" name="Freeform 133"/>
            <p:cNvSpPr>
              <a:spLocks/>
            </p:cNvSpPr>
            <p:nvPr/>
          </p:nvSpPr>
          <p:spPr bwMode="auto">
            <a:xfrm>
              <a:off x="7300500" y="4014777"/>
              <a:ext cx="74960" cy="88432"/>
            </a:xfrm>
            <a:custGeom>
              <a:avLst/>
              <a:gdLst/>
              <a:ahLst/>
              <a:cxnLst>
                <a:cxn ang="0">
                  <a:pos x="4" y="0"/>
                </a:cxn>
                <a:cxn ang="0">
                  <a:pos x="6" y="66"/>
                </a:cxn>
                <a:cxn ang="0">
                  <a:pos x="38" y="144"/>
                </a:cxn>
                <a:cxn ang="0">
                  <a:pos x="72" y="126"/>
                </a:cxn>
                <a:cxn ang="0">
                  <a:pos x="110" y="68"/>
                </a:cxn>
                <a:cxn ang="0">
                  <a:pos x="116" y="22"/>
                </a:cxn>
                <a:cxn ang="0">
                  <a:pos x="74" y="2"/>
                </a:cxn>
              </a:cxnLst>
              <a:rect l="0" t="0" r="r" b="b"/>
              <a:pathLst>
                <a:path w="122" h="144">
                  <a:moveTo>
                    <a:pt x="4" y="0"/>
                  </a:moveTo>
                  <a:cubicBezTo>
                    <a:pt x="2" y="21"/>
                    <a:pt x="0" y="42"/>
                    <a:pt x="6" y="66"/>
                  </a:cubicBezTo>
                  <a:cubicBezTo>
                    <a:pt x="12" y="90"/>
                    <a:pt x="27" y="134"/>
                    <a:pt x="38" y="144"/>
                  </a:cubicBezTo>
                  <a:lnTo>
                    <a:pt x="72" y="126"/>
                  </a:lnTo>
                  <a:cubicBezTo>
                    <a:pt x="84" y="113"/>
                    <a:pt x="103" y="85"/>
                    <a:pt x="110" y="68"/>
                  </a:cubicBezTo>
                  <a:cubicBezTo>
                    <a:pt x="117" y="51"/>
                    <a:pt x="122" y="33"/>
                    <a:pt x="116" y="22"/>
                  </a:cubicBezTo>
                  <a:cubicBezTo>
                    <a:pt x="110" y="11"/>
                    <a:pt x="92" y="6"/>
                    <a:pt x="74" y="2"/>
                  </a:cubicBezTo>
                </a:path>
              </a:pathLst>
            </a:custGeom>
            <a:gradFill>
              <a:gsLst>
                <a:gs pos="19000">
                  <a:srgbClr val="5E9EFF">
                    <a:alpha val="82000"/>
                  </a:srgbClr>
                </a:gs>
                <a:gs pos="39999">
                  <a:srgbClr val="85C2FF"/>
                </a:gs>
                <a:gs pos="70000">
                  <a:srgbClr val="C4D6EB"/>
                </a:gs>
                <a:gs pos="100000">
                  <a:srgbClr val="FFEBFA"/>
                </a:gs>
              </a:gsLst>
              <a:lin ang="5400000" scaled="1"/>
            </a:gradFill>
            <a:ln w="1905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29" name="Freeform 134"/>
            <p:cNvSpPr>
              <a:spLocks/>
            </p:cNvSpPr>
            <p:nvPr/>
          </p:nvSpPr>
          <p:spPr bwMode="auto">
            <a:xfrm>
              <a:off x="7031381" y="3796767"/>
              <a:ext cx="66358" cy="140632"/>
            </a:xfrm>
            <a:custGeom>
              <a:avLst/>
              <a:gdLst/>
              <a:ahLst/>
              <a:cxnLst>
                <a:cxn ang="0">
                  <a:pos x="24" y="21"/>
                </a:cxn>
                <a:cxn ang="0">
                  <a:pos x="58" y="13"/>
                </a:cxn>
                <a:cxn ang="0">
                  <a:pos x="98" y="101"/>
                </a:cxn>
                <a:cxn ang="0">
                  <a:pos x="92" y="191"/>
                </a:cxn>
                <a:cxn ang="0">
                  <a:pos x="0" y="229"/>
                </a:cxn>
              </a:cxnLst>
              <a:rect l="0" t="0" r="r" b="b"/>
              <a:pathLst>
                <a:path w="108" h="229">
                  <a:moveTo>
                    <a:pt x="24" y="21"/>
                  </a:moveTo>
                  <a:cubicBezTo>
                    <a:pt x="35" y="10"/>
                    <a:pt x="46" y="0"/>
                    <a:pt x="58" y="13"/>
                  </a:cubicBezTo>
                  <a:cubicBezTo>
                    <a:pt x="70" y="26"/>
                    <a:pt x="92" y="71"/>
                    <a:pt x="98" y="101"/>
                  </a:cubicBezTo>
                  <a:cubicBezTo>
                    <a:pt x="104" y="131"/>
                    <a:pt x="108" y="170"/>
                    <a:pt x="92" y="191"/>
                  </a:cubicBezTo>
                  <a:cubicBezTo>
                    <a:pt x="76" y="212"/>
                    <a:pt x="16" y="223"/>
                    <a:pt x="0" y="229"/>
                  </a:cubicBezTo>
                </a:path>
              </a:pathLst>
            </a:custGeom>
            <a:gradFill>
              <a:gsLst>
                <a:gs pos="19000">
                  <a:srgbClr val="5E9EFF">
                    <a:alpha val="82000"/>
                  </a:srgbClr>
                </a:gs>
                <a:gs pos="39999">
                  <a:srgbClr val="85C2FF"/>
                </a:gs>
                <a:gs pos="70000">
                  <a:srgbClr val="C4D6EB"/>
                </a:gs>
                <a:gs pos="100000">
                  <a:srgbClr val="FFEBFA"/>
                </a:gs>
              </a:gsLst>
              <a:lin ang="5400000" scaled="1"/>
            </a:gradFill>
            <a:ln w="1905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30" name="Freeform 135"/>
            <p:cNvSpPr>
              <a:spLocks/>
            </p:cNvSpPr>
            <p:nvPr/>
          </p:nvSpPr>
          <p:spPr bwMode="auto">
            <a:xfrm>
              <a:off x="6989600" y="3815805"/>
              <a:ext cx="44239" cy="89660"/>
            </a:xfrm>
            <a:custGeom>
              <a:avLst/>
              <a:gdLst/>
              <a:ahLst/>
              <a:cxnLst>
                <a:cxn ang="0">
                  <a:pos x="52" y="0"/>
                </a:cxn>
                <a:cxn ang="0">
                  <a:pos x="72" y="52"/>
                </a:cxn>
                <a:cxn ang="0">
                  <a:pos x="50" y="122"/>
                </a:cxn>
                <a:cxn ang="0">
                  <a:pos x="0" y="146"/>
                </a:cxn>
              </a:cxnLst>
              <a:rect l="0" t="0" r="r" b="b"/>
              <a:pathLst>
                <a:path w="72" h="146">
                  <a:moveTo>
                    <a:pt x="52" y="0"/>
                  </a:moveTo>
                  <a:cubicBezTo>
                    <a:pt x="62" y="16"/>
                    <a:pt x="72" y="32"/>
                    <a:pt x="72" y="52"/>
                  </a:cubicBezTo>
                  <a:cubicBezTo>
                    <a:pt x="72" y="72"/>
                    <a:pt x="62" y="106"/>
                    <a:pt x="50" y="122"/>
                  </a:cubicBezTo>
                  <a:cubicBezTo>
                    <a:pt x="38" y="138"/>
                    <a:pt x="19" y="142"/>
                    <a:pt x="0" y="146"/>
                  </a:cubicBezTo>
                </a:path>
              </a:pathLst>
            </a:custGeom>
            <a:gradFill>
              <a:gsLst>
                <a:gs pos="19000">
                  <a:srgbClr val="5E9EFF">
                    <a:alpha val="82000"/>
                  </a:srgbClr>
                </a:gs>
                <a:gs pos="39999">
                  <a:srgbClr val="85C2FF"/>
                </a:gs>
                <a:gs pos="70000">
                  <a:srgbClr val="C4D6EB"/>
                </a:gs>
                <a:gs pos="100000">
                  <a:srgbClr val="FFEBFA"/>
                </a:gs>
              </a:gsLst>
              <a:lin ang="5400000" scaled="1"/>
            </a:gradFill>
            <a:ln w="12700" cmpd="sng">
              <a:solidFill>
                <a:srgbClr val="002060"/>
              </a:solidFill>
              <a:round/>
              <a:headEnd/>
              <a:tailEnd/>
            </a:ln>
            <a:effectLst/>
          </p:spPr>
          <p:txBody>
            <a:bodyPr/>
            <a:lstStyle/>
            <a:p>
              <a:endParaRPr lang="en-US" sz="1800" b="1">
                <a:latin typeface="Trebuchet MS" pitchFamily="34" charset="0"/>
                <a:cs typeface="Consolas" pitchFamily="49" charset="0"/>
              </a:endParaRPr>
            </a:p>
          </p:txBody>
        </p:sp>
        <p:sp>
          <p:nvSpPr>
            <p:cNvPr id="31" name="Oval 136"/>
            <p:cNvSpPr>
              <a:spLocks noChangeArrowheads="1"/>
            </p:cNvSpPr>
            <p:nvPr/>
          </p:nvSpPr>
          <p:spPr bwMode="auto">
            <a:xfrm>
              <a:off x="6960108" y="3810892"/>
              <a:ext cx="49154" cy="49129"/>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en-US" sz="1800" b="1">
                <a:latin typeface="Trebuchet MS" pitchFamily="34" charset="0"/>
                <a:cs typeface="Consolas" pitchFamily="49" charset="0"/>
              </a:endParaRPr>
            </a:p>
          </p:txBody>
        </p:sp>
        <p:sp>
          <p:nvSpPr>
            <p:cNvPr id="32" name="TextBox 31"/>
            <p:cNvSpPr txBox="1"/>
            <p:nvPr/>
          </p:nvSpPr>
          <p:spPr>
            <a:xfrm>
              <a:off x="106304" y="3085068"/>
              <a:ext cx="1394852" cy="627438"/>
            </a:xfrm>
            <a:prstGeom prst="rect">
              <a:avLst/>
            </a:prstGeom>
            <a:noFill/>
          </p:spPr>
          <p:txBody>
            <a:bodyPr wrap="none" rtlCol="0">
              <a:spAutoFit/>
            </a:bodyPr>
            <a:lstStyle/>
            <a:p>
              <a:r>
                <a:rPr lang="en-US" sz="1800" dirty="0" smtClean="0">
                  <a:latin typeface="Trebuchet MS" pitchFamily="34" charset="0"/>
                </a:rPr>
                <a:t>Spring</a:t>
              </a:r>
              <a:endParaRPr lang="en-US" sz="1800" dirty="0">
                <a:latin typeface="Trebuchet MS" pitchFamily="34" charset="0"/>
              </a:endParaRPr>
            </a:p>
          </p:txBody>
        </p:sp>
        <p:sp>
          <p:nvSpPr>
            <p:cNvPr id="33" name="TextBox 32"/>
            <p:cNvSpPr txBox="1"/>
            <p:nvPr/>
          </p:nvSpPr>
          <p:spPr>
            <a:xfrm>
              <a:off x="8342316" y="4184557"/>
              <a:ext cx="956407" cy="627438"/>
            </a:xfrm>
            <a:prstGeom prst="rect">
              <a:avLst/>
            </a:prstGeom>
            <a:noFill/>
          </p:spPr>
          <p:txBody>
            <a:bodyPr wrap="none" rtlCol="0">
              <a:spAutoFit/>
            </a:bodyPr>
            <a:lstStyle/>
            <a:p>
              <a:r>
                <a:rPr lang="en-US" sz="1800" dirty="0" smtClean="0">
                  <a:latin typeface="Trebuchet MS" pitchFamily="34" charset="0"/>
                </a:rPr>
                <a:t>Fall</a:t>
              </a:r>
              <a:endParaRPr lang="en-US" sz="1800" dirty="0">
                <a:latin typeface="Trebuchet MS" pitchFamily="34" charset="0"/>
              </a:endParaRPr>
            </a:p>
          </p:txBody>
        </p:sp>
      </p:grpSp>
    </p:spTree>
    <p:extLst>
      <p:ext uri="{BB962C8B-B14F-4D97-AF65-F5344CB8AC3E}">
        <p14:creationId xmlns:p14="http://schemas.microsoft.com/office/powerpoint/2010/main" val="576431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7"/>
            <a:ext cx="7886700" cy="699586"/>
          </a:xfrm>
        </p:spPr>
        <p:txBody>
          <a:bodyPr>
            <a:normAutofit/>
          </a:bodyPr>
          <a:lstStyle/>
          <a:p>
            <a:r>
              <a:rPr lang="en-US" dirty="0" smtClean="0"/>
              <a:t>restoration timeline</a:t>
            </a:r>
            <a:endParaRPr lang="en-US" dirty="0"/>
          </a:p>
        </p:txBody>
      </p:sp>
      <p:sp>
        <p:nvSpPr>
          <p:cNvPr id="3" name="Content Placeholder 2"/>
          <p:cNvSpPr>
            <a:spLocks noGrp="1"/>
          </p:cNvSpPr>
          <p:nvPr>
            <p:ph idx="1"/>
          </p:nvPr>
        </p:nvSpPr>
        <p:spPr>
          <a:xfrm>
            <a:off x="628650" y="836113"/>
            <a:ext cx="8228140" cy="5340850"/>
          </a:xfrm>
        </p:spPr>
        <p:txBody>
          <a:bodyPr>
            <a:noAutofit/>
          </a:bodyPr>
          <a:lstStyle/>
          <a:p>
            <a:r>
              <a:rPr lang="en-US" sz="2400" dirty="0"/>
              <a:t>1987 – DMR constructed </a:t>
            </a:r>
            <a:r>
              <a:rPr lang="en-US" sz="2400" dirty="0" err="1"/>
              <a:t>fishway</a:t>
            </a:r>
            <a:r>
              <a:rPr lang="en-US" sz="2400" dirty="0"/>
              <a:t> at Highland Lake outlet dam, stocked lake with alewives for many years</a:t>
            </a:r>
          </a:p>
          <a:p>
            <a:r>
              <a:rPr lang="en-US" sz="2400" dirty="0"/>
              <a:t>1990 – </a:t>
            </a:r>
            <a:r>
              <a:rPr lang="en-US" sz="2400" dirty="0" err="1"/>
              <a:t>Fishway</a:t>
            </a:r>
            <a:r>
              <a:rPr lang="en-US" sz="2400" dirty="0"/>
              <a:t> constructed at Smelt Hill Dam </a:t>
            </a:r>
          </a:p>
          <a:p>
            <a:r>
              <a:rPr lang="en-US" sz="2400" dirty="0"/>
              <a:t>2000 – R</a:t>
            </a:r>
            <a:r>
              <a:rPr lang="en-US" sz="2400" dirty="0" smtClean="0"/>
              <a:t>enewed efforts </a:t>
            </a:r>
            <a:r>
              <a:rPr lang="en-US" sz="2400" dirty="0"/>
              <a:t>to stock </a:t>
            </a:r>
            <a:r>
              <a:rPr lang="en-US" sz="2400" dirty="0" smtClean="0"/>
              <a:t>Highland &amp; </a:t>
            </a:r>
            <a:r>
              <a:rPr lang="en-US" sz="2400" dirty="0"/>
              <a:t>improve passage</a:t>
            </a:r>
          </a:p>
          <a:p>
            <a:r>
              <a:rPr lang="en-US" sz="2400" dirty="0"/>
              <a:t>2002 – Smelt Hill Dam removed</a:t>
            </a:r>
          </a:p>
          <a:p>
            <a:r>
              <a:rPr lang="en-US" sz="2400" dirty="0"/>
              <a:t>2004 to 2006 – Multi-partner collaboration to improve passage into Highland Lake</a:t>
            </a:r>
          </a:p>
          <a:p>
            <a:pPr marL="742950" lvl="1" indent="-285750"/>
            <a:r>
              <a:rPr lang="en-US" dirty="0"/>
              <a:t>Channel restoration</a:t>
            </a:r>
          </a:p>
          <a:p>
            <a:pPr marL="742950" lvl="1" indent="-285750"/>
            <a:r>
              <a:rPr lang="en-US" dirty="0" err="1"/>
              <a:t>Fishway</a:t>
            </a:r>
            <a:r>
              <a:rPr lang="en-US" dirty="0"/>
              <a:t> improvements at upper and lower ends</a:t>
            </a:r>
          </a:p>
          <a:p>
            <a:pPr marL="742950" lvl="1" indent="-285750"/>
            <a:r>
              <a:rPr lang="en-US" dirty="0"/>
              <a:t>Entrance guidance weir installed</a:t>
            </a:r>
          </a:p>
          <a:p>
            <a:pPr marL="742950" lvl="1" indent="-285750"/>
            <a:r>
              <a:rPr lang="en-US" dirty="0"/>
              <a:t>Baffle replacement, additions, and reconfigurations</a:t>
            </a:r>
          </a:p>
          <a:p>
            <a:pPr marL="742950" lvl="1" indent="-285750"/>
            <a:r>
              <a:rPr lang="en-US" dirty="0"/>
              <a:t>New </a:t>
            </a:r>
            <a:r>
              <a:rPr lang="en-US" dirty="0" err="1"/>
              <a:t>trashrack</a:t>
            </a:r>
            <a:r>
              <a:rPr lang="en-US" dirty="0"/>
              <a:t> at </a:t>
            </a:r>
            <a:r>
              <a:rPr lang="en-US" dirty="0" err="1"/>
              <a:t>fishway</a:t>
            </a:r>
            <a:r>
              <a:rPr lang="en-US" dirty="0"/>
              <a:t> exit	</a:t>
            </a:r>
          </a:p>
          <a:p>
            <a:pPr marL="0" indent="0"/>
            <a:r>
              <a:rPr lang="en-US" sz="2400" dirty="0" smtClean="0"/>
              <a:t>    2011 </a:t>
            </a:r>
            <a:r>
              <a:rPr lang="en-US" sz="2400" dirty="0"/>
              <a:t>– DOT replaced two culverts </a:t>
            </a:r>
            <a:r>
              <a:rPr lang="en-US" sz="2400" dirty="0" smtClean="0"/>
              <a:t>on Mill Brook</a:t>
            </a:r>
            <a:endParaRPr lang="en-US" sz="2400" dirty="0"/>
          </a:p>
        </p:txBody>
      </p:sp>
      <p:sp>
        <p:nvSpPr>
          <p:cNvPr id="4" name="TextBox 3"/>
          <p:cNvSpPr txBox="1"/>
          <p:nvPr/>
        </p:nvSpPr>
        <p:spPr>
          <a:xfrm>
            <a:off x="5950225" y="6414053"/>
            <a:ext cx="2906565" cy="369332"/>
          </a:xfrm>
          <a:prstGeom prst="rect">
            <a:avLst/>
          </a:prstGeom>
          <a:noFill/>
        </p:spPr>
        <p:txBody>
          <a:bodyPr wrap="none" rtlCol="0">
            <a:spAutoFit/>
          </a:bodyPr>
          <a:lstStyle/>
          <a:p>
            <a:r>
              <a:rPr lang="en-US" dirty="0" smtClean="0"/>
              <a:t>Source: C. </a:t>
            </a:r>
            <a:r>
              <a:rPr lang="en-US" dirty="0" err="1" smtClean="0"/>
              <a:t>Enterline</a:t>
            </a:r>
            <a:r>
              <a:rPr lang="en-US" dirty="0" smtClean="0"/>
              <a:t>, </a:t>
            </a:r>
            <a:r>
              <a:rPr lang="en-US" dirty="0" err="1" smtClean="0"/>
              <a:t>MeDMR</a:t>
            </a:r>
            <a:endParaRPr lang="en-US" dirty="0"/>
          </a:p>
        </p:txBody>
      </p:sp>
    </p:spTree>
    <p:extLst>
      <p:ext uri="{BB962C8B-B14F-4D97-AF65-F5344CB8AC3E}">
        <p14:creationId xmlns:p14="http://schemas.microsoft.com/office/powerpoint/2010/main" val="3619379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70"/>
          <p:cNvCxnSpPr>
            <a:stCxn id="31" idx="5"/>
            <a:endCxn id="33" idx="1"/>
          </p:cNvCxnSpPr>
          <p:nvPr/>
        </p:nvCxnSpPr>
        <p:spPr>
          <a:xfrm>
            <a:off x="7263384" y="1535684"/>
            <a:ext cx="317945" cy="2548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23" idx="4"/>
            <a:endCxn id="25" idx="1"/>
          </p:cNvCxnSpPr>
          <p:nvPr/>
        </p:nvCxnSpPr>
        <p:spPr>
          <a:xfrm>
            <a:off x="4537869" y="4244975"/>
            <a:ext cx="352415" cy="213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4968875" y="4260850"/>
            <a:ext cx="305816" cy="244697"/>
          </a:xfrm>
          <a:prstGeom prst="line">
            <a:avLst/>
          </a:prstGeom>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4455805" y="4120739"/>
            <a:ext cx="175036" cy="1750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137950" y="1413015"/>
            <a:ext cx="175036" cy="1750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528890" y="4030323"/>
            <a:ext cx="175036" cy="1750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169423" y="1444487"/>
            <a:ext cx="130313" cy="1303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Alewife stocking &amp; return history</a:t>
            </a:r>
            <a:endParaRPr lang="en-US" dirty="0"/>
          </a:p>
        </p:txBody>
      </p:sp>
      <p:sp>
        <p:nvSpPr>
          <p:cNvPr id="12" name="Rectangle 8"/>
          <p:cNvSpPr>
            <a:spLocks noChangeArrowheads="1"/>
          </p:cNvSpPr>
          <p:nvPr/>
        </p:nvSpPr>
        <p:spPr bwMode="auto">
          <a:xfrm>
            <a:off x="1841500" y="1273175"/>
            <a:ext cx="12700" cy="3281362"/>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9"/>
          <p:cNvSpPr>
            <a:spLocks noChangeArrowheads="1"/>
          </p:cNvSpPr>
          <p:nvPr/>
        </p:nvSpPr>
        <p:spPr bwMode="auto">
          <a:xfrm>
            <a:off x="1847850" y="4546600"/>
            <a:ext cx="6151562" cy="14287"/>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0"/>
          <p:cNvSpPr>
            <a:spLocks noChangeArrowheads="1"/>
          </p:cNvSpPr>
          <p:nvPr/>
        </p:nvSpPr>
        <p:spPr bwMode="auto">
          <a:xfrm>
            <a:off x="1801813" y="4295775"/>
            <a:ext cx="93662" cy="93662"/>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11"/>
          <p:cNvSpPr>
            <a:spLocks noChangeArrowheads="1"/>
          </p:cNvSpPr>
          <p:nvPr/>
        </p:nvSpPr>
        <p:spPr bwMode="auto">
          <a:xfrm>
            <a:off x="1801813" y="4295775"/>
            <a:ext cx="93662" cy="93662"/>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Oval 12"/>
          <p:cNvSpPr>
            <a:spLocks noChangeArrowheads="1"/>
          </p:cNvSpPr>
          <p:nvPr/>
        </p:nvSpPr>
        <p:spPr bwMode="auto">
          <a:xfrm>
            <a:off x="2185988" y="4291013"/>
            <a:ext cx="93662" cy="93662"/>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13"/>
          <p:cNvSpPr>
            <a:spLocks noChangeArrowheads="1"/>
          </p:cNvSpPr>
          <p:nvPr/>
        </p:nvSpPr>
        <p:spPr bwMode="auto">
          <a:xfrm>
            <a:off x="2185988" y="4291013"/>
            <a:ext cx="93662" cy="93662"/>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Oval 14"/>
          <p:cNvSpPr>
            <a:spLocks noChangeArrowheads="1"/>
          </p:cNvSpPr>
          <p:nvPr/>
        </p:nvSpPr>
        <p:spPr bwMode="auto">
          <a:xfrm>
            <a:off x="2571750" y="4397375"/>
            <a:ext cx="92075" cy="93662"/>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15"/>
          <p:cNvSpPr>
            <a:spLocks noChangeArrowheads="1"/>
          </p:cNvSpPr>
          <p:nvPr/>
        </p:nvSpPr>
        <p:spPr bwMode="auto">
          <a:xfrm>
            <a:off x="2570163" y="4397375"/>
            <a:ext cx="93662" cy="93662"/>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Oval 16"/>
          <p:cNvSpPr>
            <a:spLocks noChangeArrowheads="1"/>
          </p:cNvSpPr>
          <p:nvPr/>
        </p:nvSpPr>
        <p:spPr bwMode="auto">
          <a:xfrm>
            <a:off x="2952750" y="4343400"/>
            <a:ext cx="93662" cy="92075"/>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17"/>
          <p:cNvSpPr>
            <a:spLocks noChangeArrowheads="1"/>
          </p:cNvSpPr>
          <p:nvPr/>
        </p:nvSpPr>
        <p:spPr bwMode="auto">
          <a:xfrm>
            <a:off x="2952750" y="4343400"/>
            <a:ext cx="93662" cy="92075"/>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Oval 18"/>
          <p:cNvSpPr>
            <a:spLocks noChangeArrowheads="1"/>
          </p:cNvSpPr>
          <p:nvPr/>
        </p:nvSpPr>
        <p:spPr bwMode="auto">
          <a:xfrm>
            <a:off x="4491038" y="4151313"/>
            <a:ext cx="93662" cy="93662"/>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19"/>
          <p:cNvSpPr>
            <a:spLocks noChangeArrowheads="1"/>
          </p:cNvSpPr>
          <p:nvPr/>
        </p:nvSpPr>
        <p:spPr bwMode="auto">
          <a:xfrm>
            <a:off x="4491038" y="4151313"/>
            <a:ext cx="93662" cy="93662"/>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Oval 20"/>
          <p:cNvSpPr>
            <a:spLocks noChangeArrowheads="1"/>
          </p:cNvSpPr>
          <p:nvPr/>
        </p:nvSpPr>
        <p:spPr bwMode="auto">
          <a:xfrm>
            <a:off x="4876800" y="4445000"/>
            <a:ext cx="92075" cy="93662"/>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21"/>
          <p:cNvSpPr>
            <a:spLocks noChangeArrowheads="1"/>
          </p:cNvSpPr>
          <p:nvPr/>
        </p:nvSpPr>
        <p:spPr bwMode="auto">
          <a:xfrm>
            <a:off x="4876800" y="4445000"/>
            <a:ext cx="92075" cy="93662"/>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Oval 22"/>
          <p:cNvSpPr>
            <a:spLocks noChangeArrowheads="1"/>
          </p:cNvSpPr>
          <p:nvPr/>
        </p:nvSpPr>
        <p:spPr bwMode="auto">
          <a:xfrm>
            <a:off x="5260975" y="4167188"/>
            <a:ext cx="93662" cy="93662"/>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23"/>
          <p:cNvSpPr>
            <a:spLocks noChangeArrowheads="1"/>
          </p:cNvSpPr>
          <p:nvPr/>
        </p:nvSpPr>
        <p:spPr bwMode="auto">
          <a:xfrm>
            <a:off x="5260975" y="4167188"/>
            <a:ext cx="93662" cy="93662"/>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Oval 24"/>
          <p:cNvSpPr>
            <a:spLocks noChangeArrowheads="1"/>
          </p:cNvSpPr>
          <p:nvPr/>
        </p:nvSpPr>
        <p:spPr bwMode="auto">
          <a:xfrm>
            <a:off x="6415088" y="1801813"/>
            <a:ext cx="92075" cy="93662"/>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Oval 25"/>
          <p:cNvSpPr>
            <a:spLocks noChangeArrowheads="1"/>
          </p:cNvSpPr>
          <p:nvPr/>
        </p:nvSpPr>
        <p:spPr bwMode="auto">
          <a:xfrm>
            <a:off x="6415088" y="1801813"/>
            <a:ext cx="92075" cy="93662"/>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Oval 26"/>
          <p:cNvSpPr>
            <a:spLocks noChangeArrowheads="1"/>
          </p:cNvSpPr>
          <p:nvPr/>
        </p:nvSpPr>
        <p:spPr bwMode="auto">
          <a:xfrm>
            <a:off x="7183438" y="1455738"/>
            <a:ext cx="93662" cy="93662"/>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Oval 27"/>
          <p:cNvSpPr>
            <a:spLocks noChangeArrowheads="1"/>
          </p:cNvSpPr>
          <p:nvPr/>
        </p:nvSpPr>
        <p:spPr bwMode="auto">
          <a:xfrm>
            <a:off x="7183438" y="1455738"/>
            <a:ext cx="93662" cy="93662"/>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Oval 28"/>
          <p:cNvSpPr>
            <a:spLocks noChangeArrowheads="1"/>
          </p:cNvSpPr>
          <p:nvPr/>
        </p:nvSpPr>
        <p:spPr bwMode="auto">
          <a:xfrm>
            <a:off x="7567613" y="4070350"/>
            <a:ext cx="93662" cy="92075"/>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29"/>
          <p:cNvSpPr>
            <a:spLocks noChangeArrowheads="1"/>
          </p:cNvSpPr>
          <p:nvPr/>
        </p:nvSpPr>
        <p:spPr bwMode="auto">
          <a:xfrm>
            <a:off x="7567613" y="4070350"/>
            <a:ext cx="93662" cy="92075"/>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30"/>
          <p:cNvSpPr>
            <a:spLocks noChangeArrowheads="1"/>
          </p:cNvSpPr>
          <p:nvPr/>
        </p:nvSpPr>
        <p:spPr bwMode="auto">
          <a:xfrm>
            <a:off x="1609725" y="4441825"/>
            <a:ext cx="117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effectLst/>
                <a:latin typeface="Calibri" panose="020F0502020204030204" pitchFamily="34" charset="0"/>
              </a:rPr>
              <a:t>0</a:t>
            </a:r>
            <a:endParaRPr kumimoji="0" lang="en-US" altLang="en-US" b="0" i="0" u="none" strike="noStrike" cap="none" normalizeH="0" baseline="0" smtClean="0">
              <a:ln>
                <a:noFill/>
              </a:ln>
              <a:effectLst/>
            </a:endParaRPr>
          </a:p>
        </p:txBody>
      </p:sp>
      <p:sp>
        <p:nvSpPr>
          <p:cNvPr id="35" name="Rectangle 31"/>
          <p:cNvSpPr>
            <a:spLocks noChangeArrowheads="1"/>
          </p:cNvSpPr>
          <p:nvPr/>
        </p:nvSpPr>
        <p:spPr bwMode="auto">
          <a:xfrm>
            <a:off x="868392" y="3897313"/>
            <a:ext cx="854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effectLst/>
                <a:latin typeface="Calibri" panose="020F0502020204030204" pitchFamily="34" charset="0"/>
              </a:rPr>
              <a:t>10,000</a:t>
            </a:r>
            <a:endParaRPr kumimoji="0" lang="en-US" altLang="en-US" sz="2400" b="0" i="0" u="none" strike="noStrike" cap="none" normalizeH="0" baseline="0" dirty="0" smtClean="0">
              <a:ln>
                <a:noFill/>
              </a:ln>
              <a:effectLst/>
            </a:endParaRPr>
          </a:p>
        </p:txBody>
      </p:sp>
      <p:sp>
        <p:nvSpPr>
          <p:cNvPr id="36" name="Rectangle 32"/>
          <p:cNvSpPr>
            <a:spLocks noChangeArrowheads="1"/>
          </p:cNvSpPr>
          <p:nvPr/>
        </p:nvSpPr>
        <p:spPr bwMode="auto">
          <a:xfrm>
            <a:off x="868392" y="3348038"/>
            <a:ext cx="854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effectLst/>
                <a:latin typeface="Calibri" panose="020F0502020204030204" pitchFamily="34" charset="0"/>
              </a:rPr>
              <a:t>20,000</a:t>
            </a:r>
            <a:endParaRPr kumimoji="0" lang="en-US" altLang="en-US" sz="2400" b="0" i="0" u="none" strike="noStrike" cap="none" normalizeH="0" baseline="0" dirty="0" smtClean="0">
              <a:ln>
                <a:noFill/>
              </a:ln>
              <a:effectLst/>
            </a:endParaRPr>
          </a:p>
        </p:txBody>
      </p:sp>
      <p:sp>
        <p:nvSpPr>
          <p:cNvPr id="37" name="Rectangle 33"/>
          <p:cNvSpPr>
            <a:spLocks noChangeArrowheads="1"/>
          </p:cNvSpPr>
          <p:nvPr/>
        </p:nvSpPr>
        <p:spPr bwMode="auto">
          <a:xfrm>
            <a:off x="868392" y="2803525"/>
            <a:ext cx="854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effectLst/>
                <a:latin typeface="Calibri" panose="020F0502020204030204" pitchFamily="34" charset="0"/>
              </a:rPr>
              <a:t>30,000</a:t>
            </a:r>
            <a:endParaRPr kumimoji="0" lang="en-US" altLang="en-US" sz="2400" b="0" i="0" u="none" strike="noStrike" cap="none" normalizeH="0" baseline="0" dirty="0" smtClean="0">
              <a:ln>
                <a:noFill/>
              </a:ln>
              <a:effectLst/>
            </a:endParaRPr>
          </a:p>
        </p:txBody>
      </p:sp>
      <p:sp>
        <p:nvSpPr>
          <p:cNvPr id="38" name="Rectangle 34"/>
          <p:cNvSpPr>
            <a:spLocks noChangeArrowheads="1"/>
          </p:cNvSpPr>
          <p:nvPr/>
        </p:nvSpPr>
        <p:spPr bwMode="auto">
          <a:xfrm>
            <a:off x="868392" y="2254250"/>
            <a:ext cx="854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effectLst/>
                <a:latin typeface="Calibri" panose="020F0502020204030204" pitchFamily="34" charset="0"/>
              </a:rPr>
              <a:t>40,000</a:t>
            </a:r>
            <a:endParaRPr kumimoji="0" lang="en-US" altLang="en-US" sz="2400" b="0" i="0" u="none" strike="noStrike" cap="none" normalizeH="0" baseline="0" dirty="0" smtClean="0">
              <a:ln>
                <a:noFill/>
              </a:ln>
              <a:effectLst/>
            </a:endParaRPr>
          </a:p>
        </p:txBody>
      </p:sp>
      <p:sp>
        <p:nvSpPr>
          <p:cNvPr id="39" name="Rectangle 35"/>
          <p:cNvSpPr>
            <a:spLocks noChangeArrowheads="1"/>
          </p:cNvSpPr>
          <p:nvPr/>
        </p:nvSpPr>
        <p:spPr bwMode="auto">
          <a:xfrm>
            <a:off x="868392" y="1708150"/>
            <a:ext cx="854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effectLst/>
                <a:latin typeface="Calibri" panose="020F0502020204030204" pitchFamily="34" charset="0"/>
              </a:rPr>
              <a:t>50,000</a:t>
            </a:r>
            <a:endParaRPr kumimoji="0" lang="en-US" altLang="en-US" sz="2400" b="0" i="0" u="none" strike="noStrike" cap="none" normalizeH="0" baseline="0" dirty="0" smtClean="0">
              <a:ln>
                <a:noFill/>
              </a:ln>
              <a:effectLst/>
            </a:endParaRPr>
          </a:p>
        </p:txBody>
      </p:sp>
      <p:sp>
        <p:nvSpPr>
          <p:cNvPr id="40" name="Rectangle 36"/>
          <p:cNvSpPr>
            <a:spLocks noChangeArrowheads="1"/>
          </p:cNvSpPr>
          <p:nvPr/>
        </p:nvSpPr>
        <p:spPr bwMode="auto">
          <a:xfrm>
            <a:off x="868392" y="1160463"/>
            <a:ext cx="8544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effectLst/>
                <a:latin typeface="Calibri" panose="020F0502020204030204" pitchFamily="34" charset="0"/>
              </a:rPr>
              <a:t>60,000</a:t>
            </a:r>
            <a:endParaRPr kumimoji="0" lang="en-US" altLang="en-US" sz="2400" b="0" i="0" u="none" strike="noStrike" cap="none" normalizeH="0" baseline="0" dirty="0" smtClean="0">
              <a:ln>
                <a:noFill/>
              </a:ln>
              <a:effectLst/>
            </a:endParaRPr>
          </a:p>
        </p:txBody>
      </p:sp>
      <p:sp>
        <p:nvSpPr>
          <p:cNvPr id="41" name="Rectangle 37"/>
          <p:cNvSpPr>
            <a:spLocks noChangeArrowheads="1"/>
          </p:cNvSpPr>
          <p:nvPr/>
        </p:nvSpPr>
        <p:spPr bwMode="auto">
          <a:xfrm>
            <a:off x="1679575" y="4660900"/>
            <a:ext cx="6219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effectLst/>
                <a:latin typeface="Calibri" panose="020F0502020204030204" pitchFamily="34" charset="0"/>
              </a:rPr>
              <a:t>2000</a:t>
            </a:r>
            <a:endParaRPr kumimoji="0" lang="en-US" altLang="en-US" sz="2400" b="0" i="0" u="none" strike="noStrike" cap="none" normalizeH="0" baseline="0" smtClean="0">
              <a:ln>
                <a:noFill/>
              </a:ln>
              <a:effectLst/>
            </a:endParaRPr>
          </a:p>
        </p:txBody>
      </p:sp>
      <p:sp>
        <p:nvSpPr>
          <p:cNvPr id="42" name="Rectangle 38"/>
          <p:cNvSpPr>
            <a:spLocks noChangeArrowheads="1"/>
          </p:cNvSpPr>
          <p:nvPr/>
        </p:nvSpPr>
        <p:spPr bwMode="auto">
          <a:xfrm>
            <a:off x="2447925" y="4660900"/>
            <a:ext cx="6219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effectLst/>
                <a:latin typeface="Calibri" panose="020F0502020204030204" pitchFamily="34" charset="0"/>
              </a:rPr>
              <a:t>2002</a:t>
            </a:r>
            <a:endParaRPr kumimoji="0" lang="en-US" altLang="en-US" sz="2400" b="0" i="0" u="none" strike="noStrike" cap="none" normalizeH="0" baseline="0" smtClean="0">
              <a:ln>
                <a:noFill/>
              </a:ln>
              <a:effectLst/>
            </a:endParaRPr>
          </a:p>
        </p:txBody>
      </p:sp>
      <p:sp>
        <p:nvSpPr>
          <p:cNvPr id="43" name="Rectangle 39"/>
          <p:cNvSpPr>
            <a:spLocks noChangeArrowheads="1"/>
          </p:cNvSpPr>
          <p:nvPr/>
        </p:nvSpPr>
        <p:spPr bwMode="auto">
          <a:xfrm>
            <a:off x="3217863" y="4660900"/>
            <a:ext cx="6219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effectLst/>
                <a:latin typeface="Calibri" panose="020F0502020204030204" pitchFamily="34" charset="0"/>
              </a:rPr>
              <a:t>2004</a:t>
            </a:r>
            <a:endParaRPr kumimoji="0" lang="en-US" altLang="en-US" sz="2400" b="0" i="0" u="none" strike="noStrike" cap="none" normalizeH="0" baseline="0" smtClean="0">
              <a:ln>
                <a:noFill/>
              </a:ln>
              <a:effectLst/>
            </a:endParaRPr>
          </a:p>
        </p:txBody>
      </p:sp>
      <p:sp>
        <p:nvSpPr>
          <p:cNvPr id="44" name="Rectangle 40"/>
          <p:cNvSpPr>
            <a:spLocks noChangeArrowheads="1"/>
          </p:cNvSpPr>
          <p:nvPr/>
        </p:nvSpPr>
        <p:spPr bwMode="auto">
          <a:xfrm>
            <a:off x="3986213" y="4660900"/>
            <a:ext cx="6219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effectLst/>
                <a:latin typeface="Calibri" panose="020F0502020204030204" pitchFamily="34" charset="0"/>
              </a:rPr>
              <a:t>2006</a:t>
            </a:r>
            <a:endParaRPr kumimoji="0" lang="en-US" altLang="en-US" sz="2400" b="0" i="0" u="none" strike="noStrike" cap="none" normalizeH="0" baseline="0" smtClean="0">
              <a:ln>
                <a:noFill/>
              </a:ln>
              <a:effectLst/>
            </a:endParaRPr>
          </a:p>
        </p:txBody>
      </p:sp>
      <p:sp>
        <p:nvSpPr>
          <p:cNvPr id="45" name="Rectangle 41"/>
          <p:cNvSpPr>
            <a:spLocks noChangeArrowheads="1"/>
          </p:cNvSpPr>
          <p:nvPr/>
        </p:nvSpPr>
        <p:spPr bwMode="auto">
          <a:xfrm>
            <a:off x="4754563" y="4660900"/>
            <a:ext cx="6219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effectLst/>
                <a:latin typeface="Calibri" panose="020F0502020204030204" pitchFamily="34" charset="0"/>
              </a:rPr>
              <a:t>2008</a:t>
            </a:r>
            <a:endParaRPr kumimoji="0" lang="en-US" altLang="en-US" sz="2400" b="0" i="0" u="none" strike="noStrike" cap="none" normalizeH="0" baseline="0" smtClean="0">
              <a:ln>
                <a:noFill/>
              </a:ln>
              <a:effectLst/>
            </a:endParaRPr>
          </a:p>
        </p:txBody>
      </p:sp>
      <p:sp>
        <p:nvSpPr>
          <p:cNvPr id="46" name="Rectangle 42"/>
          <p:cNvSpPr>
            <a:spLocks noChangeArrowheads="1"/>
          </p:cNvSpPr>
          <p:nvPr/>
        </p:nvSpPr>
        <p:spPr bwMode="auto">
          <a:xfrm>
            <a:off x="5522913" y="4660900"/>
            <a:ext cx="6219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effectLst/>
                <a:latin typeface="Calibri" panose="020F0502020204030204" pitchFamily="34" charset="0"/>
              </a:rPr>
              <a:t>2010</a:t>
            </a:r>
            <a:endParaRPr kumimoji="0" lang="en-US" altLang="en-US" sz="2400" b="0" i="0" u="none" strike="noStrike" cap="none" normalizeH="0" baseline="0" smtClean="0">
              <a:ln>
                <a:noFill/>
              </a:ln>
              <a:effectLst/>
            </a:endParaRPr>
          </a:p>
        </p:txBody>
      </p:sp>
      <p:sp>
        <p:nvSpPr>
          <p:cNvPr id="47" name="Rectangle 43"/>
          <p:cNvSpPr>
            <a:spLocks noChangeArrowheads="1"/>
          </p:cNvSpPr>
          <p:nvPr/>
        </p:nvSpPr>
        <p:spPr bwMode="auto">
          <a:xfrm>
            <a:off x="6292850" y="4660900"/>
            <a:ext cx="6219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effectLst/>
                <a:latin typeface="Calibri" panose="020F0502020204030204" pitchFamily="34" charset="0"/>
              </a:rPr>
              <a:t>2012</a:t>
            </a:r>
            <a:endParaRPr kumimoji="0" lang="en-US" altLang="en-US" sz="2400" b="0" i="0" u="none" strike="noStrike" cap="none" normalizeH="0" baseline="0" smtClean="0">
              <a:ln>
                <a:noFill/>
              </a:ln>
              <a:effectLst/>
            </a:endParaRPr>
          </a:p>
        </p:txBody>
      </p:sp>
      <p:sp>
        <p:nvSpPr>
          <p:cNvPr id="48" name="Rectangle 44"/>
          <p:cNvSpPr>
            <a:spLocks noChangeArrowheads="1"/>
          </p:cNvSpPr>
          <p:nvPr/>
        </p:nvSpPr>
        <p:spPr bwMode="auto">
          <a:xfrm>
            <a:off x="7061200" y="4660900"/>
            <a:ext cx="6219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effectLst/>
                <a:latin typeface="Calibri" panose="020F0502020204030204" pitchFamily="34" charset="0"/>
              </a:rPr>
              <a:t>2014</a:t>
            </a:r>
            <a:endParaRPr kumimoji="0" lang="en-US" altLang="en-US" sz="2400" b="0" i="0" u="none" strike="noStrike" cap="none" normalizeH="0" baseline="0" smtClean="0">
              <a:ln>
                <a:noFill/>
              </a:ln>
              <a:effectLst/>
            </a:endParaRPr>
          </a:p>
        </p:txBody>
      </p:sp>
      <p:sp>
        <p:nvSpPr>
          <p:cNvPr id="49" name="Rectangle 45"/>
          <p:cNvSpPr>
            <a:spLocks noChangeArrowheads="1"/>
          </p:cNvSpPr>
          <p:nvPr/>
        </p:nvSpPr>
        <p:spPr bwMode="auto">
          <a:xfrm>
            <a:off x="7829550" y="4660900"/>
            <a:ext cx="6219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effectLst/>
                <a:latin typeface="Calibri" panose="020F0502020204030204" pitchFamily="34" charset="0"/>
              </a:rPr>
              <a:t>2016</a:t>
            </a:r>
            <a:endParaRPr kumimoji="0" lang="en-US" altLang="en-US" sz="2400" b="0" i="0" u="none" strike="noStrike" cap="none" normalizeH="0" baseline="0" smtClean="0">
              <a:ln>
                <a:noFill/>
              </a:ln>
              <a:effectLst/>
            </a:endParaRPr>
          </a:p>
        </p:txBody>
      </p:sp>
      <p:sp>
        <p:nvSpPr>
          <p:cNvPr id="50" name="Rectangle 46"/>
          <p:cNvSpPr>
            <a:spLocks noChangeArrowheads="1"/>
          </p:cNvSpPr>
          <p:nvPr/>
        </p:nvSpPr>
        <p:spPr bwMode="auto">
          <a:xfrm rot="16200000">
            <a:off x="-847464" y="2481610"/>
            <a:ext cx="25331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effectLst/>
                <a:latin typeface="Calibri" panose="020F0502020204030204" pitchFamily="34" charset="0"/>
              </a:rPr>
              <a:t>Spawning Adults</a:t>
            </a:r>
            <a:endParaRPr kumimoji="0" lang="en-US" altLang="en-US" sz="2800" b="0" i="0" u="none" strike="noStrike" cap="none" normalizeH="0" baseline="0" dirty="0" smtClean="0">
              <a:ln>
                <a:noFill/>
              </a:ln>
              <a:effectLst/>
            </a:endParaRPr>
          </a:p>
        </p:txBody>
      </p:sp>
      <p:sp>
        <p:nvSpPr>
          <p:cNvPr id="51" name="Rectangle 47"/>
          <p:cNvSpPr>
            <a:spLocks noChangeArrowheads="1"/>
          </p:cNvSpPr>
          <p:nvPr/>
        </p:nvSpPr>
        <p:spPr bwMode="auto">
          <a:xfrm>
            <a:off x="4757738" y="4921250"/>
            <a:ext cx="81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effectLst/>
                <a:latin typeface="Calibri" panose="020F0502020204030204" pitchFamily="34" charset="0"/>
              </a:rPr>
              <a:t>Year    </a:t>
            </a:r>
            <a:endParaRPr kumimoji="0" lang="en-US" altLang="en-US" sz="2400" b="0" i="0" u="none" strike="noStrike" cap="none" normalizeH="0" baseline="0" smtClean="0">
              <a:ln>
                <a:noFill/>
              </a:ln>
              <a:effectLst/>
            </a:endParaRPr>
          </a:p>
        </p:txBody>
      </p:sp>
      <p:sp>
        <p:nvSpPr>
          <p:cNvPr id="52" name="Oval 48"/>
          <p:cNvSpPr>
            <a:spLocks noChangeArrowheads="1"/>
          </p:cNvSpPr>
          <p:nvPr/>
        </p:nvSpPr>
        <p:spPr bwMode="auto">
          <a:xfrm>
            <a:off x="3421063" y="5483225"/>
            <a:ext cx="93662" cy="93662"/>
          </a:xfrm>
          <a:prstGeom prst="ellipse">
            <a:avLst/>
          </a:prstGeom>
          <a:solidFill>
            <a:srgbClr val="C0504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Oval 49"/>
          <p:cNvSpPr>
            <a:spLocks noChangeArrowheads="1"/>
          </p:cNvSpPr>
          <p:nvPr/>
        </p:nvSpPr>
        <p:spPr bwMode="auto">
          <a:xfrm>
            <a:off x="3421063" y="5483225"/>
            <a:ext cx="93662" cy="93662"/>
          </a:xfrm>
          <a:prstGeom prst="ellipse">
            <a:avLst/>
          </a:prstGeom>
          <a:noFill/>
          <a:ln w="12700" cap="flat">
            <a:solidFill>
              <a:srgbClr val="C0504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50"/>
          <p:cNvSpPr>
            <a:spLocks noChangeArrowheads="1"/>
          </p:cNvSpPr>
          <p:nvPr/>
        </p:nvSpPr>
        <p:spPr bwMode="auto">
          <a:xfrm>
            <a:off x="3554413" y="5421313"/>
            <a:ext cx="13833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effectLst/>
                <a:latin typeface="Calibri" panose="020F0502020204030204" pitchFamily="34" charset="0"/>
              </a:rPr>
              <a:t>Stocked Adults</a:t>
            </a:r>
            <a:endParaRPr kumimoji="0" lang="en-US" altLang="en-US" b="0" i="0" u="none" strike="noStrike" cap="none" normalizeH="0" baseline="0" smtClean="0">
              <a:ln>
                <a:noFill/>
              </a:ln>
              <a:effectLst/>
            </a:endParaRPr>
          </a:p>
        </p:txBody>
      </p:sp>
      <p:sp>
        <p:nvSpPr>
          <p:cNvPr id="55" name="Oval 51"/>
          <p:cNvSpPr>
            <a:spLocks noChangeArrowheads="1"/>
          </p:cNvSpPr>
          <p:nvPr/>
        </p:nvSpPr>
        <p:spPr bwMode="auto">
          <a:xfrm>
            <a:off x="5064123" y="5483225"/>
            <a:ext cx="93662" cy="93662"/>
          </a:xfrm>
          <a:prstGeom prst="ellipse">
            <a:avLst/>
          </a:pr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52"/>
          <p:cNvSpPr>
            <a:spLocks noChangeArrowheads="1"/>
          </p:cNvSpPr>
          <p:nvPr/>
        </p:nvSpPr>
        <p:spPr bwMode="auto">
          <a:xfrm>
            <a:off x="5064123" y="5483225"/>
            <a:ext cx="93662" cy="93662"/>
          </a:xfrm>
          <a:prstGeom prst="ellipse">
            <a:avLst/>
          </a:prstGeom>
          <a:noFill/>
          <a:ln w="12700" cap="flat">
            <a:solidFill>
              <a:srgbClr val="4F81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53"/>
          <p:cNvSpPr>
            <a:spLocks noChangeArrowheads="1"/>
          </p:cNvSpPr>
          <p:nvPr/>
        </p:nvSpPr>
        <p:spPr bwMode="auto">
          <a:xfrm>
            <a:off x="5199061" y="5421313"/>
            <a:ext cx="12114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effectLst/>
                <a:latin typeface="Calibri" panose="020F0502020204030204" pitchFamily="34" charset="0"/>
              </a:rPr>
              <a:t>Wild Returns</a:t>
            </a:r>
            <a:endParaRPr kumimoji="0" lang="en-US" altLang="en-US" b="0" i="0" u="none" strike="noStrike" cap="none" normalizeH="0" baseline="0" dirty="0" smtClean="0">
              <a:ln>
                <a:noFill/>
              </a:ln>
              <a:effectLst/>
            </a:endParaRPr>
          </a:p>
        </p:txBody>
      </p:sp>
      <p:cxnSp>
        <p:nvCxnSpPr>
          <p:cNvPr id="74" name="Straight Connector 73"/>
          <p:cNvCxnSpPr>
            <a:stCxn id="15" idx="6"/>
            <a:endCxn id="21" idx="2"/>
          </p:cNvCxnSpPr>
          <p:nvPr/>
        </p:nvCxnSpPr>
        <p:spPr>
          <a:xfrm>
            <a:off x="1895475" y="4342606"/>
            <a:ext cx="1057275" cy="468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108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2319</TotalTime>
  <Words>509</Words>
  <Application>Microsoft Office PowerPoint</Application>
  <PresentationFormat>On-screen Show (4:3)</PresentationFormat>
  <Paragraphs>119</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Consolas</vt:lpstr>
      <vt:lpstr>Trebuchet MS</vt:lpstr>
      <vt:lpstr>Office Theme</vt:lpstr>
      <vt:lpstr>Monitoring Casco Bay Connections: a freshwater perspective</vt:lpstr>
      <vt:lpstr>Freshwater-marine linkages </vt:lpstr>
      <vt:lpstr>PowerPoint Presentation</vt:lpstr>
      <vt:lpstr>PowerPoint Presentation</vt:lpstr>
      <vt:lpstr>Monitoring</vt:lpstr>
      <vt:lpstr>Highland Lake alewife spawning run </vt:lpstr>
      <vt:lpstr>Alewife life history</vt:lpstr>
      <vt:lpstr>restoration timeline</vt:lpstr>
      <vt:lpstr>Alewife stocking &amp; return history</vt:lpstr>
      <vt:lpstr>Presumpscot River Watch (PRW) </vt:lpstr>
      <vt:lpstr>Other information</vt:lpstr>
      <vt:lpstr>Other information (intermittent)</vt:lpstr>
    </vt:vector>
  </TitlesOfParts>
  <Company>University Of Southern Maine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Casco Bay Connections: a freshwater perspective</dc:title>
  <dc:creator>Karen Wilson</dc:creator>
  <cp:lastModifiedBy>Karen Wilson</cp:lastModifiedBy>
  <cp:revision>31</cp:revision>
  <dcterms:created xsi:type="dcterms:W3CDTF">2015-10-12T01:32:36Z</dcterms:created>
  <dcterms:modified xsi:type="dcterms:W3CDTF">2015-10-13T16:12:10Z</dcterms:modified>
</cp:coreProperties>
</file>