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jpeg" ContentType="image/jpeg"/>
  <Override PartName="/ppt/notesSlides/notesSlide8.xml" ContentType="application/vnd.openxmlformats-officedocument.presentationml.notesSlide+xml"/>
  <Override PartName="/ppt/media/image3.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x="13004800" cy="9753600"/>
  <p:notesSz cx="6858000" cy="9144000"/>
  <p:defaultTextStyle>
    <a:lvl1pPr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indent="228600"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indent="457200"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indent="685800"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indent="914400"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vl6pPr indent="1143000"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6pPr>
    <a:lvl7pPr indent="1371600"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7pPr>
    <a:lvl8pPr indent="1600200"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8pPr>
    <a:lvl9pPr indent="1828800" algn="ctr" defTabSz="584200">
      <a:defRPr sz="38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1A8F00"/>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D03317"/>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 name="Shape 38"/>
          <p:cNvSpPr/>
          <p:nvPr>
            <p:ph type="sldImg"/>
          </p:nvPr>
        </p:nvSpPr>
        <p:spPr>
          <a:prstGeom prst="rect">
            <a:avLst/>
          </a:prstGeom>
        </p:spPr>
        <p:txBody>
          <a:bodyPr/>
          <a:lstStyle/>
          <a:p>
            <a:pPr lvl="0"/>
          </a:p>
        </p:txBody>
      </p:sp>
      <p:sp>
        <p:nvSpPr>
          <p:cNvPr id="39" name="Shape 39"/>
          <p:cNvSpPr/>
          <p:nvPr>
            <p:ph type="body" sz="quarter" idx="1"/>
          </p:nvPr>
        </p:nvSpPr>
        <p:spPr>
          <a:prstGeom prst="rect">
            <a:avLst/>
          </a:prstGeom>
        </p:spPr>
        <p:txBody>
          <a:bodyPr/>
          <a:lstStyle/>
          <a:p>
            <a:pPr lvl="0">
              <a:defRPr sz="1800"/>
            </a:pPr>
            <a:r>
              <a:rPr sz="2200"/>
              <a:t>Resilience principles and attributes</a:t>
            </a:r>
            <a:endParaRPr sz="2200"/>
          </a:p>
          <a:p>
            <a:pPr lvl="0">
              <a:defRPr sz="1800"/>
            </a:pPr>
            <a:r>
              <a:rPr sz="2200"/>
              <a:t>Strategies for building resilience socio-ecological systems (SES)</a:t>
            </a:r>
            <a:endParaRPr sz="2200"/>
          </a:p>
          <a:p>
            <a:pPr lvl="0">
              <a:defRPr sz="1800"/>
            </a:pPr>
            <a:r>
              <a:rPr sz="2200"/>
              <a:t>Start the conversation by outlining two areas where we are intervening to increase resilience in Casco Bay</a:t>
            </a:r>
            <a:endParaRPr sz="2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Shape 91"/>
          <p:cNvSpPr/>
          <p:nvPr>
            <p:ph type="sldImg"/>
          </p:nvPr>
        </p:nvSpPr>
        <p:spPr>
          <a:prstGeom prst="rect">
            <a:avLst/>
          </a:prstGeom>
        </p:spPr>
        <p:txBody>
          <a:bodyPr/>
          <a:lstStyle/>
          <a:p>
            <a:pPr lvl="0"/>
          </a:p>
        </p:txBody>
      </p:sp>
      <p:sp>
        <p:nvSpPr>
          <p:cNvPr id="92" name="Shape 92"/>
          <p:cNvSpPr/>
          <p:nvPr>
            <p:ph type="body" sz="quarter" idx="1"/>
          </p:nvPr>
        </p:nvSpPr>
        <p:spPr>
          <a:prstGeom prst="rect">
            <a:avLst/>
          </a:prstGeom>
        </p:spPr>
        <p:txBody>
          <a:bodyPr/>
          <a:lstStyle/>
          <a:p>
            <a:pPr lvl="0">
              <a:defRPr sz="1800"/>
            </a:pPr>
            <a:r>
              <a:rPr sz="2200"/>
              <a:t>Ecological variability - allow for disturbance and change</a:t>
            </a:r>
            <a:endParaRPr sz="2200"/>
          </a:p>
          <a:p>
            <a:pPr lvl="0">
              <a:defRPr sz="1800"/>
            </a:pPr>
            <a:r>
              <a:rPr sz="2200"/>
              <a:t>Ecological variability - when we dampen and control ecological variability we cause problems (dams tamper flows)</a:t>
            </a:r>
            <a:endParaRPr sz="2200"/>
          </a:p>
          <a:p>
            <a:pPr lvl="0">
              <a:defRPr sz="1800"/>
            </a:pPr>
            <a:r>
              <a:rPr sz="2200"/>
              <a:t>Undersized structures reduce sediment and wood transport, create thermal impacts, regulate flow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 name="Shape 96"/>
          <p:cNvSpPr/>
          <p:nvPr>
            <p:ph type="sldImg"/>
          </p:nvPr>
        </p:nvSpPr>
        <p:spPr>
          <a:prstGeom prst="rect">
            <a:avLst/>
          </a:prstGeom>
        </p:spPr>
        <p:txBody>
          <a:bodyPr/>
          <a:lstStyle/>
          <a:p>
            <a:pPr lvl="0"/>
          </a:p>
        </p:txBody>
      </p:sp>
      <p:sp>
        <p:nvSpPr>
          <p:cNvPr id="97" name="Shape 97"/>
          <p:cNvSpPr/>
          <p:nvPr>
            <p:ph type="body" sz="quarter" idx="1"/>
          </p:nvPr>
        </p:nvSpPr>
        <p:spPr>
          <a:prstGeom prst="rect">
            <a:avLst/>
          </a:prstGeom>
        </p:spPr>
        <p:txBody>
          <a:bodyPr/>
          <a:lstStyle/>
          <a:p>
            <a:pPr lvl="0">
              <a:defRPr sz="1800"/>
            </a:pPr>
            <a:r>
              <a:rPr sz="2200"/>
              <a:t>May degrade resilience of system to shock.s We are currently creating a stream temperature network to identify areas that may retain cool water inputs.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 name="Shape 104"/>
          <p:cNvSpPr/>
          <p:nvPr>
            <p:ph type="sldImg"/>
          </p:nvPr>
        </p:nvSpPr>
        <p:spPr>
          <a:prstGeom prst="rect">
            <a:avLst/>
          </a:prstGeom>
        </p:spPr>
        <p:txBody>
          <a:bodyPr/>
          <a:lstStyle/>
          <a:p>
            <a:pPr lvl="0"/>
          </a:p>
        </p:txBody>
      </p:sp>
      <p:sp>
        <p:nvSpPr>
          <p:cNvPr id="105" name="Shape 105"/>
          <p:cNvSpPr/>
          <p:nvPr>
            <p:ph type="body" sz="quarter" idx="1"/>
          </p:nvPr>
        </p:nvSpPr>
        <p:spPr>
          <a:prstGeom prst="rect">
            <a:avLst/>
          </a:prstGeom>
        </p:spPr>
        <p:txBody>
          <a:bodyPr/>
          <a:lstStyle/>
          <a:p>
            <a:pPr lvl="0">
              <a:defRPr sz="1800"/>
            </a:pPr>
            <a:r>
              <a:rPr sz="2200"/>
              <a:t>Modularity - Need connectivity, but also need to control for shocks that may travel through system</a:t>
            </a:r>
            <a:endParaRPr sz="2200"/>
          </a:p>
          <a:p>
            <a:pPr lvl="0">
              <a:defRPr sz="1800"/>
            </a:pPr>
            <a:r>
              <a:rPr sz="2200"/>
              <a:t>Modularity - protect against spread of invasive species</a:t>
            </a:r>
            <a:endParaRPr sz="2200"/>
          </a:p>
          <a:p>
            <a:pPr lvl="0">
              <a:defRPr sz="1800"/>
            </a:pPr>
            <a:r>
              <a:rPr sz="2200"/>
              <a:t>Managers should try to avoid opening habitat for fish that may be unsuitable, which could include waters that are too warm for the fish or have invasive</a:t>
            </a:r>
            <a:endParaRPr sz="2200"/>
          </a:p>
          <a:p>
            <a:pPr lvl="0">
              <a:defRPr sz="1800"/>
            </a:pPr>
            <a:r>
              <a:rPr sz="2200"/>
              <a:t>species that outcompete the brook trout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sldImg"/>
          </p:nvPr>
        </p:nvSpPr>
        <p:spPr>
          <a:prstGeom prst="rect">
            <a:avLst/>
          </a:prstGeom>
        </p:spPr>
        <p:txBody>
          <a:bodyPr/>
          <a:lstStyle/>
          <a:p>
            <a:pPr lvl="0"/>
          </a:p>
        </p:txBody>
      </p:sp>
      <p:sp>
        <p:nvSpPr>
          <p:cNvPr id="120" name="Shape 120"/>
          <p:cNvSpPr/>
          <p:nvPr>
            <p:ph type="body" sz="quarter" idx="1"/>
          </p:nvPr>
        </p:nvSpPr>
        <p:spPr>
          <a:prstGeom prst="rect">
            <a:avLst/>
          </a:prstGeom>
        </p:spPr>
        <p:txBody>
          <a:bodyPr/>
          <a:lstStyle/>
          <a:p>
            <a:pPr lvl="0">
              <a:defRPr sz="1800"/>
            </a:pPr>
            <a:r>
              <a:rPr sz="2200"/>
              <a:t>Overlap in governance - Is there redundancy in institutions?</a:t>
            </a:r>
            <a:endParaRPr sz="2200"/>
          </a:p>
          <a:p>
            <a:pPr lvl="0">
              <a:defRPr sz="1800"/>
            </a:pPr>
            <a:r>
              <a:rPr sz="2200"/>
              <a:t>Diverse governance groups managing the ecosystem means there</a:t>
            </a:r>
            <a:endParaRPr sz="2200"/>
          </a:p>
          <a:p>
            <a:pPr lvl="0">
              <a:defRPr sz="1800"/>
            </a:pPr>
            <a:r>
              <a:rPr sz="2200"/>
              <a:t>are multiple groups involved including local, state, and federal governmental agencies as well as relevant non-governmental groups. With multiple stakeholders managing conservation, the hope is that different interests and perspectives are brought to the table to enhance planning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lvl="0"/>
          </a:p>
        </p:txBody>
      </p:sp>
      <p:sp>
        <p:nvSpPr>
          <p:cNvPr id="125" name="Shape 125"/>
          <p:cNvSpPr/>
          <p:nvPr>
            <p:ph type="body" sz="quarter" idx="1"/>
          </p:nvPr>
        </p:nvSpPr>
        <p:spPr>
          <a:prstGeom prst="rect">
            <a:avLst/>
          </a:prstGeom>
        </p:spPr>
        <p:txBody>
          <a:bodyPr/>
          <a:lstStyle/>
          <a:p>
            <a:pPr lvl="0">
              <a:defRPr sz="1800"/>
            </a:pPr>
            <a:r>
              <a:rPr sz="2200"/>
              <a:t>Social capital - Is there a high level of trust, strong networks, leadership, networks?  How do institutions respond in a time of crises?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lvl="0"/>
          </a:p>
        </p:txBody>
      </p:sp>
      <p:sp>
        <p:nvSpPr>
          <p:cNvPr id="133" name="Shape 133"/>
          <p:cNvSpPr/>
          <p:nvPr>
            <p:ph type="body" sz="quarter" idx="1"/>
          </p:nvPr>
        </p:nvSpPr>
        <p:spPr>
          <a:prstGeom prst="rect">
            <a:avLst/>
          </a:prstGeom>
        </p:spPr>
        <p:txBody>
          <a:bodyPr/>
          <a:lstStyle/>
          <a:p>
            <a:pPr lvl="0">
              <a:defRPr sz="1800"/>
            </a:pPr>
            <a:r>
              <a:rPr sz="2200"/>
              <a:t>Ecosystem services - Have we recognized “free”benefits that society gets from ecosystems (e.g pollination, water quality, etc.)?</a:t>
            </a:r>
            <a:endParaRPr sz="2200"/>
          </a:p>
          <a:p>
            <a:pPr lvl="0">
              <a:defRPr sz="1800"/>
            </a:pPr>
            <a:r>
              <a:rPr sz="2200"/>
              <a:t>Ecosystem services are all of the benefits that humans obtain from ecosystems</a:t>
            </a:r>
            <a:endParaRPr sz="2200"/>
          </a:p>
          <a:p>
            <a:pPr lvl="0">
              <a:defRPr sz="1800"/>
            </a:pPr>
            <a:r>
              <a:rPr sz="2200"/>
              <a:t>Supporting, provisioning, regulating, and cultural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sldImg"/>
          </p:nvPr>
        </p:nvSpPr>
        <p:spPr>
          <a:prstGeom prst="rect">
            <a:avLst/>
          </a:prstGeom>
        </p:spPr>
        <p:txBody>
          <a:bodyPr/>
          <a:lstStyle/>
          <a:p>
            <a:pPr lvl="0"/>
          </a:p>
        </p:txBody>
      </p:sp>
      <p:sp>
        <p:nvSpPr>
          <p:cNvPr id="138" name="Shape 138"/>
          <p:cNvSpPr/>
          <p:nvPr>
            <p:ph type="body" sz="quarter" idx="1"/>
          </p:nvPr>
        </p:nvSpPr>
        <p:spPr>
          <a:prstGeom prst="rect">
            <a:avLst/>
          </a:prstGeom>
        </p:spPr>
        <p:txBody>
          <a:bodyPr/>
          <a:lstStyle/>
          <a:p>
            <a:pPr lvl="0">
              <a:defRPr sz="1800"/>
            </a:pPr>
            <a:r>
              <a:rPr sz="2200"/>
              <a:t>Innovation - Is there an environment that encourages learning, experimentation, embracing change?</a:t>
            </a:r>
            <a:endParaRPr sz="2200"/>
          </a:p>
          <a:p>
            <a:pPr lvl="0">
              <a:defRPr sz="1800"/>
            </a:pPr>
            <a:r>
              <a:rPr sz="2200"/>
              <a:t>Institutional factors (permitting, etc.) can restrict innovation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 name="Shape 43"/>
          <p:cNvSpPr/>
          <p:nvPr>
            <p:ph type="sldImg"/>
          </p:nvPr>
        </p:nvSpPr>
        <p:spPr>
          <a:prstGeom prst="rect">
            <a:avLst/>
          </a:prstGeom>
        </p:spPr>
        <p:txBody>
          <a:bodyPr/>
          <a:lstStyle/>
          <a:p>
            <a:pPr lvl="0"/>
          </a:p>
        </p:txBody>
      </p:sp>
      <p:sp>
        <p:nvSpPr>
          <p:cNvPr id="44" name="Shape 44"/>
          <p:cNvSpPr/>
          <p:nvPr>
            <p:ph type="body" sz="quarter" idx="1"/>
          </p:nvPr>
        </p:nvSpPr>
        <p:spPr>
          <a:prstGeom prst="rect">
            <a:avLst/>
          </a:prstGeom>
        </p:spPr>
        <p:txBody>
          <a:bodyPr/>
          <a:lstStyle/>
          <a:p>
            <a:pPr lvl="0">
              <a:defRPr sz="1800"/>
            </a:pPr>
            <a:r>
              <a:rPr sz="2200"/>
              <a:t>The goal of a resilience-based approach is not equilibrium, nor is it optimum yield of ecosystem services and products. Rather, the goals are learning, flexibility, and diversity. Connectedness and stability increase while the ecological capital of nutrients and biomass (or, in social systems, institutional networks and mutual trust) accumulate (Zellmer 2008)</a:t>
            </a:r>
            <a:endParaRPr sz="2200"/>
          </a:p>
          <a:p>
            <a:pPr lvl="0">
              <a:defRPr sz="1800"/>
            </a:pPr>
            <a:endParaRPr sz="2200"/>
          </a:p>
          <a:p>
            <a:pPr lvl="0">
              <a:defRPr sz="1800"/>
            </a:pPr>
            <a:r>
              <a:rPr sz="2200"/>
              <a:t>How much disturbance can the system—people, infrastructure, resources, and environment—accommodate while still maintaining its basic structure, capabilities, and capacity to function? How far can it bend and adapt without breaking? (Kerner &amp; Thomas 2014)</a:t>
            </a:r>
            <a:endParaRPr sz="2200"/>
          </a:p>
          <a:p>
            <a:pPr lvl="0">
              <a:defRPr sz="1800"/>
            </a:pPr>
            <a:endParaRPr sz="2200"/>
          </a:p>
          <a:p>
            <a:pPr lvl="0">
              <a:defRPr sz="1800"/>
            </a:pPr>
            <a:r>
              <a:rPr sz="2200"/>
              <a:t>At the heart of resilience thinking is a very simple notion - Things change - Walker and Scott 2006</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 name="Shape 48"/>
          <p:cNvSpPr/>
          <p:nvPr>
            <p:ph type="sldImg"/>
          </p:nvPr>
        </p:nvSpPr>
        <p:spPr>
          <a:prstGeom prst="rect">
            <a:avLst/>
          </a:prstGeom>
        </p:spPr>
        <p:txBody>
          <a:bodyPr/>
          <a:lstStyle/>
          <a:p>
            <a:pPr lvl="0"/>
          </a:p>
        </p:txBody>
      </p:sp>
      <p:sp>
        <p:nvSpPr>
          <p:cNvPr id="49" name="Shape 49"/>
          <p:cNvSpPr/>
          <p:nvPr>
            <p:ph type="body" sz="quarter" idx="1"/>
          </p:nvPr>
        </p:nvSpPr>
        <p:spPr>
          <a:prstGeom prst="rect">
            <a:avLst/>
          </a:prstGeom>
        </p:spPr>
        <p:txBody>
          <a:bodyPr/>
          <a:lstStyle/>
          <a:p>
            <a:pPr lvl="0">
              <a:defRPr sz="1800"/>
            </a:pPr>
            <a:r>
              <a:rPr sz="2200"/>
              <a:t>Results in regime shifts</a:t>
            </a:r>
            <a:endParaRPr sz="2200"/>
          </a:p>
          <a:p>
            <a:pPr lvl="0">
              <a:defRPr sz="1800"/>
            </a:pPr>
            <a:r>
              <a:rPr sz="2200"/>
              <a:t>Ecosystem services change</a:t>
            </a:r>
            <a:endParaRPr sz="2200"/>
          </a:p>
          <a:p>
            <a:pPr lvl="0">
              <a:defRPr sz="1800"/>
            </a:pPr>
            <a:endParaRPr sz="2200"/>
          </a:p>
          <a:p>
            <a:pPr lvl="0">
              <a:defRPr sz="1800"/>
            </a:pPr>
            <a:r>
              <a:rPr sz="2200"/>
              <a:t>Carp in lakes - change water clarity, population structure and ecosystem services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 name="Shape 53"/>
          <p:cNvSpPr/>
          <p:nvPr>
            <p:ph type="sldImg"/>
          </p:nvPr>
        </p:nvSpPr>
        <p:spPr>
          <a:prstGeom prst="rect">
            <a:avLst/>
          </a:prstGeom>
        </p:spPr>
        <p:txBody>
          <a:bodyPr/>
          <a:lstStyle/>
          <a:p>
            <a:pPr lvl="0"/>
          </a:p>
        </p:txBody>
      </p:sp>
      <p:sp>
        <p:nvSpPr>
          <p:cNvPr id="54" name="Shape 54"/>
          <p:cNvSpPr/>
          <p:nvPr>
            <p:ph type="body" sz="quarter" idx="1"/>
          </p:nvPr>
        </p:nvSpPr>
        <p:spPr>
          <a:prstGeom prst="rect">
            <a:avLst/>
          </a:prstGeom>
        </p:spPr>
        <p:txBody>
          <a:bodyPr/>
          <a:lstStyle/>
          <a:p>
            <a:pPr lvl="0">
              <a:defRPr sz="1800"/>
            </a:pPr>
            <a:r>
              <a:rPr sz="2200"/>
              <a:t>Planning for risk and uncertainty, rather than planning for current conditions or a known future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 name="Shape 59"/>
          <p:cNvSpPr/>
          <p:nvPr>
            <p:ph type="sldImg"/>
          </p:nvPr>
        </p:nvSpPr>
        <p:spPr>
          <a:prstGeom prst="rect">
            <a:avLst/>
          </a:prstGeom>
        </p:spPr>
        <p:txBody>
          <a:bodyPr/>
          <a:lstStyle/>
          <a:p>
            <a:pPr lvl="0"/>
          </a:p>
        </p:txBody>
      </p:sp>
      <p:sp>
        <p:nvSpPr>
          <p:cNvPr id="60" name="Shape 60"/>
          <p:cNvSpPr/>
          <p:nvPr>
            <p:ph type="body" sz="quarter" idx="1"/>
          </p:nvPr>
        </p:nvSpPr>
        <p:spPr>
          <a:prstGeom prst="rect">
            <a:avLst/>
          </a:prstGeom>
        </p:spPr>
        <p:txBody>
          <a:bodyPr/>
          <a:lstStyle/>
          <a:p>
            <a:pPr lvl="0">
              <a:defRPr sz="1800"/>
            </a:pPr>
            <a:r>
              <a:rPr sz="2200"/>
              <a:t>Mirrors</a:t>
            </a:r>
            <a:endParaRPr sz="2200"/>
          </a:p>
          <a:p>
            <a:pPr lvl="0">
              <a:defRPr sz="1800"/>
            </a:pPr>
            <a:r>
              <a:rPr sz="2200"/>
              <a:t>Build friendships, networks, reach out to others</a:t>
            </a:r>
            <a:endParaRPr sz="2200"/>
          </a:p>
          <a:p>
            <a:pPr lvl="0">
              <a:defRPr sz="1800"/>
            </a:pPr>
            <a:r>
              <a:rPr sz="2200"/>
              <a:t>Help your child by having him or her help others - create trust</a:t>
            </a:r>
            <a:endParaRPr sz="2200"/>
          </a:p>
          <a:p>
            <a:pPr lvl="0">
              <a:defRPr sz="1800"/>
            </a:pPr>
            <a:r>
              <a:rPr sz="2200"/>
              <a:t>When there is a situation outside of the home that is frightening, limit the amount of news your children watch or listen to</a:t>
            </a:r>
            <a:endParaRPr sz="2200"/>
          </a:p>
          <a:p>
            <a:pPr lvl="0">
              <a:defRPr sz="1800"/>
            </a:pPr>
            <a:r>
              <a:rPr sz="2200"/>
              <a:t>Tough times are often the times when children learn the most about themselves</a:t>
            </a:r>
            <a:endParaRPr sz="2200"/>
          </a:p>
          <a:p>
            <a:pPr lvl="0">
              <a:defRPr sz="1800"/>
            </a:pPr>
            <a:r>
              <a:rPr sz="2200"/>
              <a:t>Institutions - family, school, clubs, etc.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 name="Shape 65"/>
          <p:cNvSpPr/>
          <p:nvPr>
            <p:ph type="sldImg"/>
          </p:nvPr>
        </p:nvSpPr>
        <p:spPr>
          <a:prstGeom prst="rect">
            <a:avLst/>
          </a:prstGeom>
        </p:spPr>
        <p:txBody>
          <a:bodyPr/>
          <a:lstStyle/>
          <a:p>
            <a:pPr lvl="0"/>
          </a:p>
        </p:txBody>
      </p:sp>
      <p:sp>
        <p:nvSpPr>
          <p:cNvPr id="66" name="Shape 66"/>
          <p:cNvSpPr/>
          <p:nvPr>
            <p:ph type="body" sz="quarter" idx="1"/>
          </p:nvPr>
        </p:nvSpPr>
        <p:spPr>
          <a:prstGeom prst="rect">
            <a:avLst/>
          </a:prstGeom>
        </p:spPr>
        <p:txBody>
          <a:bodyPr/>
          <a:lstStyle/>
          <a:p>
            <a:pPr lvl="0">
              <a:defRPr sz="1800"/>
            </a:pPr>
            <a:r>
              <a:rPr sz="2200"/>
              <a:t>What attributes reflect whether a system will be able to continue to function and</a:t>
            </a:r>
            <a:endParaRPr sz="2200"/>
          </a:p>
          <a:p>
            <a:pPr lvl="0">
              <a:defRPr sz="1800"/>
            </a:pPr>
            <a:r>
              <a:rPr sz="2200"/>
              <a:t>retain its identity in the face of existential challenges?  (Kerner and Thomas 2014)</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 name="Shape 75"/>
          <p:cNvSpPr/>
          <p:nvPr>
            <p:ph type="sldImg"/>
          </p:nvPr>
        </p:nvSpPr>
        <p:spPr>
          <a:prstGeom prst="rect">
            <a:avLst/>
          </a:prstGeom>
        </p:spPr>
        <p:txBody>
          <a:bodyPr/>
          <a:lstStyle/>
          <a:p>
            <a:pPr lvl="0"/>
          </a:p>
        </p:txBody>
      </p:sp>
      <p:sp>
        <p:nvSpPr>
          <p:cNvPr id="76" name="Shape 76"/>
          <p:cNvSpPr/>
          <p:nvPr>
            <p:ph type="body" sz="quarter" idx="1"/>
          </p:nvPr>
        </p:nvSpPr>
        <p:spPr>
          <a:prstGeom prst="rect">
            <a:avLst/>
          </a:prstGeom>
        </p:spPr>
        <p:txBody>
          <a:bodyPr/>
          <a:lstStyle/>
          <a:p>
            <a:pPr lvl="0">
              <a:defRPr sz="1800"/>
            </a:pPr>
            <a:r>
              <a:rPr sz="2200"/>
              <a:t>Resilience is both a characteristic of social and ecological systems - we exist in social systems that are linked with ecological systems.</a:t>
            </a:r>
            <a:endParaRPr sz="2200"/>
          </a:p>
          <a:p>
            <a:pPr lvl="0">
              <a:defRPr sz="1800"/>
            </a:pPr>
            <a:r>
              <a:rPr sz="2200"/>
              <a:t>Entrenched stakeholders and institutions can present challenges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 name="Shape 81"/>
          <p:cNvSpPr/>
          <p:nvPr>
            <p:ph type="sldImg"/>
          </p:nvPr>
        </p:nvSpPr>
        <p:spPr>
          <a:prstGeom prst="rect">
            <a:avLst/>
          </a:prstGeom>
        </p:spPr>
        <p:txBody>
          <a:bodyPr/>
          <a:lstStyle/>
          <a:p>
            <a:pPr lvl="0"/>
          </a:p>
        </p:txBody>
      </p:sp>
      <p:sp>
        <p:nvSpPr>
          <p:cNvPr id="82" name="Shape 82"/>
          <p:cNvSpPr/>
          <p:nvPr>
            <p:ph type="body" sz="quarter" idx="1"/>
          </p:nvPr>
        </p:nvSpPr>
        <p:spPr>
          <a:prstGeom prst="rect">
            <a:avLst/>
          </a:prstGeom>
        </p:spPr>
        <p:txBody>
          <a:bodyPr/>
          <a:lstStyle/>
          <a:p>
            <a:pPr lvl="0">
              <a:defRPr sz="1800"/>
            </a:pPr>
            <a:r>
              <a:rPr sz="2200"/>
              <a:t>Impacted both social and ecological systems</a:t>
            </a:r>
            <a:endParaRPr sz="2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ph type="sldImg"/>
          </p:nvPr>
        </p:nvSpPr>
        <p:spPr>
          <a:prstGeom prst="rect">
            <a:avLst/>
          </a:prstGeom>
        </p:spPr>
        <p:txBody>
          <a:bodyPr/>
          <a:lstStyle/>
          <a:p>
            <a:pPr lvl="0"/>
          </a:p>
        </p:txBody>
      </p:sp>
      <p:sp>
        <p:nvSpPr>
          <p:cNvPr id="87" name="Shape 87"/>
          <p:cNvSpPr/>
          <p:nvPr>
            <p:ph type="body" sz="quarter" idx="1"/>
          </p:nvPr>
        </p:nvSpPr>
        <p:spPr>
          <a:prstGeom prst="rect">
            <a:avLst/>
          </a:prstGeom>
        </p:spPr>
        <p:txBody>
          <a:bodyPr/>
          <a:lstStyle/>
          <a:p>
            <a:pPr lvl="0">
              <a:defRPr sz="1800"/>
            </a:pPr>
            <a:r>
              <a:rPr sz="2200"/>
              <a:t>Diversity - source of future options</a:t>
            </a:r>
            <a:endParaRPr sz="2200"/>
          </a:p>
          <a:p>
            <a:pPr lvl="0">
              <a:defRPr sz="1800"/>
            </a:pPr>
            <a:r>
              <a:rPr sz="2200"/>
              <a:t>Diversity - when we limit diversity limit options - monocultures</a:t>
            </a:r>
            <a:endParaRPr sz="2200"/>
          </a:p>
          <a:p>
            <a:pPr lvl="0">
              <a:defRPr sz="1800"/>
            </a:pPr>
            <a:r>
              <a:rPr sz="2200"/>
              <a:t>Fragmentation results in lower habitat diversity</a:t>
            </a:r>
            <a:endParaRPr sz="2200"/>
          </a:p>
          <a:p>
            <a:pPr lvl="0">
              <a:defRPr sz="1800"/>
            </a:pPr>
            <a:r>
              <a:rPr sz="2200"/>
              <a:t>Balance diversity with function - invasive species might outcompete native riparian vegetation</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762000" y="2463800"/>
            <a:ext cx="11480800" cy="2540000"/>
          </a:xfrm>
          <a:prstGeom prst="rect">
            <a:avLst/>
          </a:prstGeom>
        </p:spPr>
        <p:txBody>
          <a:bodyPr anchor="b"/>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Title Text</a:t>
            </a:r>
          </a:p>
        </p:txBody>
      </p:sp>
      <p:sp>
        <p:nvSpPr>
          <p:cNvPr id="6" name="Shape 6"/>
          <p:cNvSpPr/>
          <p:nvPr>
            <p:ph type="body"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lvl="0">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One</a:t>
            </a:r>
            <a:endParaRPr sz="2400">
              <a:solidFill>
                <a:srgbClr val="FFFFFF"/>
              </a:solidFill>
              <a:effectLst>
                <a:outerShdw sx="100000" sy="100000" kx="0" ky="0" algn="b" rotWithShape="0" blurRad="50800" dist="25400" dir="5400000">
                  <a:srgbClr val="000000"/>
                </a:outerShdw>
              </a:effectLst>
            </a:endParaRPr>
          </a:p>
          <a:p>
            <a:pPr lvl="1">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Two</a:t>
            </a:r>
            <a:endParaRPr sz="2400">
              <a:solidFill>
                <a:srgbClr val="FFFFFF"/>
              </a:solidFill>
              <a:effectLst>
                <a:outerShdw sx="100000" sy="100000" kx="0" ky="0" algn="b" rotWithShape="0" blurRad="50800" dist="25400" dir="5400000">
                  <a:srgbClr val="000000"/>
                </a:outerShdw>
              </a:effectLst>
            </a:endParaRPr>
          </a:p>
          <a:p>
            <a:pPr lvl="2">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Three</a:t>
            </a:r>
            <a:endParaRPr sz="2400">
              <a:solidFill>
                <a:srgbClr val="FFFFFF"/>
              </a:solidFill>
              <a:effectLst>
                <a:outerShdw sx="100000" sy="100000" kx="0" ky="0" algn="b" rotWithShape="0" blurRad="50800" dist="25400" dir="5400000">
                  <a:srgbClr val="000000"/>
                </a:outerShdw>
              </a:effectLst>
            </a:endParaRPr>
          </a:p>
          <a:p>
            <a:pPr lvl="3">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Four</a:t>
            </a:r>
            <a:endParaRPr sz="2400">
              <a:solidFill>
                <a:srgbClr val="FFFFFF"/>
              </a:solidFill>
              <a:effectLst>
                <a:outerShdw sx="100000" sy="100000" kx="0" ky="0" algn="b" rotWithShape="0" blurRad="50800" dist="25400" dir="5400000">
                  <a:srgbClr val="000000"/>
                </a:outerShdw>
              </a:effectLst>
            </a:endParaRPr>
          </a:p>
          <a:p>
            <a:pPr lvl="4">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762000" y="6883400"/>
            <a:ext cx="11480800" cy="1079500"/>
          </a:xfrm>
          <a:prstGeom prst="rect">
            <a:avLst/>
          </a:prstGeom>
        </p:spPr>
        <p:txBody>
          <a:bodyPr anchor="b"/>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Title Text</a:t>
            </a:r>
          </a:p>
        </p:txBody>
      </p:sp>
      <p:sp>
        <p:nvSpPr>
          <p:cNvPr id="9" name="Shape 9"/>
          <p:cNvSpPr/>
          <p:nvPr>
            <p:ph type="body"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lvl="0">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One</a:t>
            </a:r>
            <a:endParaRPr sz="2400">
              <a:solidFill>
                <a:srgbClr val="FFFFFF"/>
              </a:solidFill>
              <a:effectLst>
                <a:outerShdw sx="100000" sy="100000" kx="0" ky="0" algn="b" rotWithShape="0" blurRad="50800" dist="25400" dir="5400000">
                  <a:srgbClr val="000000"/>
                </a:outerShdw>
              </a:effectLst>
            </a:endParaRPr>
          </a:p>
          <a:p>
            <a:pPr lvl="1">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Two</a:t>
            </a:r>
            <a:endParaRPr sz="2400">
              <a:solidFill>
                <a:srgbClr val="FFFFFF"/>
              </a:solidFill>
              <a:effectLst>
                <a:outerShdw sx="100000" sy="100000" kx="0" ky="0" algn="b" rotWithShape="0" blurRad="50800" dist="25400" dir="5400000">
                  <a:srgbClr val="000000"/>
                </a:outerShdw>
              </a:effectLst>
            </a:endParaRPr>
          </a:p>
          <a:p>
            <a:pPr lvl="2">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Three</a:t>
            </a:r>
            <a:endParaRPr sz="2400">
              <a:solidFill>
                <a:srgbClr val="FFFFFF"/>
              </a:solidFill>
              <a:effectLst>
                <a:outerShdw sx="100000" sy="100000" kx="0" ky="0" algn="b" rotWithShape="0" blurRad="50800" dist="25400" dir="5400000">
                  <a:srgbClr val="000000"/>
                </a:outerShdw>
              </a:effectLst>
            </a:endParaRPr>
          </a:p>
          <a:p>
            <a:pPr lvl="3">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Four</a:t>
            </a:r>
            <a:endParaRPr sz="2400">
              <a:solidFill>
                <a:srgbClr val="FFFFFF"/>
              </a:solidFill>
              <a:effectLst>
                <a:outerShdw sx="100000" sy="100000" kx="0" ky="0" algn="b" rotWithShape="0" blurRad="50800" dist="25400" dir="5400000">
                  <a:srgbClr val="000000"/>
                </a:outerShdw>
              </a:effectLst>
            </a:endParaRPr>
          </a:p>
          <a:p>
            <a:pPr lvl="4">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762000" y="3517900"/>
            <a:ext cx="11480800" cy="2717800"/>
          </a:xfrm>
          <a:prstGeom prst="rect">
            <a:avLst/>
          </a:prstGeom>
        </p:spPr>
        <p:txBody>
          <a:body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762000" y="419100"/>
            <a:ext cx="5384800" cy="4597400"/>
          </a:xfrm>
          <a:prstGeom prst="rect">
            <a:avLst/>
          </a:prstGeom>
        </p:spPr>
        <p:txBody>
          <a:bodyPr anchor="b"/>
          <a:lstStyle>
            <a:lvl1pPr>
              <a:defRPr sz="5200"/>
            </a:lvl1pPr>
          </a:lstStyle>
          <a:p>
            <a:pPr lvl="0">
              <a:defRPr b="0" sz="1800">
                <a:solidFill>
                  <a:srgbClr val="000000"/>
                </a:solidFill>
                <a:effectLst/>
              </a:defRPr>
            </a:pPr>
            <a:r>
              <a:rPr b="1" sz="5200">
                <a:solidFill>
                  <a:srgbClr val="FFFFFF"/>
                </a:solidFill>
                <a:effectLst>
                  <a:outerShdw sx="100000" sy="100000" kx="0" ky="0" algn="b" rotWithShape="0" blurRad="50800" dist="25400" dir="5400000">
                    <a:srgbClr val="000000"/>
                  </a:outerShdw>
                </a:effectLst>
              </a:rPr>
              <a:t>Title Text</a:t>
            </a:r>
          </a:p>
        </p:txBody>
      </p:sp>
      <p:sp>
        <p:nvSpPr>
          <p:cNvPr id="14" name="Shape 14"/>
          <p:cNvSpPr/>
          <p:nvPr>
            <p:ph type="body"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lvl="0">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One</a:t>
            </a:r>
            <a:endParaRPr sz="2400">
              <a:solidFill>
                <a:srgbClr val="FFFFFF"/>
              </a:solidFill>
              <a:effectLst>
                <a:outerShdw sx="100000" sy="100000" kx="0" ky="0" algn="b" rotWithShape="0" blurRad="50800" dist="25400" dir="5400000">
                  <a:srgbClr val="000000"/>
                </a:outerShdw>
              </a:effectLst>
            </a:endParaRPr>
          </a:p>
          <a:p>
            <a:pPr lvl="1">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Two</a:t>
            </a:r>
            <a:endParaRPr sz="2400">
              <a:solidFill>
                <a:srgbClr val="FFFFFF"/>
              </a:solidFill>
              <a:effectLst>
                <a:outerShdw sx="100000" sy="100000" kx="0" ky="0" algn="b" rotWithShape="0" blurRad="50800" dist="25400" dir="5400000">
                  <a:srgbClr val="000000"/>
                </a:outerShdw>
              </a:effectLst>
            </a:endParaRPr>
          </a:p>
          <a:p>
            <a:pPr lvl="2">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Three</a:t>
            </a:r>
            <a:endParaRPr sz="2400">
              <a:solidFill>
                <a:srgbClr val="FFFFFF"/>
              </a:solidFill>
              <a:effectLst>
                <a:outerShdw sx="100000" sy="100000" kx="0" ky="0" algn="b" rotWithShape="0" blurRad="50800" dist="25400" dir="5400000">
                  <a:srgbClr val="000000"/>
                </a:outerShdw>
              </a:effectLst>
            </a:endParaRPr>
          </a:p>
          <a:p>
            <a:pPr lvl="3">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Four</a:t>
            </a:r>
            <a:endParaRPr sz="2400">
              <a:solidFill>
                <a:srgbClr val="FFFFFF"/>
              </a:solidFill>
              <a:effectLst>
                <a:outerShdw sx="100000" sy="100000" kx="0" ky="0" algn="b" rotWithShape="0" blurRad="50800" dist="25400" dir="5400000">
                  <a:srgbClr val="000000"/>
                </a:outerShdw>
              </a:effectLst>
            </a:endParaRPr>
          </a:p>
          <a:p>
            <a:pPr lvl="4">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Title Text</a:t>
            </a:r>
          </a:p>
        </p:txBody>
      </p:sp>
      <p:sp>
        <p:nvSpPr>
          <p:cNvPr id="19" name="Shape 19"/>
          <p:cNvSpPr/>
          <p:nvPr>
            <p:ph type="body" idx="1"/>
          </p:nvPr>
        </p:nvSpPr>
        <p:spPr>
          <a:prstGeom prst="rect">
            <a:avLst/>
          </a:prstGeom>
        </p:spPr>
        <p:txBody>
          <a:bodyPr/>
          <a:lstStyle/>
          <a:p>
            <a:pPr lvl="0">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One</a:t>
            </a:r>
            <a:endParaRPr sz="3400">
              <a:solidFill>
                <a:srgbClr val="EBEBEB"/>
              </a:solidFill>
              <a:effectLst>
                <a:outerShdw sx="100000" sy="100000" kx="0" ky="0" algn="b" rotWithShape="0" blurRad="50800" dist="25400" dir="5400000">
                  <a:srgbClr val="000000"/>
                </a:outerShdw>
              </a:effectLst>
            </a:endParaRPr>
          </a:p>
          <a:p>
            <a:pPr lvl="1">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Two</a:t>
            </a:r>
            <a:endParaRPr sz="3400">
              <a:solidFill>
                <a:srgbClr val="EBEBEB"/>
              </a:solidFill>
              <a:effectLst>
                <a:outerShdw sx="100000" sy="100000" kx="0" ky="0" algn="b" rotWithShape="0" blurRad="50800" dist="25400" dir="5400000">
                  <a:srgbClr val="000000"/>
                </a:outerShdw>
              </a:effectLst>
            </a:endParaRPr>
          </a:p>
          <a:p>
            <a:pPr lvl="2">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Three</a:t>
            </a:r>
            <a:endParaRPr sz="3400">
              <a:solidFill>
                <a:srgbClr val="EBEBEB"/>
              </a:solidFill>
              <a:effectLst>
                <a:outerShdw sx="100000" sy="100000" kx="0" ky="0" algn="b" rotWithShape="0" blurRad="50800" dist="25400" dir="5400000">
                  <a:srgbClr val="000000"/>
                </a:outerShdw>
              </a:effectLst>
            </a:endParaRPr>
          </a:p>
          <a:p>
            <a:pPr lvl="3">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Four</a:t>
            </a:r>
            <a:endParaRPr sz="3400">
              <a:solidFill>
                <a:srgbClr val="EBEBEB"/>
              </a:solidFill>
              <a:effectLst>
                <a:outerShdw sx="100000" sy="100000" kx="0" ky="0" algn="b" rotWithShape="0" blurRad="50800" dist="25400" dir="5400000">
                  <a:srgbClr val="000000"/>
                </a:outerShdw>
              </a:effectLst>
            </a:endParaRPr>
          </a:p>
          <a:p>
            <a:pPr lvl="4">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Title Text</a:t>
            </a:r>
          </a:p>
        </p:txBody>
      </p:sp>
      <p:sp>
        <p:nvSpPr>
          <p:cNvPr id="22" name="Shape 22"/>
          <p:cNvSpPr/>
          <p:nvPr>
            <p:ph type="body"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lvl="0">
              <a:defRPr sz="1800">
                <a:solidFill>
                  <a:srgbClr val="000000"/>
                </a:solidFill>
                <a:effectLst/>
              </a:defRPr>
            </a:pPr>
            <a:r>
              <a:rPr sz="2800">
                <a:solidFill>
                  <a:srgbClr val="EBEBEB"/>
                </a:solidFill>
                <a:effectLst>
                  <a:outerShdw sx="100000" sy="100000" kx="0" ky="0" algn="b" rotWithShape="0" blurRad="50800" dist="25400" dir="5400000">
                    <a:srgbClr val="000000"/>
                  </a:outerShdw>
                </a:effectLst>
              </a:rPr>
              <a:t>Body Level One</a:t>
            </a:r>
            <a:endParaRPr sz="2800">
              <a:solidFill>
                <a:srgbClr val="EBEBEB"/>
              </a:solidFill>
              <a:effectLst>
                <a:outerShdw sx="100000" sy="100000" kx="0" ky="0" algn="b" rotWithShape="0" blurRad="50800" dist="25400" dir="5400000">
                  <a:srgbClr val="000000"/>
                </a:outerShdw>
              </a:effectLst>
            </a:endParaRPr>
          </a:p>
          <a:p>
            <a:pPr lvl="1">
              <a:defRPr sz="1800">
                <a:solidFill>
                  <a:srgbClr val="000000"/>
                </a:solidFill>
                <a:effectLst/>
              </a:defRPr>
            </a:pPr>
            <a:r>
              <a:rPr sz="2800">
                <a:solidFill>
                  <a:srgbClr val="EBEBEB"/>
                </a:solidFill>
                <a:effectLst>
                  <a:outerShdw sx="100000" sy="100000" kx="0" ky="0" algn="b" rotWithShape="0" blurRad="50800" dist="25400" dir="5400000">
                    <a:srgbClr val="000000"/>
                  </a:outerShdw>
                </a:effectLst>
              </a:rPr>
              <a:t>Body Level Two</a:t>
            </a:r>
            <a:endParaRPr sz="2800">
              <a:solidFill>
                <a:srgbClr val="EBEBEB"/>
              </a:solidFill>
              <a:effectLst>
                <a:outerShdw sx="100000" sy="100000" kx="0" ky="0" algn="b" rotWithShape="0" blurRad="50800" dist="25400" dir="5400000">
                  <a:srgbClr val="000000"/>
                </a:outerShdw>
              </a:effectLst>
            </a:endParaRPr>
          </a:p>
          <a:p>
            <a:pPr lvl="2">
              <a:defRPr sz="1800">
                <a:solidFill>
                  <a:srgbClr val="000000"/>
                </a:solidFill>
                <a:effectLst/>
              </a:defRPr>
            </a:pPr>
            <a:r>
              <a:rPr sz="2800">
                <a:solidFill>
                  <a:srgbClr val="EBEBEB"/>
                </a:solidFill>
                <a:effectLst>
                  <a:outerShdw sx="100000" sy="100000" kx="0" ky="0" algn="b" rotWithShape="0" blurRad="50800" dist="25400" dir="5400000">
                    <a:srgbClr val="000000"/>
                  </a:outerShdw>
                </a:effectLst>
              </a:rPr>
              <a:t>Body Level Three</a:t>
            </a:r>
            <a:endParaRPr sz="2800">
              <a:solidFill>
                <a:srgbClr val="EBEBEB"/>
              </a:solidFill>
              <a:effectLst>
                <a:outerShdw sx="100000" sy="100000" kx="0" ky="0" algn="b" rotWithShape="0" blurRad="50800" dist="25400" dir="5400000">
                  <a:srgbClr val="000000"/>
                </a:outerShdw>
              </a:effectLst>
            </a:endParaRPr>
          </a:p>
          <a:p>
            <a:pPr lvl="3">
              <a:defRPr sz="1800">
                <a:solidFill>
                  <a:srgbClr val="000000"/>
                </a:solidFill>
                <a:effectLst/>
              </a:defRPr>
            </a:pPr>
            <a:r>
              <a:rPr sz="2800">
                <a:solidFill>
                  <a:srgbClr val="EBEBEB"/>
                </a:solidFill>
                <a:effectLst>
                  <a:outerShdw sx="100000" sy="100000" kx="0" ky="0" algn="b" rotWithShape="0" blurRad="50800" dist="25400" dir="5400000">
                    <a:srgbClr val="000000"/>
                  </a:outerShdw>
                </a:effectLst>
              </a:rPr>
              <a:t>Body Level Four</a:t>
            </a:r>
            <a:endParaRPr sz="2800">
              <a:solidFill>
                <a:srgbClr val="EBEBEB"/>
              </a:solidFill>
              <a:effectLst>
                <a:outerShdw sx="100000" sy="100000" kx="0" ky="0" algn="b" rotWithShape="0" blurRad="50800" dist="25400" dir="5400000">
                  <a:srgbClr val="000000"/>
                </a:outerShdw>
              </a:effectLst>
            </a:endParaRPr>
          </a:p>
          <a:p>
            <a:pPr lvl="4">
              <a:defRPr sz="1800">
                <a:solidFill>
                  <a:srgbClr val="000000"/>
                </a:solidFill>
                <a:effectLst/>
              </a:defRPr>
            </a:pPr>
            <a:r>
              <a:rPr sz="2800">
                <a:solidFill>
                  <a:srgbClr val="EBEBEB"/>
                </a:solidFill>
                <a:effectLst>
                  <a:outerShdw sx="100000" sy="100000" kx="0" ky="0" algn="b" rotWithShape="0" blurRad="50800" dist="25400" dir="5400000">
                    <a:srgbClr val="000000"/>
                  </a:outerShdw>
                </a:effectLst>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762000" y="965200"/>
            <a:ext cx="11480800" cy="7823200"/>
          </a:xfrm>
          <a:prstGeom prst="rect">
            <a:avLst/>
          </a:prstGeom>
        </p:spPr>
        <p:txBody>
          <a:bodyPr/>
          <a:lstStyle/>
          <a:p>
            <a:pPr lvl="0">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One</a:t>
            </a:r>
            <a:endParaRPr sz="3400">
              <a:solidFill>
                <a:srgbClr val="EBEBEB"/>
              </a:solidFill>
              <a:effectLst>
                <a:outerShdw sx="100000" sy="100000" kx="0" ky="0" algn="b" rotWithShape="0" blurRad="50800" dist="25400" dir="5400000">
                  <a:srgbClr val="000000"/>
                </a:outerShdw>
              </a:effectLst>
            </a:endParaRPr>
          </a:p>
          <a:p>
            <a:pPr lvl="1">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Two</a:t>
            </a:r>
            <a:endParaRPr sz="3400">
              <a:solidFill>
                <a:srgbClr val="EBEBEB"/>
              </a:solidFill>
              <a:effectLst>
                <a:outerShdw sx="100000" sy="100000" kx="0" ky="0" algn="b" rotWithShape="0" blurRad="50800" dist="25400" dir="5400000">
                  <a:srgbClr val="000000"/>
                </a:outerShdw>
              </a:effectLst>
            </a:endParaRPr>
          </a:p>
          <a:p>
            <a:pPr lvl="2">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Three</a:t>
            </a:r>
            <a:endParaRPr sz="3400">
              <a:solidFill>
                <a:srgbClr val="EBEBEB"/>
              </a:solidFill>
              <a:effectLst>
                <a:outerShdw sx="100000" sy="100000" kx="0" ky="0" algn="b" rotWithShape="0" blurRad="50800" dist="25400" dir="5400000">
                  <a:srgbClr val="000000"/>
                </a:outerShdw>
              </a:effectLst>
            </a:endParaRPr>
          </a:p>
          <a:p>
            <a:pPr lvl="3">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Four</a:t>
            </a:r>
            <a:endParaRPr sz="3400">
              <a:solidFill>
                <a:srgbClr val="EBEBEB"/>
              </a:solidFill>
              <a:effectLst>
                <a:outerShdw sx="100000" sy="100000" kx="0" ky="0" algn="b" rotWithShape="0" blurRad="50800" dist="25400" dir="5400000">
                  <a:srgbClr val="000000"/>
                </a:outerShdw>
              </a:effectLst>
            </a:endParaRPr>
          </a:p>
          <a:p>
            <a:pPr lvl="4">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Title Text</a:t>
            </a:r>
          </a:p>
        </p:txBody>
      </p:sp>
      <p:sp>
        <p:nvSpPr>
          <p:cNvPr id="3" name="Shape 3"/>
          <p:cNvSpPr/>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One</a:t>
            </a:r>
            <a:endParaRPr sz="3400">
              <a:solidFill>
                <a:srgbClr val="EBEBEB"/>
              </a:solidFill>
              <a:effectLst>
                <a:outerShdw sx="100000" sy="100000" kx="0" ky="0" algn="b" rotWithShape="0" blurRad="50800" dist="25400" dir="5400000">
                  <a:srgbClr val="000000"/>
                </a:outerShdw>
              </a:effectLst>
            </a:endParaRPr>
          </a:p>
          <a:p>
            <a:pPr lvl="1">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Two</a:t>
            </a:r>
            <a:endParaRPr sz="3400">
              <a:solidFill>
                <a:srgbClr val="EBEBEB"/>
              </a:solidFill>
              <a:effectLst>
                <a:outerShdw sx="100000" sy="100000" kx="0" ky="0" algn="b" rotWithShape="0" blurRad="50800" dist="25400" dir="5400000">
                  <a:srgbClr val="000000"/>
                </a:outerShdw>
              </a:effectLst>
            </a:endParaRPr>
          </a:p>
          <a:p>
            <a:pPr lvl="2">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Three</a:t>
            </a:r>
            <a:endParaRPr sz="3400">
              <a:solidFill>
                <a:srgbClr val="EBEBEB"/>
              </a:solidFill>
              <a:effectLst>
                <a:outerShdw sx="100000" sy="100000" kx="0" ky="0" algn="b" rotWithShape="0" blurRad="50800" dist="25400" dir="5400000">
                  <a:srgbClr val="000000"/>
                </a:outerShdw>
              </a:effectLst>
            </a:endParaRPr>
          </a:p>
          <a:p>
            <a:pPr lvl="3">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Four</a:t>
            </a:r>
            <a:endParaRPr sz="3400">
              <a:solidFill>
                <a:srgbClr val="EBEBEB"/>
              </a:solidFill>
              <a:effectLst>
                <a:outerShdw sx="100000" sy="100000" kx="0" ky="0" algn="b" rotWithShape="0" blurRad="50800" dist="25400" dir="5400000">
                  <a:srgbClr val="000000"/>
                </a:outerShdw>
              </a:effectLst>
            </a:endParaRPr>
          </a:p>
          <a:p>
            <a:pPr lvl="4">
              <a:defRPr sz="1800">
                <a:solidFill>
                  <a:srgbClr val="000000"/>
                </a:solidFill>
                <a:effectLst/>
              </a:defRPr>
            </a:pPr>
            <a:r>
              <a:rPr sz="3400">
                <a:solidFill>
                  <a:srgbClr val="EBEBEB"/>
                </a:solidFill>
                <a:effectLst>
                  <a:outerShdw sx="100000" sy="100000" kx="0" ky="0" algn="b" rotWithShape="0" blurRad="50800" dist="25400" dir="5400000">
                    <a:srgbClr val="000000"/>
                  </a:outerShdw>
                </a:effectLst>
              </a:rPr>
              <a:t>Body Level Five</a:t>
            </a:r>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spd="med" advClick="1"/>
  <p:txStyles>
    <p:titleStyle>
      <a:lvl1pPr algn="ctr" defTabSz="584200">
        <a:defRPr b="1"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1pPr>
      <a:lvl2pPr indent="228600" algn="ctr" defTabSz="584200">
        <a:defRPr b="1"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2pPr>
      <a:lvl3pPr indent="457200" algn="ctr" defTabSz="584200">
        <a:defRPr b="1"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3pPr>
      <a:lvl4pPr indent="685800" algn="ctr" defTabSz="584200">
        <a:defRPr b="1"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4pPr>
      <a:lvl5pPr indent="914400" algn="ctr" defTabSz="584200">
        <a:defRPr b="1"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5pPr>
      <a:lvl6pPr indent="1143000" algn="ctr" defTabSz="584200">
        <a:defRPr b="1"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6pPr>
      <a:lvl7pPr indent="1371600" algn="ctr" defTabSz="584200">
        <a:defRPr b="1"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7pPr>
      <a:lvl8pPr indent="1600200" algn="ctr" defTabSz="584200">
        <a:defRPr b="1"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8pPr>
      <a:lvl9pPr indent="1828800" algn="ctr" defTabSz="584200">
        <a:defRPr b="1" sz="6400">
          <a:solidFill>
            <a:srgbClr val="FFFFFF"/>
          </a:solidFill>
          <a:effectLst>
            <a:outerShdw sx="100000" sy="100000" kx="0" ky="0" algn="b" rotWithShape="0" blurRad="50800" dist="25400" dir="5400000">
              <a:srgbClr val="000000"/>
            </a:outerShdw>
          </a:effectLst>
          <a:latin typeface="+mn-lt"/>
          <a:ea typeface="+mn-ea"/>
          <a:cs typeface="+mn-cs"/>
          <a:sym typeface="Helvetica Neue"/>
        </a:defRPr>
      </a:lvl9pPr>
    </p:titleStyle>
    <p:bodyStyle>
      <a:lvl1pPr marL="498167" indent="-498167"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1pPr>
      <a:lvl2pPr marL="812800" indent="-406400"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2pPr>
      <a:lvl3pPr marL="1219200" indent="-406400"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3pPr>
      <a:lvl4pPr marL="1625600" indent="-406400"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4pPr>
      <a:lvl5pPr marL="2032000" indent="-406400"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5pPr>
      <a:lvl6pPr marL="2438400" indent="-406400"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6pPr>
      <a:lvl7pPr marL="2844800" indent="-406400"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7pPr>
      <a:lvl8pPr marL="3251200" indent="-406400"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8pPr>
      <a:lvl9pPr marL="3657600" indent="-406400" defTabSz="584200">
        <a:spcBef>
          <a:spcPts val="4200"/>
        </a:spcBef>
        <a:buSzPct val="75000"/>
        <a:buChar char="•"/>
        <a:defRPr sz="3400">
          <a:solidFill>
            <a:srgbClr val="EBEBEB"/>
          </a:solidFill>
          <a:effectLst>
            <a:outerShdw sx="100000" sy="100000" kx="0" ky="0" algn="b" rotWithShape="0" blurRad="50800" dist="25400" dir="5400000">
              <a:srgbClr val="000000"/>
            </a:outerShdw>
          </a:effectLst>
          <a:latin typeface="Helvetica Neue Medium"/>
          <a:ea typeface="Helvetica Neue Medium"/>
          <a:cs typeface="Helvetica Neue Medium"/>
          <a:sym typeface="Helvetica Neue Medium"/>
        </a:defRPr>
      </a:lvl9pPr>
    </p:bodyStyle>
    <p:otherStyle>
      <a:lvl1pPr algn="ctr" defTabSz="584200">
        <a:defRPr>
          <a:solidFill>
            <a:schemeClr val="tx1"/>
          </a:solidFill>
          <a:latin typeface="+mn-lt"/>
          <a:ea typeface="+mn-ea"/>
          <a:cs typeface="+mn-cs"/>
          <a:sym typeface="Helvetica Neue"/>
        </a:defRPr>
      </a:lvl1pPr>
      <a:lvl2pPr indent="228600" algn="ctr" defTabSz="584200">
        <a:defRPr>
          <a:solidFill>
            <a:schemeClr val="tx1"/>
          </a:solidFill>
          <a:latin typeface="+mn-lt"/>
          <a:ea typeface="+mn-ea"/>
          <a:cs typeface="+mn-cs"/>
          <a:sym typeface="Helvetica Neue"/>
        </a:defRPr>
      </a:lvl2pPr>
      <a:lvl3pPr indent="457200" algn="ctr" defTabSz="584200">
        <a:defRPr>
          <a:solidFill>
            <a:schemeClr val="tx1"/>
          </a:solidFill>
          <a:latin typeface="+mn-lt"/>
          <a:ea typeface="+mn-ea"/>
          <a:cs typeface="+mn-cs"/>
          <a:sym typeface="Helvetica Neue"/>
        </a:defRPr>
      </a:lvl3pPr>
      <a:lvl4pPr indent="685800" algn="ctr" defTabSz="584200">
        <a:defRPr>
          <a:solidFill>
            <a:schemeClr val="tx1"/>
          </a:solidFill>
          <a:latin typeface="+mn-lt"/>
          <a:ea typeface="+mn-ea"/>
          <a:cs typeface="+mn-cs"/>
          <a:sym typeface="Helvetica Neue"/>
        </a:defRPr>
      </a:lvl4pPr>
      <a:lvl5pPr indent="914400" algn="ctr" defTabSz="584200">
        <a:defRPr>
          <a:solidFill>
            <a:schemeClr val="tx1"/>
          </a:solidFill>
          <a:latin typeface="+mn-lt"/>
          <a:ea typeface="+mn-ea"/>
          <a:cs typeface="+mn-cs"/>
          <a:sym typeface="Helvetica Neue"/>
        </a:defRPr>
      </a:lvl5pPr>
      <a:lvl6pPr indent="1143000" algn="ctr" defTabSz="584200">
        <a:defRPr>
          <a:solidFill>
            <a:schemeClr val="tx1"/>
          </a:solidFill>
          <a:latin typeface="+mn-lt"/>
          <a:ea typeface="+mn-ea"/>
          <a:cs typeface="+mn-cs"/>
          <a:sym typeface="Helvetica Neue"/>
        </a:defRPr>
      </a:lvl6pPr>
      <a:lvl7pPr indent="1371600" algn="ctr" defTabSz="584200">
        <a:defRPr>
          <a:solidFill>
            <a:schemeClr val="tx1"/>
          </a:solidFill>
          <a:latin typeface="+mn-lt"/>
          <a:ea typeface="+mn-ea"/>
          <a:cs typeface="+mn-cs"/>
          <a:sym typeface="Helvetica Neue"/>
        </a:defRPr>
      </a:lvl7pPr>
      <a:lvl8pPr indent="1600200" algn="ctr" defTabSz="584200">
        <a:defRPr>
          <a:solidFill>
            <a:schemeClr val="tx1"/>
          </a:solidFill>
          <a:latin typeface="+mn-lt"/>
          <a:ea typeface="+mn-ea"/>
          <a:cs typeface="+mn-cs"/>
          <a:sym typeface="Helvetica Neue"/>
        </a:defRPr>
      </a:lvl8pPr>
      <a:lvl9pPr indent="1828800" algn="ctr" defTabSz="584200">
        <a:defRPr>
          <a:solidFill>
            <a:schemeClr val="tx1"/>
          </a:solidFill>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3.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1" Type="http://schemas.openxmlformats.org/officeDocument/2006/relationships/image" Target="../media/image17.png"/><Relationship Id="rId12" Type="http://schemas.openxmlformats.org/officeDocument/2006/relationships/image" Target="../media/image2.png"/><Relationship Id="rId13" Type="http://schemas.openxmlformats.org/officeDocument/2006/relationships/image" Target="../media/image1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4.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xfrm>
            <a:off x="880533" y="228600"/>
            <a:ext cx="11480801" cy="2540000"/>
          </a:xfrm>
          <a:prstGeom prst="rect">
            <a:avLst/>
          </a:prstGeom>
        </p:spPr>
        <p:txBody>
          <a:bodyPr/>
          <a:lstStyle>
            <a:lvl1pPr defTabSz="543305">
              <a:defRPr sz="5952">
                <a:effectLst>
                  <a:outerShdw sx="100000" sy="100000" kx="0" ky="0" algn="b" rotWithShape="0" blurRad="47244" dist="23622" dir="5400000">
                    <a:srgbClr val="000000"/>
                  </a:outerShdw>
                </a:effectLst>
              </a:defRPr>
            </a:lvl1pPr>
          </a:lstStyle>
          <a:p>
            <a:pPr lvl="0">
              <a:defRPr b="0" sz="1800">
                <a:solidFill>
                  <a:srgbClr val="000000"/>
                </a:solidFill>
                <a:effectLst/>
              </a:defRPr>
            </a:pPr>
            <a:r>
              <a:rPr b="1" sz="5952">
                <a:solidFill>
                  <a:srgbClr val="FFFFFF"/>
                </a:solidFill>
                <a:effectLst>
                  <a:outerShdw sx="100000" sy="100000" kx="0" ky="0" algn="b" rotWithShape="0" blurRad="47244" dist="23622" dir="5400000">
                    <a:srgbClr val="000000"/>
                  </a:outerShdw>
                </a:effectLst>
              </a:rPr>
              <a:t>Building Resilience: connecting systems and communities</a:t>
            </a:r>
          </a:p>
        </p:txBody>
      </p:sp>
      <p:sp>
        <p:nvSpPr>
          <p:cNvPr id="33" name="Shape 33"/>
          <p:cNvSpPr/>
          <p:nvPr>
            <p:ph type="body" idx="1"/>
          </p:nvPr>
        </p:nvSpPr>
        <p:spPr>
          <a:xfrm>
            <a:off x="880533" y="8661400"/>
            <a:ext cx="11480801" cy="863600"/>
          </a:xfrm>
          <a:prstGeom prst="rect">
            <a:avLst/>
          </a:prstGeom>
        </p:spPr>
        <p:txBody>
          <a:bodyPr/>
          <a:lstStyle/>
          <a:p>
            <a:pPr lvl="0">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Jed Wright, Gulf of Maine Coastal Program, USFWS</a:t>
            </a:r>
            <a:endParaRPr sz="2400">
              <a:solidFill>
                <a:srgbClr val="FFFFFF"/>
              </a:solidFill>
              <a:effectLst>
                <a:outerShdw sx="100000" sy="100000" kx="0" ky="0" algn="b" rotWithShape="0" blurRad="50800" dist="25400" dir="5400000">
                  <a:srgbClr val="000000"/>
                </a:outerShdw>
              </a:effectLst>
            </a:endParaRPr>
          </a:p>
          <a:p>
            <a:pPr lvl="0">
              <a:defRPr sz="1800">
                <a:solidFill>
                  <a:srgbClr val="000000"/>
                </a:solidFill>
                <a:effectLst/>
              </a:defRPr>
            </a:pPr>
            <a:r>
              <a:rPr sz="2400">
                <a:solidFill>
                  <a:srgbClr val="FFFFFF"/>
                </a:solidFill>
                <a:effectLst>
                  <a:outerShdw sx="100000" sy="100000" kx="0" ky="0" algn="b" rotWithShape="0" blurRad="50800" dist="25400" dir="5400000">
                    <a:srgbClr val="000000"/>
                  </a:outerShdw>
                </a:effectLst>
              </a:rPr>
              <a:t>Madeline Kinsey, University of California Davis</a:t>
            </a:r>
          </a:p>
        </p:txBody>
      </p:sp>
      <p:pic>
        <p:nvPicPr>
          <p:cNvPr id="34" name="pasted-image.pdf"/>
          <p:cNvPicPr/>
          <p:nvPr/>
        </p:nvPicPr>
        <p:blipFill>
          <a:blip r:embed="rId3">
            <a:extLst/>
          </a:blip>
          <a:stretch>
            <a:fillRect/>
          </a:stretch>
        </p:blipFill>
        <p:spPr>
          <a:xfrm>
            <a:off x="11648016" y="8233833"/>
            <a:ext cx="952501" cy="1143001"/>
          </a:xfrm>
          <a:prstGeom prst="rect">
            <a:avLst/>
          </a:prstGeom>
          <a:ln w="12700">
            <a:miter lim="400000"/>
          </a:ln>
        </p:spPr>
      </p:pic>
      <p:pic>
        <p:nvPicPr>
          <p:cNvPr id="35" name="pasted-image.pdf"/>
          <p:cNvPicPr/>
          <p:nvPr/>
        </p:nvPicPr>
        <p:blipFill>
          <a:blip r:embed="rId4">
            <a:extLst/>
          </a:blip>
          <a:stretch>
            <a:fillRect/>
          </a:stretch>
        </p:blipFill>
        <p:spPr>
          <a:xfrm>
            <a:off x="11673416" y="7266516"/>
            <a:ext cx="901701" cy="876301"/>
          </a:xfrm>
          <a:prstGeom prst="rect">
            <a:avLst/>
          </a:prstGeom>
          <a:ln w="12700">
            <a:miter lim="400000"/>
          </a:ln>
        </p:spPr>
      </p:pic>
      <p:sp>
        <p:nvSpPr>
          <p:cNvPr id="36" name="Shape 36"/>
          <p:cNvSpPr/>
          <p:nvPr/>
        </p:nvSpPr>
        <p:spPr>
          <a:xfrm>
            <a:off x="2817359" y="8003766"/>
            <a:ext cx="7607148"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effectLst/>
              </a:defRPr>
            </a:pPr>
            <a:r>
              <a:rPr sz="3800">
                <a:solidFill>
                  <a:srgbClr val="EBEBEB"/>
                </a:solidFill>
                <a:effectLst>
                  <a:outerShdw sx="100000" sy="100000" kx="0" ky="0" algn="b" rotWithShape="0" blurRad="50800" dist="25400" dir="5400000">
                    <a:srgbClr val="000000"/>
                  </a:outerShdw>
                </a:effectLst>
              </a:rPr>
              <a:t>State of the Bay Conference 2015</a:t>
            </a:r>
          </a:p>
        </p:txBody>
      </p:sp>
      <p:pic>
        <p:nvPicPr>
          <p:cNvPr id="37" name="pasted-image.tif"/>
          <p:cNvPicPr/>
          <p:nvPr/>
        </p:nvPicPr>
        <p:blipFill>
          <a:blip r:embed="rId5">
            <a:extLst/>
          </a:blip>
          <a:stretch>
            <a:fillRect/>
          </a:stretch>
        </p:blipFill>
        <p:spPr>
          <a:xfrm>
            <a:off x="2652183" y="3252582"/>
            <a:ext cx="7937501" cy="4203701"/>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4" name="pasted-image.pdf"/>
          <p:cNvPicPr/>
          <p:nvPr/>
        </p:nvPicPr>
        <p:blipFill>
          <a:blip r:embed="rId3">
            <a:extLst/>
          </a:blip>
          <a:srcRect l="0" t="16221" r="987" b="0"/>
          <a:stretch>
            <a:fillRect/>
          </a:stretch>
        </p:blipFill>
        <p:spPr>
          <a:xfrm>
            <a:off x="1141809" y="649819"/>
            <a:ext cx="10721133" cy="7773469"/>
          </a:xfrm>
          <a:prstGeom prst="rect">
            <a:avLst/>
          </a:prstGeom>
          <a:ln w="12700">
            <a:miter lim="400000"/>
          </a:ln>
        </p:spPr>
      </p:pic>
      <p:sp>
        <p:nvSpPr>
          <p:cNvPr id="85" name="Shape 85"/>
          <p:cNvSpPr/>
          <p:nvPr>
            <p:ph type="title" idx="4294967295"/>
          </p:nvPr>
        </p:nvSpPr>
        <p:spPr>
          <a:xfrm>
            <a:off x="762000" y="8313615"/>
            <a:ext cx="11480800" cy="1079501"/>
          </a:xfrm>
          <a:prstGeom prst="rect">
            <a:avLst/>
          </a:prstGeom>
        </p:spPr>
        <p:txBody>
          <a:bodyPr anchor="b"/>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Diversity</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9" name="pasted-image.pdf"/>
          <p:cNvPicPr/>
          <p:nvPr/>
        </p:nvPicPr>
        <p:blipFill>
          <a:blip r:embed="rId3">
            <a:extLst/>
          </a:blip>
          <a:stretch>
            <a:fillRect/>
          </a:stretch>
        </p:blipFill>
        <p:spPr>
          <a:xfrm>
            <a:off x="1549400" y="1574800"/>
            <a:ext cx="9906000" cy="6604000"/>
          </a:xfrm>
          <a:prstGeom prst="rect">
            <a:avLst/>
          </a:prstGeom>
          <a:ln w="12700">
            <a:miter lim="400000"/>
          </a:ln>
        </p:spPr>
      </p:pic>
      <p:sp>
        <p:nvSpPr>
          <p:cNvPr id="90" name="Shape 90"/>
          <p:cNvSpPr/>
          <p:nvPr>
            <p:ph type="title" idx="4294967295"/>
          </p:nvPr>
        </p:nvSpPr>
        <p:spPr>
          <a:xfrm>
            <a:off x="762000" y="8313615"/>
            <a:ext cx="11480800" cy="1079501"/>
          </a:xfrm>
          <a:prstGeom prst="rect">
            <a:avLst/>
          </a:prstGeom>
        </p:spPr>
        <p:txBody>
          <a:bodyPr anchor="b"/>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Ecological variability</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 name="Shape 94"/>
          <p:cNvSpPr/>
          <p:nvPr>
            <p:ph type="title" idx="4294967295"/>
          </p:nvPr>
        </p:nvSpPr>
        <p:spPr>
          <a:xfrm>
            <a:off x="762000" y="8313615"/>
            <a:ext cx="11480800" cy="1079501"/>
          </a:xfrm>
          <a:prstGeom prst="rect">
            <a:avLst/>
          </a:prstGeom>
        </p:spPr>
        <p:txBody>
          <a:bodyPr anchor="b"/>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Slow variables</a:t>
            </a:r>
          </a:p>
        </p:txBody>
      </p:sp>
      <p:pic>
        <p:nvPicPr>
          <p:cNvPr id="95" name="pasted-image.png"/>
          <p:cNvPicPr/>
          <p:nvPr/>
        </p:nvPicPr>
        <p:blipFill>
          <a:blip r:embed="rId3">
            <a:extLst/>
          </a:blip>
          <a:stretch>
            <a:fillRect/>
          </a:stretch>
        </p:blipFill>
        <p:spPr>
          <a:xfrm>
            <a:off x="1545324" y="571500"/>
            <a:ext cx="9914152" cy="7452786"/>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9" name="pasted-image.pdf"/>
          <p:cNvPicPr/>
          <p:nvPr/>
        </p:nvPicPr>
        <p:blipFill>
          <a:blip r:embed="rId3">
            <a:extLst/>
          </a:blip>
          <a:stretch>
            <a:fillRect/>
          </a:stretch>
        </p:blipFill>
        <p:spPr>
          <a:xfrm>
            <a:off x="1436957" y="556519"/>
            <a:ext cx="10130886" cy="7614827"/>
          </a:xfrm>
          <a:prstGeom prst="rect">
            <a:avLst/>
          </a:prstGeom>
          <a:ln w="12700">
            <a:miter lim="400000"/>
          </a:ln>
        </p:spPr>
      </p:pic>
      <p:sp>
        <p:nvSpPr>
          <p:cNvPr id="100" name="Shape 100"/>
          <p:cNvSpPr/>
          <p:nvPr/>
        </p:nvSpPr>
        <p:spPr>
          <a:xfrm flipV="1">
            <a:off x="4136322" y="5003053"/>
            <a:ext cx="1367724" cy="640568"/>
          </a:xfrm>
          <a:prstGeom prst="line">
            <a:avLst/>
          </a:prstGeom>
          <a:ln w="63500">
            <a:solidFill>
              <a:srgbClr val="EBEBEB"/>
            </a:solidFill>
            <a:miter lim="400000"/>
            <a:tailEnd type="triangle"/>
          </a:ln>
        </p:spPr>
        <p:txBody>
          <a:bodyPr lIns="0" tIns="0" rIns="0" bIns="0" anchor="ctr"/>
          <a:lstStyle/>
          <a:p>
            <a:pPr lvl="0">
              <a:defRPr sz="3000">
                <a:solidFill>
                  <a:srgbClr val="FFFFFF"/>
                </a:solidFill>
                <a:effectLst>
                  <a:outerShdw sx="100000" sy="100000" kx="0" ky="0" algn="b" rotWithShape="0" blurRad="38100" dist="12700" dir="5400000">
                    <a:srgbClr val="000000">
                      <a:alpha val="80000"/>
                    </a:srgbClr>
                  </a:outerShdw>
                </a:effectLst>
              </a:defRPr>
            </a:pPr>
          </a:p>
        </p:txBody>
      </p:sp>
      <p:pic>
        <p:nvPicPr>
          <p:cNvPr id="101" name="pasted-image.pdf"/>
          <p:cNvPicPr/>
          <p:nvPr/>
        </p:nvPicPr>
        <p:blipFill>
          <a:blip r:embed="rId4">
            <a:extLst/>
          </a:blip>
          <a:stretch>
            <a:fillRect/>
          </a:stretch>
        </p:blipFill>
        <p:spPr>
          <a:xfrm>
            <a:off x="876300" y="5175250"/>
            <a:ext cx="3175000" cy="1689100"/>
          </a:xfrm>
          <a:prstGeom prst="rect">
            <a:avLst/>
          </a:prstGeom>
          <a:ln w="12700">
            <a:miter lim="400000"/>
          </a:ln>
        </p:spPr>
      </p:pic>
      <p:sp>
        <p:nvSpPr>
          <p:cNvPr id="102" name="Shape 102"/>
          <p:cNvSpPr/>
          <p:nvPr>
            <p:ph type="title" idx="4294967295"/>
          </p:nvPr>
        </p:nvSpPr>
        <p:spPr>
          <a:xfrm>
            <a:off x="762000" y="8313615"/>
            <a:ext cx="11480800" cy="1079501"/>
          </a:xfrm>
          <a:prstGeom prst="rect">
            <a:avLst/>
          </a:prstGeom>
        </p:spPr>
        <p:txBody>
          <a:bodyPr anchor="b"/>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Modularity</a:t>
            </a:r>
          </a:p>
        </p:txBody>
      </p:sp>
      <p:pic>
        <p:nvPicPr>
          <p:cNvPr id="103" name="pasted-image.tif"/>
          <p:cNvPicPr/>
          <p:nvPr/>
        </p:nvPicPr>
        <p:blipFill>
          <a:blip r:embed="rId5">
            <a:extLst/>
          </a:blip>
          <a:stretch>
            <a:fillRect/>
          </a:stretch>
        </p:blipFill>
        <p:spPr>
          <a:xfrm>
            <a:off x="1098550" y="2415956"/>
            <a:ext cx="3175000" cy="1310030"/>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7" name="pasted-image.pdf"/>
          <p:cNvPicPr/>
          <p:nvPr/>
        </p:nvPicPr>
        <p:blipFill>
          <a:blip r:embed="rId3">
            <a:extLst/>
          </a:blip>
          <a:stretch>
            <a:fillRect/>
          </a:stretch>
        </p:blipFill>
        <p:spPr>
          <a:xfrm>
            <a:off x="578455" y="965355"/>
            <a:ext cx="1381523" cy="2037161"/>
          </a:xfrm>
          <a:prstGeom prst="rect">
            <a:avLst/>
          </a:prstGeom>
          <a:ln w="12700">
            <a:miter lim="400000"/>
          </a:ln>
        </p:spPr>
      </p:pic>
      <p:pic>
        <p:nvPicPr>
          <p:cNvPr id="108" name="pasted-image.pdf"/>
          <p:cNvPicPr/>
          <p:nvPr/>
        </p:nvPicPr>
        <p:blipFill>
          <a:blip r:embed="rId4">
            <a:extLst/>
          </a:blip>
          <a:stretch>
            <a:fillRect/>
          </a:stretch>
        </p:blipFill>
        <p:spPr>
          <a:xfrm>
            <a:off x="7971586" y="4186038"/>
            <a:ext cx="1262427" cy="1381524"/>
          </a:xfrm>
          <a:prstGeom prst="rect">
            <a:avLst/>
          </a:prstGeom>
          <a:ln w="12700">
            <a:miter lim="400000"/>
          </a:ln>
        </p:spPr>
      </p:pic>
      <p:pic>
        <p:nvPicPr>
          <p:cNvPr id="109" name="pasted-image.pdf"/>
          <p:cNvPicPr/>
          <p:nvPr/>
        </p:nvPicPr>
        <p:blipFill>
          <a:blip r:embed="rId5">
            <a:extLst/>
          </a:blip>
          <a:stretch>
            <a:fillRect/>
          </a:stretch>
        </p:blipFill>
        <p:spPr>
          <a:xfrm>
            <a:off x="1066954" y="6134036"/>
            <a:ext cx="2306009" cy="1162860"/>
          </a:xfrm>
          <a:prstGeom prst="rect">
            <a:avLst/>
          </a:prstGeom>
          <a:ln w="12700">
            <a:miter lim="400000"/>
          </a:ln>
        </p:spPr>
      </p:pic>
      <p:pic>
        <p:nvPicPr>
          <p:cNvPr id="110" name="pasted-image.pdf"/>
          <p:cNvPicPr/>
          <p:nvPr/>
        </p:nvPicPr>
        <p:blipFill>
          <a:blip r:embed="rId6">
            <a:extLst/>
          </a:blip>
          <a:stretch>
            <a:fillRect/>
          </a:stretch>
        </p:blipFill>
        <p:spPr>
          <a:xfrm>
            <a:off x="5690080" y="3245190"/>
            <a:ext cx="2306008" cy="682580"/>
          </a:xfrm>
          <a:prstGeom prst="rect">
            <a:avLst/>
          </a:prstGeom>
          <a:ln w="12700">
            <a:miter lim="400000"/>
          </a:ln>
        </p:spPr>
      </p:pic>
      <p:pic>
        <p:nvPicPr>
          <p:cNvPr id="111" name="pasted-image.pdf"/>
          <p:cNvPicPr/>
          <p:nvPr/>
        </p:nvPicPr>
        <p:blipFill>
          <a:blip r:embed="rId7">
            <a:extLst/>
          </a:blip>
          <a:stretch>
            <a:fillRect/>
          </a:stretch>
        </p:blipFill>
        <p:spPr>
          <a:xfrm>
            <a:off x="9153457" y="6557595"/>
            <a:ext cx="2504205" cy="1201205"/>
          </a:xfrm>
          <a:prstGeom prst="rect">
            <a:avLst/>
          </a:prstGeom>
          <a:ln w="12700">
            <a:miter lim="400000"/>
          </a:ln>
        </p:spPr>
      </p:pic>
      <p:pic>
        <p:nvPicPr>
          <p:cNvPr id="112" name="pasted-image.pdf"/>
          <p:cNvPicPr/>
          <p:nvPr/>
        </p:nvPicPr>
        <p:blipFill>
          <a:blip r:embed="rId8">
            <a:extLst/>
          </a:blip>
          <a:stretch>
            <a:fillRect/>
          </a:stretch>
        </p:blipFill>
        <p:spPr>
          <a:xfrm>
            <a:off x="10536986" y="2985809"/>
            <a:ext cx="1262427" cy="1201342"/>
          </a:xfrm>
          <a:prstGeom prst="rect">
            <a:avLst/>
          </a:prstGeom>
          <a:ln w="12700">
            <a:miter lim="400000"/>
          </a:ln>
        </p:spPr>
      </p:pic>
      <p:pic>
        <p:nvPicPr>
          <p:cNvPr id="113" name="pasted-image.pdf"/>
          <p:cNvPicPr/>
          <p:nvPr/>
        </p:nvPicPr>
        <p:blipFill>
          <a:blip r:embed="rId9">
            <a:extLst/>
          </a:blip>
          <a:stretch>
            <a:fillRect/>
          </a:stretch>
        </p:blipFill>
        <p:spPr>
          <a:xfrm>
            <a:off x="5349395" y="5772150"/>
            <a:ext cx="2306009" cy="1214772"/>
          </a:xfrm>
          <a:prstGeom prst="rect">
            <a:avLst/>
          </a:prstGeom>
          <a:ln w="12700">
            <a:miter lim="400000"/>
          </a:ln>
        </p:spPr>
      </p:pic>
      <p:pic>
        <p:nvPicPr>
          <p:cNvPr id="114" name="pasted-image.pdf"/>
          <p:cNvPicPr/>
          <p:nvPr/>
        </p:nvPicPr>
        <p:blipFill>
          <a:blip r:embed="rId10">
            <a:extLst/>
          </a:blip>
          <a:stretch>
            <a:fillRect/>
          </a:stretch>
        </p:blipFill>
        <p:spPr>
          <a:xfrm>
            <a:off x="8333819" y="889946"/>
            <a:ext cx="1381524" cy="1381524"/>
          </a:xfrm>
          <a:prstGeom prst="rect">
            <a:avLst/>
          </a:prstGeom>
          <a:ln w="12700">
            <a:miter lim="400000"/>
          </a:ln>
        </p:spPr>
      </p:pic>
      <p:pic>
        <p:nvPicPr>
          <p:cNvPr id="115" name="pasted-image.pdf"/>
          <p:cNvPicPr/>
          <p:nvPr/>
        </p:nvPicPr>
        <p:blipFill>
          <a:blip r:embed="rId11">
            <a:extLst/>
          </a:blip>
          <a:stretch>
            <a:fillRect/>
          </a:stretch>
        </p:blipFill>
        <p:spPr>
          <a:xfrm>
            <a:off x="4803113" y="593090"/>
            <a:ext cx="1724376" cy="1314837"/>
          </a:xfrm>
          <a:prstGeom prst="rect">
            <a:avLst/>
          </a:prstGeom>
          <a:ln w="12700">
            <a:miter lim="400000"/>
          </a:ln>
        </p:spPr>
      </p:pic>
      <p:pic>
        <p:nvPicPr>
          <p:cNvPr id="116" name="pasted-image.pdf"/>
          <p:cNvPicPr/>
          <p:nvPr/>
        </p:nvPicPr>
        <p:blipFill>
          <a:blip r:embed="rId12">
            <a:extLst/>
          </a:blip>
          <a:stretch>
            <a:fillRect/>
          </a:stretch>
        </p:blipFill>
        <p:spPr>
          <a:xfrm>
            <a:off x="3134267" y="2173446"/>
            <a:ext cx="1381524" cy="1657828"/>
          </a:xfrm>
          <a:prstGeom prst="rect">
            <a:avLst/>
          </a:prstGeom>
          <a:ln w="12700">
            <a:miter lim="400000"/>
          </a:ln>
        </p:spPr>
      </p:pic>
      <p:sp>
        <p:nvSpPr>
          <p:cNvPr id="117" name="Shape 117"/>
          <p:cNvSpPr/>
          <p:nvPr>
            <p:ph type="title" idx="4294967295"/>
          </p:nvPr>
        </p:nvSpPr>
        <p:spPr>
          <a:xfrm>
            <a:off x="762000" y="8313615"/>
            <a:ext cx="11480800" cy="1079501"/>
          </a:xfrm>
          <a:prstGeom prst="rect">
            <a:avLst/>
          </a:prstGeom>
        </p:spPr>
        <p:txBody>
          <a:bodyPr anchor="b"/>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Overlap in governance</a:t>
            </a:r>
          </a:p>
        </p:txBody>
      </p:sp>
      <p:pic>
        <p:nvPicPr>
          <p:cNvPr id="118" name="pasted-image.png"/>
          <p:cNvPicPr/>
          <p:nvPr/>
        </p:nvPicPr>
        <p:blipFill>
          <a:blip r:embed="rId13">
            <a:extLst/>
          </a:blip>
          <a:stretch>
            <a:fillRect/>
          </a:stretch>
        </p:blipFill>
        <p:spPr>
          <a:xfrm>
            <a:off x="1822967" y="4492344"/>
            <a:ext cx="3216003" cy="624973"/>
          </a:xfrm>
          <a:prstGeom prst="rect">
            <a:avLst/>
          </a:prstGeom>
          <a:ln w="12700">
            <a:miter lim="400000"/>
          </a:ln>
        </p:spPr>
      </p:pic>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2" name="pasted-image.pdf"/>
          <p:cNvPicPr/>
          <p:nvPr/>
        </p:nvPicPr>
        <p:blipFill>
          <a:blip r:embed="rId3">
            <a:extLst/>
          </a:blip>
          <a:stretch>
            <a:fillRect/>
          </a:stretch>
        </p:blipFill>
        <p:spPr>
          <a:xfrm>
            <a:off x="-166448" y="153865"/>
            <a:ext cx="13337696" cy="8167136"/>
          </a:xfrm>
          <a:prstGeom prst="rect">
            <a:avLst/>
          </a:prstGeom>
          <a:ln w="12700">
            <a:miter lim="400000"/>
          </a:ln>
        </p:spPr>
      </p:pic>
      <p:sp>
        <p:nvSpPr>
          <p:cNvPr id="123" name="Shape 123"/>
          <p:cNvSpPr/>
          <p:nvPr>
            <p:ph type="title" idx="4294967295"/>
          </p:nvPr>
        </p:nvSpPr>
        <p:spPr>
          <a:xfrm>
            <a:off x="762000" y="8313615"/>
            <a:ext cx="11480800" cy="1079501"/>
          </a:xfrm>
          <a:prstGeom prst="rect">
            <a:avLst/>
          </a:prstGeom>
        </p:spPr>
        <p:txBody>
          <a:bodyPr anchor="b"/>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Social capital</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title" idx="4294967295"/>
          </p:nvPr>
        </p:nvSpPr>
        <p:spPr>
          <a:xfrm>
            <a:off x="762000" y="8313615"/>
            <a:ext cx="11480800" cy="1079501"/>
          </a:xfrm>
          <a:prstGeom prst="rect">
            <a:avLst/>
          </a:prstGeom>
        </p:spPr>
        <p:txBody>
          <a:bodyPr anchor="b"/>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Ecosystem Services</a:t>
            </a:r>
          </a:p>
        </p:txBody>
      </p:sp>
      <p:pic>
        <p:nvPicPr>
          <p:cNvPr id="128" name="pasted-image.pdf"/>
          <p:cNvPicPr/>
          <p:nvPr/>
        </p:nvPicPr>
        <p:blipFill>
          <a:blip r:embed="rId3">
            <a:extLst/>
          </a:blip>
          <a:stretch>
            <a:fillRect/>
          </a:stretch>
        </p:blipFill>
        <p:spPr>
          <a:xfrm>
            <a:off x="7957552" y="4498568"/>
            <a:ext cx="4621303" cy="3475027"/>
          </a:xfrm>
          <a:prstGeom prst="rect">
            <a:avLst/>
          </a:prstGeom>
          <a:ln w="12700">
            <a:miter lim="400000"/>
          </a:ln>
        </p:spPr>
      </p:pic>
      <p:pic>
        <p:nvPicPr>
          <p:cNvPr id="129" name="pasted-image-small.png"/>
          <p:cNvPicPr/>
          <p:nvPr/>
        </p:nvPicPr>
        <p:blipFill>
          <a:blip r:embed="rId4">
            <a:extLst/>
          </a:blip>
          <a:stretch>
            <a:fillRect/>
          </a:stretch>
        </p:blipFill>
        <p:spPr>
          <a:xfrm>
            <a:off x="793889" y="1216970"/>
            <a:ext cx="6815452" cy="2246304"/>
          </a:xfrm>
          <a:prstGeom prst="rect">
            <a:avLst/>
          </a:prstGeom>
          <a:ln w="12700">
            <a:miter lim="400000"/>
          </a:ln>
        </p:spPr>
      </p:pic>
      <p:pic>
        <p:nvPicPr>
          <p:cNvPr id="130" name="pasted-image.png"/>
          <p:cNvPicPr/>
          <p:nvPr/>
        </p:nvPicPr>
        <p:blipFill>
          <a:blip r:embed="rId5">
            <a:extLst/>
          </a:blip>
          <a:stretch>
            <a:fillRect/>
          </a:stretch>
        </p:blipFill>
        <p:spPr>
          <a:xfrm>
            <a:off x="820982" y="3631932"/>
            <a:ext cx="6761266" cy="4473705"/>
          </a:xfrm>
          <a:prstGeom prst="rect">
            <a:avLst/>
          </a:prstGeom>
          <a:ln w="12700">
            <a:miter lim="400000"/>
          </a:ln>
        </p:spPr>
      </p:pic>
      <p:pic>
        <p:nvPicPr>
          <p:cNvPr id="131" name="pasted-image.tif"/>
          <p:cNvPicPr/>
          <p:nvPr/>
        </p:nvPicPr>
        <p:blipFill>
          <a:blip r:embed="rId6">
            <a:extLst/>
          </a:blip>
          <a:stretch>
            <a:fillRect/>
          </a:stretch>
        </p:blipFill>
        <p:spPr>
          <a:xfrm>
            <a:off x="7926297" y="1209117"/>
            <a:ext cx="4621303" cy="3050061"/>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5" name="pasted-image.tif"/>
          <p:cNvPicPr/>
          <p:nvPr/>
        </p:nvPicPr>
        <p:blipFill>
          <a:blip r:embed="rId3">
            <a:extLst/>
          </a:blip>
          <a:srcRect l="11701" t="0" r="11701" b="0"/>
          <a:stretch>
            <a:fillRect/>
          </a:stretch>
        </p:blipFill>
        <p:spPr>
          <a:xfrm>
            <a:off x="1104900" y="758938"/>
            <a:ext cx="10795000" cy="5943601"/>
          </a:xfrm>
          <a:prstGeom prst="rect">
            <a:avLst/>
          </a:prstGeom>
          <a:ln w="25400">
            <a:miter lim="400000"/>
          </a:ln>
          <a:effectLst>
            <a:outerShdw sx="100000" sy="100000" kx="0" ky="0" algn="b" rotWithShape="0" blurRad="254000" dist="127000" dir="5400000">
              <a:srgbClr val="000000">
                <a:alpha val="70000"/>
              </a:srgbClr>
            </a:outerShdw>
          </a:effectLst>
        </p:spPr>
      </p:pic>
      <p:sp>
        <p:nvSpPr>
          <p:cNvPr id="136" name="Shape 136"/>
          <p:cNvSpPr/>
          <p:nvPr>
            <p:ph type="title"/>
          </p:nvPr>
        </p:nvSpPr>
        <p:spPr>
          <a:xfrm>
            <a:off x="762000" y="8313615"/>
            <a:ext cx="11480800" cy="1079501"/>
          </a:xfrm>
          <a:prstGeom prst="rect">
            <a:avLst/>
          </a:prstGeom>
        </p:spPr>
        <p:txBody>
          <a:body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Innovation</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0" name="pasted-image.png"/>
          <p:cNvPicPr/>
          <p:nvPr/>
        </p:nvPicPr>
        <p:blipFill>
          <a:blip r:embed="rId2">
            <a:extLst/>
          </a:blip>
          <a:srcRect l="23" t="0" r="23" b="0"/>
          <a:stretch>
            <a:fillRect/>
          </a:stretch>
        </p:blipFill>
        <p:spPr>
          <a:xfrm>
            <a:off x="6374575" y="2542968"/>
            <a:ext cx="6167776" cy="4113786"/>
          </a:xfrm>
          <a:prstGeom prst="rect">
            <a:avLst/>
          </a:prstGeom>
          <a:ln w="25400">
            <a:miter lim="400000"/>
          </a:ln>
          <a:effectLst>
            <a:outerShdw sx="100000" sy="100000" kx="0" ky="0" algn="b" rotWithShape="0" blurRad="254000" dist="127000" dir="5400000">
              <a:srgbClr val="000000">
                <a:alpha val="70000"/>
              </a:srgbClr>
            </a:outerShdw>
          </a:effectLst>
        </p:spPr>
      </p:pic>
      <p:sp>
        <p:nvSpPr>
          <p:cNvPr id="141" name="Shape 141"/>
          <p:cNvSpPr/>
          <p:nvPr>
            <p:ph type="title"/>
          </p:nvPr>
        </p:nvSpPr>
        <p:spPr>
          <a:xfrm>
            <a:off x="762000" y="723900"/>
            <a:ext cx="5384800" cy="2559745"/>
          </a:xfrm>
          <a:prstGeom prst="rect">
            <a:avLst/>
          </a:prstGeom>
        </p:spPr>
        <p:txBody>
          <a:bodyPr anchor="t"/>
          <a:lstStyle/>
          <a:p>
            <a:pPr lvl="0">
              <a:defRPr b="0" sz="1800">
                <a:solidFill>
                  <a:srgbClr val="000000"/>
                </a:solidFill>
                <a:effectLst/>
              </a:defRPr>
            </a:pPr>
            <a:r>
              <a:rPr b="1" sz="5200">
                <a:solidFill>
                  <a:srgbClr val="FFFFFF"/>
                </a:solidFill>
                <a:effectLst>
                  <a:outerShdw sx="100000" sy="100000" kx="0" ky="0" algn="b" rotWithShape="0" blurRad="50800" dist="25400" dir="5400000">
                    <a:srgbClr val="000000"/>
                  </a:outerShdw>
                </a:effectLst>
              </a:rPr>
              <a:t>River corridor management </a:t>
            </a:r>
          </a:p>
        </p:txBody>
      </p:sp>
      <p:sp>
        <p:nvSpPr>
          <p:cNvPr id="142" name="Shape 142"/>
          <p:cNvSpPr/>
          <p:nvPr>
            <p:ph type="body" idx="1"/>
          </p:nvPr>
        </p:nvSpPr>
        <p:spPr>
          <a:xfrm>
            <a:off x="762000" y="3568700"/>
            <a:ext cx="5384800" cy="4648002"/>
          </a:xfrm>
          <a:prstGeom prst="rect">
            <a:avLst/>
          </a:prstGeom>
        </p:spPr>
        <p:txBody>
          <a:bodyPr/>
          <a:lstStyle/>
          <a:p>
            <a:pPr lvl="0" marL="288351" indent="-288351" algn="l" defTabSz="479044">
              <a:buSzPct val="75000"/>
              <a:buChar char="•"/>
              <a:defRPr sz="1800">
                <a:solidFill>
                  <a:srgbClr val="000000"/>
                </a:solidFill>
                <a:effectLst/>
              </a:defRPr>
            </a:pPr>
            <a:r>
              <a:rPr sz="3607">
                <a:solidFill>
                  <a:srgbClr val="FFFFFF"/>
                </a:solidFill>
                <a:effectLst>
                  <a:outerShdw sx="100000" sy="100000" kx="0" ky="0" algn="b" rotWithShape="0" blurRad="41656" dist="20828" dir="5400000">
                    <a:srgbClr val="000000"/>
                  </a:outerShdw>
                </a:effectLst>
              </a:rPr>
              <a:t>Identify, protect and restore, river processes that promote long term river equilibrium (stability) and sustain quality habitat</a:t>
            </a:r>
            <a:endParaRPr sz="3607">
              <a:solidFill>
                <a:srgbClr val="FFFFFF"/>
              </a:solidFill>
              <a:effectLst>
                <a:outerShdw sx="100000" sy="100000" kx="0" ky="0" algn="b" rotWithShape="0" blurRad="41656" dist="20828" dir="5400000">
                  <a:srgbClr val="000000"/>
                </a:outerShdw>
              </a:effectLst>
            </a:endParaRPr>
          </a:p>
          <a:p>
            <a:pPr lvl="0" marL="288351" indent="-288351" algn="l" defTabSz="479044">
              <a:buSzPct val="75000"/>
              <a:buChar char="•"/>
              <a:defRPr sz="1800">
                <a:solidFill>
                  <a:srgbClr val="000000"/>
                </a:solidFill>
                <a:effectLst/>
              </a:defRPr>
            </a:pPr>
            <a:r>
              <a:rPr sz="3607">
                <a:solidFill>
                  <a:srgbClr val="FFFFFF"/>
                </a:solidFill>
                <a:effectLst>
                  <a:outerShdw sx="100000" sy="100000" kx="0" ky="0" algn="b" rotWithShape="0" blurRad="41656" dist="20828" dir="5400000">
                    <a:srgbClr val="000000"/>
                  </a:outerShdw>
                </a:effectLst>
              </a:rPr>
              <a:t>Stream geomorphic assessments </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Shape 144"/>
          <p:cNvSpPr/>
          <p:nvPr>
            <p:ph type="title"/>
          </p:nvPr>
        </p:nvSpPr>
        <p:spPr>
          <a:prstGeom prst="rect">
            <a:avLst/>
          </a:prstGeom>
        </p:spPr>
        <p:txBody>
          <a:bodyPr/>
          <a:lstStyle>
            <a:lvl1pPr defTabSz="414781">
              <a:defRPr sz="4544">
                <a:effectLst>
                  <a:outerShdw sx="100000" sy="100000" kx="0" ky="0" algn="b" rotWithShape="0" blurRad="36068" dist="18034" dir="5400000">
                    <a:srgbClr val="000000"/>
                  </a:outerShdw>
                </a:effectLst>
              </a:defRPr>
            </a:lvl1pPr>
          </a:lstStyle>
          <a:p>
            <a:pPr lvl="0">
              <a:defRPr b="0" sz="1800">
                <a:solidFill>
                  <a:srgbClr val="000000"/>
                </a:solidFill>
                <a:effectLst/>
              </a:defRPr>
            </a:pPr>
            <a:r>
              <a:rPr b="1" sz="4544">
                <a:solidFill>
                  <a:srgbClr val="FFFFFF"/>
                </a:solidFill>
                <a:effectLst>
                  <a:outerShdw sx="100000" sy="100000" kx="0" ky="0" algn="b" rotWithShape="0" blurRad="36068" dist="18034" dir="5400000">
                    <a:srgbClr val="000000"/>
                  </a:outerShdw>
                </a:effectLst>
              </a:rPr>
              <a:t>How do you building resiliency in a landscape where linkages between social and ecological systems are weak?</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 name="Shape 41"/>
          <p:cNvSpPr/>
          <p:nvPr>
            <p:ph type="title"/>
          </p:nvPr>
        </p:nvSpPr>
        <p:spPr>
          <a:prstGeom prst="rect">
            <a:avLst/>
          </a:prstGeom>
        </p:spPr>
        <p:txBody>
          <a:body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Resilience</a:t>
            </a:r>
          </a:p>
        </p:txBody>
      </p:sp>
      <p:sp>
        <p:nvSpPr>
          <p:cNvPr id="42" name="Shape 42"/>
          <p:cNvSpPr/>
          <p:nvPr>
            <p:ph type="body" idx="1"/>
          </p:nvPr>
        </p:nvSpPr>
        <p:spPr>
          <a:xfrm>
            <a:off x="1165621" y="1695450"/>
            <a:ext cx="10673558" cy="6362700"/>
          </a:xfrm>
          <a:prstGeom prst="rect">
            <a:avLst/>
          </a:prstGeom>
        </p:spPr>
        <p:txBody>
          <a:bodyPr/>
          <a:lstStyle>
            <a:lvl1pPr marL="0" indent="0">
              <a:buSzTx/>
              <a:buNone/>
              <a:defRPr sz="4900"/>
            </a:lvl1pPr>
          </a:lstStyle>
          <a:p>
            <a:pPr lvl="0">
              <a:defRPr sz="1800">
                <a:solidFill>
                  <a:srgbClr val="000000"/>
                </a:solidFill>
                <a:effectLst/>
              </a:defRPr>
            </a:pPr>
            <a:r>
              <a:rPr sz="4900">
                <a:solidFill>
                  <a:srgbClr val="EBEBEB"/>
                </a:solidFill>
                <a:effectLst>
                  <a:outerShdw sx="100000" sy="100000" kx="0" ky="0" algn="b" rotWithShape="0" blurRad="50800" dist="25400" dir="5400000">
                    <a:srgbClr val="000000"/>
                  </a:outerShdw>
                </a:effectLst>
              </a:rPr>
              <a:t>The capacity of a system to absorb disturbance and reorganize while undergoing change so as to retain essentially the same function, structure, identity, and feedbacks </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 name="Shape 46"/>
          <p:cNvSpPr/>
          <p:nvPr>
            <p:ph type="title"/>
          </p:nvPr>
        </p:nvSpPr>
        <p:spPr>
          <a:prstGeom prst="rect">
            <a:avLst/>
          </a:prstGeom>
        </p:spPr>
        <p:txBody>
          <a:body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Regime shifts</a:t>
            </a:r>
          </a:p>
        </p:txBody>
      </p:sp>
      <p:sp>
        <p:nvSpPr>
          <p:cNvPr id="47" name="Shape 47"/>
          <p:cNvSpPr/>
          <p:nvPr>
            <p:ph type="body" idx="1"/>
          </p:nvPr>
        </p:nvSpPr>
        <p:spPr>
          <a:xfrm>
            <a:off x="762000" y="2234711"/>
            <a:ext cx="11480800" cy="6362701"/>
          </a:xfrm>
          <a:prstGeom prst="rect">
            <a:avLst/>
          </a:prstGeom>
        </p:spPr>
        <p:txBody>
          <a:bodyPr/>
          <a:lstStyle>
            <a:lvl1pPr marL="0" indent="0">
              <a:buSzTx/>
              <a:buNone/>
              <a:defRPr sz="4900"/>
            </a:lvl1pPr>
          </a:lstStyle>
          <a:p>
            <a:pPr lvl="0">
              <a:defRPr sz="1800">
                <a:solidFill>
                  <a:srgbClr val="000000"/>
                </a:solidFill>
                <a:effectLst/>
              </a:defRPr>
            </a:pPr>
            <a:r>
              <a:rPr sz="4900">
                <a:solidFill>
                  <a:srgbClr val="EBEBEB"/>
                </a:solidFill>
                <a:effectLst>
                  <a:outerShdw sx="100000" sy="100000" kx="0" ky="0" algn="b" rotWithShape="0" blurRad="50800" dist="25400" dir="5400000">
                    <a:srgbClr val="000000"/>
                  </a:outerShdw>
                </a:effectLst>
              </a:rPr>
              <a:t>Semi-arid rangelands that are overgrazed suddenly flip from a grass dominated regime to one with shrubs- undergrazed become deserts</a:t>
            </a:r>
            <a:endParaRPr sz="4900">
              <a:solidFill>
                <a:srgbClr val="EBEBEB"/>
              </a:solidFill>
              <a:effectLst>
                <a:outerShdw sx="100000" sy="100000" kx="0" ky="0" algn="b" rotWithShape="0" blurRad="50800" dist="25400" dir="5400000">
                  <a:srgbClr val="000000"/>
                </a:outerShdw>
              </a:effectLst>
            </a:endParaRP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 name="Shape 51"/>
          <p:cNvSpPr/>
          <p:nvPr>
            <p:ph type="title"/>
          </p:nvPr>
        </p:nvSpPr>
        <p:spPr>
          <a:prstGeom prst="rect">
            <a:avLst/>
          </a:prstGeom>
        </p:spPr>
        <p:txBody>
          <a:body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Restoration</a:t>
            </a:r>
          </a:p>
        </p:txBody>
      </p:sp>
      <p:sp>
        <p:nvSpPr>
          <p:cNvPr id="52" name="Shape 52"/>
          <p:cNvSpPr/>
          <p:nvPr>
            <p:ph type="body" idx="1"/>
          </p:nvPr>
        </p:nvSpPr>
        <p:spPr>
          <a:xfrm>
            <a:off x="762000" y="1911350"/>
            <a:ext cx="11480800" cy="6362700"/>
          </a:xfrm>
          <a:prstGeom prst="rect">
            <a:avLst/>
          </a:prstGeom>
        </p:spPr>
        <p:txBody>
          <a:bodyPr/>
          <a:lstStyle/>
          <a:p>
            <a:pPr lvl="0" marL="0" indent="0">
              <a:buSzTx/>
              <a:buNone/>
              <a:defRPr sz="1800">
                <a:solidFill>
                  <a:srgbClr val="000000"/>
                </a:solidFill>
                <a:effectLst/>
              </a:defRPr>
            </a:pPr>
            <a:r>
              <a:rPr sz="4900">
                <a:solidFill>
                  <a:srgbClr val="EBEBEB"/>
                </a:solidFill>
                <a:effectLst>
                  <a:outerShdw sx="100000" sy="100000" kx="0" ky="0" algn="b" rotWithShape="0" blurRad="50800" dist="25400" dir="5400000">
                    <a:srgbClr val="000000"/>
                  </a:outerShdw>
                </a:effectLst>
              </a:rPr>
              <a:t> “returning an ecosystem to a close approximation of its condition prior to disturbance”</a:t>
            </a:r>
            <a:endParaRPr sz="4900">
              <a:solidFill>
                <a:srgbClr val="EBEBEB"/>
              </a:solidFill>
              <a:effectLst>
                <a:outerShdw sx="100000" sy="100000" kx="0" ky="0" algn="b" rotWithShape="0" blurRad="50800" dist="25400" dir="5400000">
                  <a:srgbClr val="000000"/>
                </a:outerShdw>
              </a:effectLst>
            </a:endParaRPr>
          </a:p>
          <a:p>
            <a:pPr lvl="0" marL="0" indent="0">
              <a:buSzTx/>
              <a:buNone/>
              <a:defRPr sz="1800">
                <a:solidFill>
                  <a:srgbClr val="000000"/>
                </a:solidFill>
                <a:effectLst/>
              </a:defRPr>
            </a:pPr>
            <a:r>
              <a:rPr sz="4900">
                <a:solidFill>
                  <a:srgbClr val="EBEBEB"/>
                </a:solidFill>
                <a:effectLst>
                  <a:outerShdw sx="100000" sy="100000" kx="0" ky="0" algn="b" rotWithShape="0" blurRad="50800" dist="25400" dir="5400000">
                    <a:srgbClr val="000000"/>
                  </a:outerShdw>
                </a:effectLst>
              </a:rPr>
              <a:t> National Research Council 1992</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 name="pasted-image.tif"/>
          <p:cNvPicPr/>
          <p:nvPr/>
        </p:nvPicPr>
        <p:blipFill>
          <a:blip r:embed="rId3">
            <a:extLst/>
          </a:blip>
          <a:srcRect l="0" t="0" r="0" b="0"/>
          <a:stretch>
            <a:fillRect/>
          </a:stretch>
        </p:blipFill>
        <p:spPr>
          <a:xfrm>
            <a:off x="5060027" y="3429456"/>
            <a:ext cx="7329908" cy="4127056"/>
          </a:xfrm>
          <a:prstGeom prst="rect">
            <a:avLst/>
          </a:prstGeom>
          <a:ln w="25400">
            <a:miter lim="400000"/>
          </a:ln>
          <a:effectLst>
            <a:outerShdw sx="100000" sy="100000" kx="0" ky="0" algn="b" rotWithShape="0" blurRad="254000" dist="127000" dir="5400000">
              <a:srgbClr val="000000">
                <a:alpha val="70000"/>
              </a:srgbClr>
            </a:outerShdw>
          </a:effectLst>
        </p:spPr>
      </p:pic>
      <p:sp>
        <p:nvSpPr>
          <p:cNvPr id="57" name="Shape 57"/>
          <p:cNvSpPr/>
          <p:nvPr>
            <p:ph type="title"/>
          </p:nvPr>
        </p:nvSpPr>
        <p:spPr>
          <a:prstGeom prst="rect">
            <a:avLst/>
          </a:prstGeom>
        </p:spPr>
        <p:txBody>
          <a:bodyPr/>
          <a:lstStyle>
            <a:lvl1pPr defTabSz="403097">
              <a:defRPr sz="4416">
                <a:effectLst>
                  <a:outerShdw sx="100000" sy="100000" kx="0" ky="0" algn="b" rotWithShape="0" blurRad="35052" dist="17526" dir="5400000">
                    <a:srgbClr val="000000"/>
                  </a:outerShdw>
                </a:effectLst>
              </a:defRPr>
            </a:lvl1pPr>
          </a:lstStyle>
          <a:p>
            <a:pPr lvl="0">
              <a:defRPr b="0" sz="1800">
                <a:solidFill>
                  <a:srgbClr val="000000"/>
                </a:solidFill>
                <a:effectLst/>
              </a:defRPr>
            </a:pPr>
            <a:r>
              <a:rPr b="1" sz="4416">
                <a:solidFill>
                  <a:srgbClr val="FFFFFF"/>
                </a:solidFill>
                <a:effectLst>
                  <a:outerShdw sx="100000" sy="100000" kx="0" ky="0" algn="b" rotWithShape="0" blurRad="35052" dist="17526" dir="5400000">
                    <a:srgbClr val="000000"/>
                  </a:outerShdw>
                </a:effectLst>
              </a:rPr>
              <a:t>Developing strengths, acquire skills to cope, recover from hardships, and be prepared for future challenges</a:t>
            </a:r>
          </a:p>
        </p:txBody>
      </p:sp>
      <p:sp>
        <p:nvSpPr>
          <p:cNvPr id="58" name="Shape 58"/>
          <p:cNvSpPr/>
          <p:nvPr>
            <p:ph type="body" idx="1"/>
          </p:nvPr>
        </p:nvSpPr>
        <p:spPr>
          <a:prstGeom prst="rect">
            <a:avLst/>
          </a:prstGeom>
        </p:spPr>
        <p:txBody>
          <a:bodyPr/>
          <a:lstStyle/>
          <a:p>
            <a:pPr lvl="0" marL="410255" indent="-410255">
              <a:buClrTx/>
              <a:defRPr sz="1800">
                <a:solidFill>
                  <a:srgbClr val="000000"/>
                </a:solidFill>
                <a:effectLst/>
              </a:defRPr>
            </a:pPr>
            <a:r>
              <a:rPr sz="3600">
                <a:solidFill>
                  <a:srgbClr val="EBEBEB"/>
                </a:solidFill>
                <a:effectLst>
                  <a:outerShdw sx="100000" sy="100000" kx="0" ky="0" algn="b" rotWithShape="0" blurRad="50800" dist="25400" dir="5400000">
                    <a:srgbClr val="000000"/>
                  </a:outerShdw>
                </a:effectLst>
              </a:rPr>
              <a:t>Connectivity</a:t>
            </a:r>
            <a:endParaRPr sz="3600">
              <a:solidFill>
                <a:srgbClr val="EBEBEB"/>
              </a:solidFill>
              <a:effectLst>
                <a:outerShdw sx="100000" sy="100000" kx="0" ky="0" algn="b" rotWithShape="0" blurRad="50800" dist="25400" dir="5400000">
                  <a:srgbClr val="000000"/>
                </a:outerShdw>
              </a:effectLst>
            </a:endParaRPr>
          </a:p>
          <a:p>
            <a:pPr lvl="0" marL="410255" indent="-410255">
              <a:buClrTx/>
              <a:defRPr sz="1800">
                <a:solidFill>
                  <a:srgbClr val="000000"/>
                </a:solidFill>
                <a:effectLst/>
              </a:defRPr>
            </a:pPr>
            <a:r>
              <a:rPr sz="3600">
                <a:solidFill>
                  <a:srgbClr val="EBEBEB"/>
                </a:solidFill>
                <a:effectLst>
                  <a:outerShdw sx="100000" sy="100000" kx="0" ky="0" algn="b" rotWithShape="0" blurRad="50800" dist="25400" dir="5400000">
                    <a:srgbClr val="000000"/>
                  </a:outerShdw>
                </a:effectLst>
              </a:rPr>
              <a:t>Social Capital</a:t>
            </a:r>
            <a:endParaRPr sz="3600">
              <a:solidFill>
                <a:srgbClr val="EBEBEB"/>
              </a:solidFill>
              <a:effectLst>
                <a:outerShdw sx="100000" sy="100000" kx="0" ky="0" algn="b" rotWithShape="0" blurRad="50800" dist="25400" dir="5400000">
                  <a:srgbClr val="000000"/>
                </a:outerShdw>
              </a:effectLst>
            </a:endParaRPr>
          </a:p>
          <a:p>
            <a:pPr lvl="0" marL="410255" indent="-410255">
              <a:buClrTx/>
              <a:defRPr sz="1800">
                <a:solidFill>
                  <a:srgbClr val="000000"/>
                </a:solidFill>
                <a:effectLst/>
              </a:defRPr>
            </a:pPr>
            <a:r>
              <a:rPr sz="3600">
                <a:solidFill>
                  <a:srgbClr val="EBEBEB"/>
                </a:solidFill>
                <a:effectLst>
                  <a:outerShdw sx="100000" sy="100000" kx="0" ky="0" algn="b" rotWithShape="0" blurRad="50800" dist="25400" dir="5400000">
                    <a:srgbClr val="000000"/>
                  </a:outerShdw>
                </a:effectLst>
              </a:rPr>
              <a:t>Modularity</a:t>
            </a:r>
            <a:endParaRPr sz="3600">
              <a:solidFill>
                <a:srgbClr val="EBEBEB"/>
              </a:solidFill>
              <a:effectLst>
                <a:outerShdw sx="100000" sy="100000" kx="0" ky="0" algn="b" rotWithShape="0" blurRad="50800" dist="25400" dir="5400000">
                  <a:srgbClr val="000000"/>
                </a:outerShdw>
              </a:effectLst>
            </a:endParaRPr>
          </a:p>
          <a:p>
            <a:pPr lvl="0" marL="410255" indent="-410255">
              <a:buClrTx/>
              <a:defRPr sz="1800">
                <a:solidFill>
                  <a:srgbClr val="000000"/>
                </a:solidFill>
                <a:effectLst/>
              </a:defRPr>
            </a:pPr>
            <a:r>
              <a:rPr sz="3600">
                <a:solidFill>
                  <a:srgbClr val="EBEBEB"/>
                </a:solidFill>
                <a:effectLst>
                  <a:outerShdw sx="100000" sy="100000" kx="0" ky="0" algn="b" rotWithShape="0" blurRad="50800" dist="25400" dir="5400000">
                    <a:srgbClr val="000000"/>
                  </a:outerShdw>
                </a:effectLst>
              </a:rPr>
              <a:t>Feedback</a:t>
            </a:r>
            <a:endParaRPr sz="3600">
              <a:solidFill>
                <a:srgbClr val="EBEBEB"/>
              </a:solidFill>
              <a:effectLst>
                <a:outerShdw sx="100000" sy="100000" kx="0" ky="0" algn="b" rotWithShape="0" blurRad="50800" dist="25400" dir="5400000">
                  <a:srgbClr val="000000"/>
                </a:outerShdw>
              </a:effectLst>
            </a:endParaRPr>
          </a:p>
          <a:p>
            <a:pPr lvl="0" marL="410255" indent="-410255">
              <a:buClrTx/>
              <a:defRPr sz="1800">
                <a:solidFill>
                  <a:srgbClr val="000000"/>
                </a:solidFill>
                <a:effectLst/>
              </a:defRPr>
            </a:pPr>
            <a:r>
              <a:rPr sz="3600">
                <a:solidFill>
                  <a:srgbClr val="EBEBEB"/>
                </a:solidFill>
                <a:effectLst>
                  <a:outerShdw sx="100000" sy="100000" kx="0" ky="0" algn="b" rotWithShape="0" blurRad="50800" dist="25400" dir="5400000">
                    <a:srgbClr val="000000"/>
                  </a:outerShdw>
                </a:effectLst>
              </a:rPr>
              <a:t>Institutions</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title"/>
          </p:nvPr>
        </p:nvSpPr>
        <p:spPr>
          <a:prstGeom prst="rect">
            <a:avLst/>
          </a:prstGeom>
        </p:spPr>
        <p:txBody>
          <a:bodyPr/>
          <a:lstStyle/>
          <a:p>
            <a:pPr lvl="0">
              <a:defRPr b="0" sz="1800">
                <a:solidFill>
                  <a:srgbClr val="000000"/>
                </a:solidFill>
                <a:effectLst/>
              </a:defRPr>
            </a:pPr>
            <a:r>
              <a:rPr b="1" sz="6400">
                <a:solidFill>
                  <a:srgbClr val="FFFFFF"/>
                </a:solidFill>
                <a:effectLst>
                  <a:outerShdw sx="100000" sy="100000" kx="0" ky="0" algn="b" rotWithShape="0" blurRad="50800" dist="25400" dir="5400000">
                    <a:srgbClr val="000000"/>
                  </a:outerShdw>
                </a:effectLst>
              </a:rPr>
              <a:t>Nine Resilience Properties</a:t>
            </a:r>
          </a:p>
        </p:txBody>
      </p:sp>
      <p:sp>
        <p:nvSpPr>
          <p:cNvPr id="63" name="Shape 63"/>
          <p:cNvSpPr/>
          <p:nvPr>
            <p:ph type="body" idx="1"/>
          </p:nvPr>
        </p:nvSpPr>
        <p:spPr>
          <a:prstGeom prst="rect">
            <a:avLst/>
          </a:prstGeom>
        </p:spPr>
        <p:txBody>
          <a:bodyPr numCol="2" spcCol="574040" anchor="t"/>
          <a:lstStyle/>
          <a:p>
            <a:pPr lvl="0" marL="406400" indent="-406400">
              <a:defRPr sz="1800">
                <a:solidFill>
                  <a:srgbClr val="000000"/>
                </a:solidFill>
                <a:effectLst/>
              </a:defRPr>
            </a:pPr>
            <a:r>
              <a:rPr sz="3800">
                <a:solidFill>
                  <a:srgbClr val="EBEBEB"/>
                </a:solidFill>
                <a:effectLst>
                  <a:outerShdw sx="100000" sy="100000" kx="0" ky="0" algn="b" rotWithShape="0" blurRad="50800" dist="25400" dir="5400000">
                    <a:srgbClr val="000000"/>
                  </a:outerShdw>
                </a:effectLst>
              </a:rPr>
              <a:t>Diversity </a:t>
            </a:r>
            <a:endParaRPr sz="3800">
              <a:solidFill>
                <a:srgbClr val="EBEBEB"/>
              </a:solidFill>
              <a:effectLst>
                <a:outerShdw sx="100000" sy="100000" kx="0" ky="0" algn="b" rotWithShape="0" blurRad="50800" dist="25400" dir="5400000">
                  <a:srgbClr val="000000"/>
                </a:outerShdw>
              </a:effectLst>
            </a:endParaRPr>
          </a:p>
          <a:p>
            <a:pPr lvl="0" marL="406400" indent="-406400">
              <a:defRPr sz="1800">
                <a:solidFill>
                  <a:srgbClr val="000000"/>
                </a:solidFill>
                <a:effectLst/>
              </a:defRPr>
            </a:pPr>
            <a:r>
              <a:rPr sz="3800">
                <a:solidFill>
                  <a:srgbClr val="EBEBEB"/>
                </a:solidFill>
                <a:effectLst>
                  <a:outerShdw sx="100000" sy="100000" kx="0" ky="0" algn="b" rotWithShape="0" blurRad="50800" dist="25400" dir="5400000">
                    <a:srgbClr val="000000"/>
                  </a:outerShdw>
                </a:effectLst>
              </a:rPr>
              <a:t>Ecological variability </a:t>
            </a:r>
            <a:endParaRPr sz="3800">
              <a:solidFill>
                <a:srgbClr val="EBEBEB"/>
              </a:solidFill>
              <a:effectLst>
                <a:outerShdw sx="100000" sy="100000" kx="0" ky="0" algn="b" rotWithShape="0" blurRad="50800" dist="25400" dir="5400000">
                  <a:srgbClr val="000000"/>
                </a:outerShdw>
              </a:effectLst>
            </a:endParaRPr>
          </a:p>
          <a:p>
            <a:pPr lvl="0" marL="406400" indent="-406400">
              <a:defRPr sz="1800">
                <a:solidFill>
                  <a:srgbClr val="000000"/>
                </a:solidFill>
                <a:effectLst/>
              </a:defRPr>
            </a:pPr>
            <a:r>
              <a:rPr sz="3800">
                <a:solidFill>
                  <a:srgbClr val="EBEBEB"/>
                </a:solidFill>
                <a:effectLst>
                  <a:outerShdw sx="100000" sy="100000" kx="0" ky="0" algn="b" rotWithShape="0" blurRad="50800" dist="25400" dir="5400000">
                    <a:srgbClr val="000000"/>
                  </a:outerShdw>
                </a:effectLst>
              </a:rPr>
              <a:t>Modularity </a:t>
            </a:r>
            <a:endParaRPr sz="3800">
              <a:solidFill>
                <a:srgbClr val="EBEBEB"/>
              </a:solidFill>
              <a:effectLst>
                <a:outerShdw sx="100000" sy="100000" kx="0" ky="0" algn="b" rotWithShape="0" blurRad="50800" dist="25400" dir="5400000">
                  <a:srgbClr val="000000"/>
                </a:outerShdw>
              </a:effectLst>
            </a:endParaRPr>
          </a:p>
          <a:p>
            <a:pPr lvl="0" marL="406400" indent="-406400">
              <a:defRPr sz="1800">
                <a:solidFill>
                  <a:srgbClr val="000000"/>
                </a:solidFill>
                <a:effectLst/>
              </a:defRPr>
            </a:pPr>
            <a:r>
              <a:rPr sz="3800">
                <a:solidFill>
                  <a:srgbClr val="EBEBEB"/>
                </a:solidFill>
                <a:effectLst>
                  <a:outerShdw sx="100000" sy="100000" kx="0" ky="0" algn="b" rotWithShape="0" blurRad="50800" dist="25400" dir="5400000">
                    <a:srgbClr val="000000"/>
                  </a:outerShdw>
                </a:effectLst>
              </a:rPr>
              <a:t>Acknowledgement of slow variables</a:t>
            </a:r>
            <a:endParaRPr sz="3800">
              <a:solidFill>
                <a:srgbClr val="EBEBEB"/>
              </a:solidFill>
              <a:effectLst>
                <a:outerShdw sx="100000" sy="100000" kx="0" ky="0" algn="b" rotWithShape="0" blurRad="50800" dist="25400" dir="5400000">
                  <a:srgbClr val="000000"/>
                </a:outerShdw>
              </a:effectLst>
            </a:endParaRPr>
          </a:p>
          <a:p>
            <a:pPr lvl="0" marL="406400" indent="-406400">
              <a:defRPr sz="1800">
                <a:solidFill>
                  <a:srgbClr val="000000"/>
                </a:solidFill>
                <a:effectLst/>
              </a:defRPr>
            </a:pPr>
            <a:r>
              <a:rPr sz="3800">
                <a:solidFill>
                  <a:srgbClr val="EBEBEB"/>
                </a:solidFill>
                <a:effectLst>
                  <a:outerShdw sx="100000" sy="100000" kx="0" ky="0" algn="b" rotWithShape="0" blurRad="50800" dist="25400" dir="5400000">
                    <a:srgbClr val="000000"/>
                  </a:outerShdw>
                </a:effectLst>
              </a:rPr>
              <a:t>Tight feedbacks </a:t>
            </a:r>
            <a:endParaRPr sz="3800">
              <a:solidFill>
                <a:srgbClr val="EBEBEB"/>
              </a:solidFill>
              <a:effectLst>
                <a:outerShdw sx="100000" sy="100000" kx="0" ky="0" algn="b" rotWithShape="0" blurRad="50800" dist="25400" dir="5400000">
                  <a:srgbClr val="000000"/>
                </a:outerShdw>
              </a:effectLst>
            </a:endParaRPr>
          </a:p>
          <a:p>
            <a:pPr lvl="0" marL="406400" indent="-406400">
              <a:defRPr sz="1800">
                <a:solidFill>
                  <a:srgbClr val="000000"/>
                </a:solidFill>
                <a:effectLst/>
              </a:defRPr>
            </a:pPr>
            <a:r>
              <a:rPr sz="3800">
                <a:solidFill>
                  <a:srgbClr val="EBEBEB"/>
                </a:solidFill>
                <a:effectLst>
                  <a:outerShdw sx="100000" sy="100000" kx="0" ky="0" algn="b" rotWithShape="0" blurRad="50800" dist="25400" dir="5400000">
                    <a:srgbClr val="000000"/>
                  </a:outerShdw>
                </a:effectLst>
              </a:rPr>
              <a:t>Social capital </a:t>
            </a:r>
            <a:endParaRPr sz="3800">
              <a:solidFill>
                <a:srgbClr val="EBEBEB"/>
              </a:solidFill>
              <a:effectLst>
                <a:outerShdw sx="100000" sy="100000" kx="0" ky="0" algn="b" rotWithShape="0" blurRad="50800" dist="25400" dir="5400000">
                  <a:srgbClr val="000000"/>
                </a:outerShdw>
              </a:effectLst>
            </a:endParaRPr>
          </a:p>
          <a:p>
            <a:pPr lvl="0" marL="406400" indent="-406400">
              <a:defRPr sz="1800">
                <a:solidFill>
                  <a:srgbClr val="000000"/>
                </a:solidFill>
                <a:effectLst/>
              </a:defRPr>
            </a:pPr>
            <a:r>
              <a:rPr sz="3800">
                <a:solidFill>
                  <a:srgbClr val="EBEBEB"/>
                </a:solidFill>
                <a:effectLst>
                  <a:outerShdw sx="100000" sy="100000" kx="0" ky="0" algn="b" rotWithShape="0" blurRad="50800" dist="25400" dir="5400000">
                    <a:srgbClr val="000000"/>
                  </a:outerShdw>
                </a:effectLst>
              </a:rPr>
              <a:t>Innovation </a:t>
            </a:r>
            <a:endParaRPr sz="3800">
              <a:solidFill>
                <a:srgbClr val="EBEBEB"/>
              </a:solidFill>
              <a:effectLst>
                <a:outerShdw sx="100000" sy="100000" kx="0" ky="0" algn="b" rotWithShape="0" blurRad="50800" dist="25400" dir="5400000">
                  <a:srgbClr val="000000"/>
                </a:outerShdw>
              </a:effectLst>
            </a:endParaRPr>
          </a:p>
          <a:p>
            <a:pPr lvl="0" marL="406400" indent="-406400">
              <a:defRPr sz="1800">
                <a:solidFill>
                  <a:srgbClr val="000000"/>
                </a:solidFill>
                <a:effectLst/>
              </a:defRPr>
            </a:pPr>
            <a:r>
              <a:rPr sz="3800">
                <a:solidFill>
                  <a:srgbClr val="EBEBEB"/>
                </a:solidFill>
                <a:effectLst>
                  <a:outerShdw sx="100000" sy="100000" kx="0" ky="0" algn="b" rotWithShape="0" blurRad="50800" dist="25400" dir="5400000">
                    <a:srgbClr val="000000"/>
                  </a:outerShdw>
                </a:effectLst>
              </a:rPr>
              <a:t>Overlap in governance </a:t>
            </a:r>
            <a:endParaRPr sz="3800">
              <a:solidFill>
                <a:srgbClr val="EBEBEB"/>
              </a:solidFill>
              <a:effectLst>
                <a:outerShdw sx="100000" sy="100000" kx="0" ky="0" algn="b" rotWithShape="0" blurRad="50800" dist="25400" dir="5400000">
                  <a:srgbClr val="000000"/>
                </a:outerShdw>
              </a:effectLst>
            </a:endParaRPr>
          </a:p>
          <a:p>
            <a:pPr lvl="0" marL="406400" indent="-406400">
              <a:defRPr sz="1800">
                <a:solidFill>
                  <a:srgbClr val="000000"/>
                </a:solidFill>
                <a:effectLst/>
              </a:defRPr>
            </a:pPr>
            <a:r>
              <a:rPr sz="3800">
                <a:solidFill>
                  <a:srgbClr val="EBEBEB"/>
                </a:solidFill>
                <a:effectLst>
                  <a:outerShdw sx="100000" sy="100000" kx="0" ky="0" algn="b" rotWithShape="0" blurRad="50800" dist="25400" dir="5400000">
                    <a:srgbClr val="000000"/>
                  </a:outerShdw>
                </a:effectLst>
              </a:rPr>
              <a:t>Ecosystem services</a:t>
            </a:r>
          </a:p>
        </p:txBody>
      </p:sp>
      <p:sp>
        <p:nvSpPr>
          <p:cNvPr id="64" name="Shape 64"/>
          <p:cNvSpPr/>
          <p:nvPr/>
        </p:nvSpPr>
        <p:spPr>
          <a:xfrm>
            <a:off x="5064855" y="8839200"/>
            <a:ext cx="2638023"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2500">
                <a:solidFill>
                  <a:srgbClr val="9B9B9B"/>
                </a:solidFill>
                <a:latin typeface="Calibri"/>
                <a:ea typeface="Calibri"/>
                <a:cs typeface="Calibri"/>
                <a:sym typeface="Calibri"/>
              </a:defRPr>
            </a:lvl1pPr>
          </a:lstStyle>
          <a:p>
            <a:pPr lvl="0">
              <a:defRPr sz="1800">
                <a:solidFill>
                  <a:srgbClr val="000000"/>
                </a:solidFill>
                <a:effectLst/>
              </a:defRPr>
            </a:pPr>
            <a:r>
              <a:rPr sz="2500">
                <a:solidFill>
                  <a:srgbClr val="9B9B9B"/>
                </a:solidFill>
              </a:rPr>
              <a:t>Walker &amp; Salt 2006</a:t>
            </a:r>
            <a:endParaRPr sz="2500">
              <a:solidFill>
                <a:srgbClr val="9B9B9B"/>
              </a:solidFill>
            </a:endParaRP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 name="Shape 68"/>
          <p:cNvSpPr/>
          <p:nvPr/>
        </p:nvSpPr>
        <p:spPr>
          <a:xfrm>
            <a:off x="4889500" y="1522046"/>
            <a:ext cx="7778827" cy="748295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0800">
            <a:solidFill>
              <a:srgbClr val="E4D7EE"/>
            </a:solidFill>
            <a:miter lim="400000"/>
          </a:ln>
        </p:spPr>
        <p:txBody>
          <a:bodyPr lIns="0" tIns="0" rIns="0" bIns="0" anchor="ctr"/>
          <a:lstStyle/>
          <a:p>
            <a:pPr lvl="0">
              <a:defRPr sz="3000">
                <a:solidFill>
                  <a:srgbClr val="FFFFFF"/>
                </a:solidFill>
                <a:effectLst>
                  <a:outerShdw sx="100000" sy="100000" kx="0" ky="0" algn="b" rotWithShape="0" blurRad="38100" dist="12700" dir="5400000">
                    <a:srgbClr val="000000">
                      <a:alpha val="80000"/>
                    </a:srgbClr>
                  </a:outerShdw>
                </a:effectLst>
              </a:defRPr>
            </a:pPr>
          </a:p>
        </p:txBody>
      </p:sp>
      <p:sp>
        <p:nvSpPr>
          <p:cNvPr id="69" name="Shape 69"/>
          <p:cNvSpPr/>
          <p:nvPr/>
        </p:nvSpPr>
        <p:spPr>
          <a:xfrm>
            <a:off x="8094686" y="2088822"/>
            <a:ext cx="2430781"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effectLst/>
              </a:defRPr>
            </a:pPr>
            <a:r>
              <a:rPr sz="3800">
                <a:solidFill>
                  <a:srgbClr val="EBEBEB"/>
                </a:solidFill>
                <a:effectLst>
                  <a:outerShdw sx="100000" sy="100000" kx="0" ky="0" algn="b" rotWithShape="0" blurRad="50800" dist="25400" dir="5400000">
                    <a:srgbClr val="000000"/>
                  </a:outerShdw>
                </a:effectLst>
              </a:rPr>
              <a:t>Ecological</a:t>
            </a:r>
          </a:p>
        </p:txBody>
      </p:sp>
      <p:sp>
        <p:nvSpPr>
          <p:cNvPr id="70" name="Shape 70"/>
          <p:cNvSpPr/>
          <p:nvPr/>
        </p:nvSpPr>
        <p:spPr>
          <a:xfrm>
            <a:off x="1638642" y="3732718"/>
            <a:ext cx="3412572" cy="30616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454211" indent="-454211" algn="l">
              <a:buSzPct val="75000"/>
              <a:buChar char="•"/>
              <a:defRPr sz="1800">
                <a:solidFill>
                  <a:srgbClr val="000000"/>
                </a:solidFill>
                <a:effectLst/>
              </a:defRPr>
            </a:pPr>
            <a:r>
              <a:rPr sz="3200">
                <a:solidFill>
                  <a:srgbClr val="EBEBEB"/>
                </a:solidFill>
                <a:effectLst>
                  <a:outerShdw sx="100000" sy="100000" kx="0" ky="0" algn="b" rotWithShape="0" blurRad="50800" dist="25400" dir="5400000">
                    <a:srgbClr val="000000"/>
                  </a:outerShdw>
                </a:effectLst>
              </a:rPr>
              <a:t>Social Capital</a:t>
            </a:r>
            <a:endParaRPr sz="3200">
              <a:solidFill>
                <a:srgbClr val="EBEBEB"/>
              </a:solidFill>
              <a:effectLst>
                <a:outerShdw sx="100000" sy="100000" kx="0" ky="0" algn="b" rotWithShape="0" blurRad="50800" dist="25400" dir="5400000">
                  <a:srgbClr val="000000"/>
                </a:outerShdw>
              </a:effectLst>
            </a:endParaRPr>
          </a:p>
          <a:p>
            <a:pPr lvl="0" marL="454211" indent="-454211" algn="l">
              <a:buSzPct val="75000"/>
              <a:buChar char="•"/>
              <a:defRPr sz="1800">
                <a:solidFill>
                  <a:srgbClr val="000000"/>
                </a:solidFill>
                <a:effectLst/>
              </a:defRPr>
            </a:pPr>
            <a:r>
              <a:rPr sz="3200">
                <a:solidFill>
                  <a:srgbClr val="EBEBEB"/>
                </a:solidFill>
                <a:effectLst>
                  <a:outerShdw sx="100000" sy="100000" kx="0" ky="0" algn="b" rotWithShape="0" blurRad="50800" dist="25400" dir="5400000">
                    <a:srgbClr val="000000"/>
                  </a:outerShdw>
                </a:effectLst>
              </a:rPr>
              <a:t>Innovation</a:t>
            </a:r>
            <a:endParaRPr sz="3200">
              <a:solidFill>
                <a:srgbClr val="EBEBEB"/>
              </a:solidFill>
              <a:effectLst>
                <a:outerShdw sx="100000" sy="100000" kx="0" ky="0" algn="b" rotWithShape="0" blurRad="50800" dist="25400" dir="5400000">
                  <a:srgbClr val="000000"/>
                </a:outerShdw>
              </a:effectLst>
            </a:endParaRPr>
          </a:p>
          <a:p>
            <a:pPr lvl="0" marL="454211" indent="-454211" algn="l">
              <a:buSzPct val="75000"/>
              <a:buChar char="•"/>
              <a:defRPr sz="1800">
                <a:solidFill>
                  <a:srgbClr val="000000"/>
                </a:solidFill>
                <a:effectLst/>
              </a:defRPr>
            </a:pPr>
            <a:r>
              <a:rPr sz="3200">
                <a:solidFill>
                  <a:srgbClr val="EBEBEB"/>
                </a:solidFill>
                <a:effectLst>
                  <a:outerShdw sx="100000" sy="100000" kx="0" ky="0" algn="b" rotWithShape="0" blurRad="50800" dist="25400" dir="5400000">
                    <a:srgbClr val="000000"/>
                  </a:outerShdw>
                </a:effectLst>
              </a:rPr>
              <a:t>Overlap in Governance</a:t>
            </a:r>
            <a:endParaRPr sz="3200">
              <a:solidFill>
                <a:srgbClr val="EBEBEB"/>
              </a:solidFill>
              <a:effectLst>
                <a:outerShdw sx="100000" sy="100000" kx="0" ky="0" algn="b" rotWithShape="0" blurRad="50800" dist="25400" dir="5400000">
                  <a:srgbClr val="000000"/>
                </a:outerShdw>
              </a:effectLst>
            </a:endParaRPr>
          </a:p>
          <a:p>
            <a:pPr lvl="0" marL="454211" indent="-454211" algn="l">
              <a:buSzPct val="75000"/>
              <a:buChar char="•"/>
              <a:defRPr sz="1800">
                <a:solidFill>
                  <a:srgbClr val="000000"/>
                </a:solidFill>
                <a:effectLst/>
              </a:defRPr>
            </a:pPr>
            <a:r>
              <a:rPr sz="3200">
                <a:solidFill>
                  <a:srgbClr val="EBEBEB"/>
                </a:solidFill>
                <a:effectLst>
                  <a:outerShdw sx="100000" sy="100000" kx="0" ky="0" algn="b" rotWithShape="0" blurRad="50800" dist="25400" dir="5400000">
                    <a:srgbClr val="000000"/>
                  </a:outerShdw>
                </a:effectLst>
              </a:rPr>
              <a:t>Ecosystem Services</a:t>
            </a:r>
          </a:p>
        </p:txBody>
      </p:sp>
      <p:sp>
        <p:nvSpPr>
          <p:cNvPr id="71" name="Shape 71"/>
          <p:cNvSpPr/>
          <p:nvPr/>
        </p:nvSpPr>
        <p:spPr>
          <a:xfrm>
            <a:off x="682869" y="1522046"/>
            <a:ext cx="7778828" cy="748295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0800">
            <a:solidFill>
              <a:srgbClr val="E4D7EE"/>
            </a:solidFill>
            <a:miter lim="400000"/>
          </a:ln>
        </p:spPr>
        <p:txBody>
          <a:bodyPr lIns="0" tIns="0" rIns="0" bIns="0" anchor="ctr"/>
          <a:lstStyle/>
          <a:p>
            <a:pPr lvl="0">
              <a:defRPr sz="3000">
                <a:solidFill>
                  <a:srgbClr val="FFFFFF"/>
                </a:solidFill>
                <a:effectLst>
                  <a:outerShdw sx="100000" sy="100000" kx="0" ky="0" algn="b" rotWithShape="0" blurRad="38100" dist="12700" dir="5400000">
                    <a:srgbClr val="000000">
                      <a:alpha val="80000"/>
                    </a:srgbClr>
                  </a:outerShdw>
                </a:effectLst>
              </a:defRPr>
            </a:pPr>
          </a:p>
        </p:txBody>
      </p:sp>
      <p:sp>
        <p:nvSpPr>
          <p:cNvPr id="72" name="Shape 72"/>
          <p:cNvSpPr/>
          <p:nvPr/>
        </p:nvSpPr>
        <p:spPr>
          <a:xfrm>
            <a:off x="8987990" y="4228018"/>
            <a:ext cx="3553889" cy="2071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454211" indent="-454211" algn="l">
              <a:buSzPct val="75000"/>
              <a:buChar char="•"/>
              <a:defRPr sz="1800">
                <a:solidFill>
                  <a:srgbClr val="000000"/>
                </a:solidFill>
                <a:effectLst/>
              </a:defRPr>
            </a:pPr>
            <a:r>
              <a:rPr sz="3200">
                <a:solidFill>
                  <a:srgbClr val="EBEBEB"/>
                </a:solidFill>
                <a:effectLst>
                  <a:outerShdw sx="100000" sy="100000" kx="0" ky="0" algn="b" rotWithShape="0" blurRad="50800" dist="25400" dir="5400000">
                    <a:srgbClr val="000000"/>
                  </a:outerShdw>
                </a:effectLst>
              </a:rPr>
              <a:t>Ecological Variability</a:t>
            </a:r>
            <a:endParaRPr sz="3200">
              <a:solidFill>
                <a:srgbClr val="EBEBEB"/>
              </a:solidFill>
              <a:effectLst>
                <a:outerShdw sx="100000" sy="100000" kx="0" ky="0" algn="b" rotWithShape="0" blurRad="50800" dist="25400" dir="5400000">
                  <a:srgbClr val="000000"/>
                </a:outerShdw>
              </a:effectLst>
            </a:endParaRPr>
          </a:p>
          <a:p>
            <a:pPr lvl="0" marL="454211" indent="-454211" algn="l">
              <a:buSzPct val="75000"/>
              <a:buChar char="•"/>
              <a:defRPr sz="1800">
                <a:solidFill>
                  <a:srgbClr val="000000"/>
                </a:solidFill>
                <a:effectLst/>
              </a:defRPr>
            </a:pPr>
            <a:r>
              <a:rPr sz="3200">
                <a:solidFill>
                  <a:srgbClr val="EBEBEB"/>
                </a:solidFill>
                <a:effectLst>
                  <a:outerShdw sx="100000" sy="100000" kx="0" ky="0" algn="b" rotWithShape="0" blurRad="50800" dist="25400" dir="5400000">
                    <a:srgbClr val="000000"/>
                  </a:outerShdw>
                </a:effectLst>
              </a:rPr>
              <a:t>Acknowledging Slow Variables</a:t>
            </a:r>
          </a:p>
        </p:txBody>
      </p:sp>
      <p:sp>
        <p:nvSpPr>
          <p:cNvPr id="73" name="Shape 73"/>
          <p:cNvSpPr/>
          <p:nvPr/>
        </p:nvSpPr>
        <p:spPr>
          <a:xfrm>
            <a:off x="5306788" y="4228018"/>
            <a:ext cx="2645224" cy="2071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454211" indent="-454211" algn="l">
              <a:buSzPct val="75000"/>
              <a:buChar char="•"/>
              <a:defRPr sz="1800">
                <a:solidFill>
                  <a:srgbClr val="000000"/>
                </a:solidFill>
                <a:effectLst/>
              </a:defRPr>
            </a:pPr>
            <a:r>
              <a:rPr sz="3200">
                <a:solidFill>
                  <a:srgbClr val="EBEBEB"/>
                </a:solidFill>
                <a:effectLst>
                  <a:outerShdw sx="100000" sy="100000" kx="0" ky="0" algn="b" rotWithShape="0" blurRad="50800" dist="25400" dir="5400000">
                    <a:srgbClr val="000000"/>
                  </a:outerShdw>
                </a:effectLst>
              </a:rPr>
              <a:t>Diversity</a:t>
            </a:r>
            <a:endParaRPr sz="3200">
              <a:solidFill>
                <a:srgbClr val="EBEBEB"/>
              </a:solidFill>
              <a:effectLst>
                <a:outerShdw sx="100000" sy="100000" kx="0" ky="0" algn="b" rotWithShape="0" blurRad="50800" dist="25400" dir="5400000">
                  <a:srgbClr val="000000"/>
                </a:outerShdw>
              </a:effectLst>
            </a:endParaRPr>
          </a:p>
          <a:p>
            <a:pPr lvl="0" marL="454211" indent="-454211" algn="l">
              <a:buSzPct val="75000"/>
              <a:buChar char="•"/>
              <a:defRPr sz="1800">
                <a:solidFill>
                  <a:srgbClr val="000000"/>
                </a:solidFill>
                <a:effectLst/>
              </a:defRPr>
            </a:pPr>
            <a:r>
              <a:rPr sz="3200">
                <a:solidFill>
                  <a:srgbClr val="EBEBEB"/>
                </a:solidFill>
                <a:effectLst>
                  <a:outerShdw sx="100000" sy="100000" kx="0" ky="0" algn="b" rotWithShape="0" blurRad="50800" dist="25400" dir="5400000">
                    <a:srgbClr val="000000"/>
                  </a:outerShdw>
                </a:effectLst>
              </a:rPr>
              <a:t>Modularity</a:t>
            </a:r>
            <a:endParaRPr sz="3200">
              <a:solidFill>
                <a:srgbClr val="EBEBEB"/>
              </a:solidFill>
              <a:effectLst>
                <a:outerShdw sx="100000" sy="100000" kx="0" ky="0" algn="b" rotWithShape="0" blurRad="50800" dist="25400" dir="5400000">
                  <a:srgbClr val="000000"/>
                </a:outerShdw>
              </a:effectLst>
            </a:endParaRPr>
          </a:p>
          <a:p>
            <a:pPr lvl="0" marL="454211" indent="-454211" algn="l">
              <a:buSzPct val="75000"/>
              <a:buChar char="•"/>
              <a:defRPr sz="1800">
                <a:solidFill>
                  <a:srgbClr val="000000"/>
                </a:solidFill>
                <a:effectLst/>
              </a:defRPr>
            </a:pPr>
            <a:r>
              <a:rPr sz="3200">
                <a:solidFill>
                  <a:srgbClr val="EBEBEB"/>
                </a:solidFill>
                <a:effectLst>
                  <a:outerShdw sx="100000" sy="100000" kx="0" ky="0" algn="b" rotWithShape="0" blurRad="50800" dist="25400" dir="5400000">
                    <a:srgbClr val="000000"/>
                  </a:outerShdw>
                </a:effectLst>
              </a:rPr>
              <a:t>Tight Feedbacks</a:t>
            </a:r>
          </a:p>
        </p:txBody>
      </p:sp>
      <p:sp>
        <p:nvSpPr>
          <p:cNvPr id="74" name="Shape 74"/>
          <p:cNvSpPr/>
          <p:nvPr/>
        </p:nvSpPr>
        <p:spPr>
          <a:xfrm>
            <a:off x="3177719" y="2088822"/>
            <a:ext cx="1482472" cy="6718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effectLst/>
              </a:defRPr>
            </a:pPr>
            <a:r>
              <a:rPr sz="3800">
                <a:solidFill>
                  <a:srgbClr val="EBEBEB"/>
                </a:solidFill>
                <a:effectLst>
                  <a:outerShdw sx="100000" sy="100000" kx="0" ky="0" algn="b" rotWithShape="0" blurRad="50800" dist="25400" dir="5400000">
                    <a:srgbClr val="000000"/>
                  </a:outerShdw>
                </a:effectLst>
              </a:rPr>
              <a:t>Social</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8" name="Historic_Habitats_081815.jpg"/>
          <p:cNvPicPr/>
          <p:nvPr/>
        </p:nvPicPr>
        <p:blipFill>
          <a:blip r:embed="rId2">
            <a:extLst/>
          </a:blip>
          <a:stretch>
            <a:fillRect/>
          </a:stretch>
        </p:blipFill>
        <p:spPr>
          <a:xfrm>
            <a:off x="2733963" y="25399"/>
            <a:ext cx="7536874" cy="9753601"/>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0" name="Current_Habitats_081915.jpg"/>
          <p:cNvPicPr/>
          <p:nvPr/>
        </p:nvPicPr>
        <p:blipFill>
          <a:blip r:embed="rId3">
            <a:extLst/>
          </a:blip>
          <a:stretch>
            <a:fillRect/>
          </a:stretch>
        </p:blipFill>
        <p:spPr>
          <a:xfrm>
            <a:off x="2733963" y="0"/>
            <a:ext cx="7536874" cy="9753601"/>
          </a:xfrm>
          <a:prstGeom prst="rect">
            <a:avLst/>
          </a:prstGeom>
          <a:ln w="12700">
            <a:miter lim="400000"/>
          </a:ln>
        </p:spPr>
      </p:pic>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