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61" r:id="rId4"/>
    <p:sldId id="256" r:id="rId5"/>
    <p:sldId id="257"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9E5"/>
    <a:srgbClr val="A80020"/>
    <a:srgbClr val="FF7711"/>
    <a:srgbClr val="FFBA5D"/>
    <a:srgbClr val="EAE4CD"/>
    <a:srgbClr val="CDD7E5"/>
    <a:srgbClr val="31C3DB"/>
    <a:srgbClr val="E6E6E6"/>
    <a:srgbClr val="268FBB"/>
    <a:srgbClr val="31C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59" d="100"/>
          <a:sy n="59" d="100"/>
        </p:scale>
        <p:origin x="112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8B437C-524E-4FC7-B75F-07D144321278}"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296375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B437C-524E-4FC7-B75F-07D144321278}"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259464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B437C-524E-4FC7-B75F-07D144321278}"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228152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8B437C-524E-4FC7-B75F-07D144321278}"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102230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B437C-524E-4FC7-B75F-07D144321278}" type="datetimeFigureOut">
              <a:rPr lang="en-US" smtClean="0"/>
              <a:t>4/23/2021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153443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8B437C-524E-4FC7-B75F-07D144321278}"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378037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8B437C-524E-4FC7-B75F-07D144321278}" type="datetimeFigureOut">
              <a:rPr lang="en-US" smtClean="0"/>
              <a:t>4/23/2021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71657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8B437C-524E-4FC7-B75F-07D144321278}" type="datetimeFigureOut">
              <a:rPr lang="en-US" smtClean="0"/>
              <a:t>4/23/2021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36940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B437C-524E-4FC7-B75F-07D144321278}" type="datetimeFigureOut">
              <a:rPr lang="en-US" smtClean="0"/>
              <a:t>4/23/2021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8240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D8B437C-524E-4FC7-B75F-07D144321278}"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25918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D8B437C-524E-4FC7-B75F-07D144321278}" type="datetimeFigureOut">
              <a:rPr lang="en-US" smtClean="0"/>
              <a:t>4/23/2021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6518D-D523-444F-80C5-78759378C877}" type="slidenum">
              <a:rPr lang="en-US" smtClean="0"/>
              <a:t>‹#›</a:t>
            </a:fld>
            <a:endParaRPr lang="en-US"/>
          </a:p>
        </p:txBody>
      </p:sp>
    </p:spTree>
    <p:extLst>
      <p:ext uri="{BB962C8B-B14F-4D97-AF65-F5344CB8AC3E}">
        <p14:creationId xmlns:p14="http://schemas.microsoft.com/office/powerpoint/2010/main" val="305710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D8B437C-524E-4FC7-B75F-07D144321278}" type="datetimeFigureOut">
              <a:rPr lang="en-US" smtClean="0"/>
              <a:t>4/23/2021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386518D-D523-444F-80C5-78759378C877}" type="slidenum">
              <a:rPr lang="en-US" smtClean="0"/>
              <a:t>‹#›</a:t>
            </a:fld>
            <a:endParaRPr lang="en-US"/>
          </a:p>
        </p:txBody>
      </p:sp>
    </p:spTree>
    <p:extLst>
      <p:ext uri="{BB962C8B-B14F-4D97-AF65-F5344CB8AC3E}">
        <p14:creationId xmlns:p14="http://schemas.microsoft.com/office/powerpoint/2010/main" val="175595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F49162-B88A-44C9-93AC-232C4E7C06EB}"/>
              </a:ext>
            </a:extLst>
          </p:cNvPr>
          <p:cNvSpPr txBox="1"/>
          <p:nvPr/>
        </p:nvSpPr>
        <p:spPr>
          <a:xfrm>
            <a:off x="141795" y="4090083"/>
            <a:ext cx="6357859" cy="1169551"/>
          </a:xfrm>
          <a:prstGeom prst="rect">
            <a:avLst/>
          </a:prstGeom>
          <a:noFill/>
        </p:spPr>
        <p:txBody>
          <a:bodyPr wrap="square" rtlCol="0">
            <a:spAutoFit/>
          </a:bodyPr>
          <a:lstStyle/>
          <a:p>
            <a:r>
              <a:rPr lang="en-US" sz="1400" b="1" dirty="0"/>
              <a:t>Figure 1. </a:t>
            </a:r>
            <a:r>
              <a:rPr lang="en-US" sz="1400" dirty="0"/>
              <a:t>Tree map of relative abundance of 43 species encountered in seine sampling for CBASS. The top 7 species (in box) make up 98.6% of all fish caught. The other species are listed in order of declining abundance. The smaller boxes in figure (10-43) are intentionally not discernable to highlight the relative rarity of these species.</a:t>
            </a:r>
          </a:p>
        </p:txBody>
      </p:sp>
      <p:pic>
        <p:nvPicPr>
          <p:cNvPr id="3" name="Picture 2">
            <a:extLst>
              <a:ext uri="{FF2B5EF4-FFF2-40B4-BE49-F238E27FC236}">
                <a16:creationId xmlns:a16="http://schemas.microsoft.com/office/drawing/2014/main" id="{1DCCA8FF-1BD8-4FC4-A16B-9F26BB97FB58}"/>
              </a:ext>
            </a:extLst>
          </p:cNvPr>
          <p:cNvPicPr>
            <a:picLocks noChangeAspect="1"/>
          </p:cNvPicPr>
          <p:nvPr/>
        </p:nvPicPr>
        <p:blipFill>
          <a:blip r:embed="rId2"/>
          <a:stretch>
            <a:fillRect/>
          </a:stretch>
        </p:blipFill>
        <p:spPr>
          <a:xfrm>
            <a:off x="141795" y="206581"/>
            <a:ext cx="6576654" cy="3759938"/>
          </a:xfrm>
          <a:prstGeom prst="rect">
            <a:avLst/>
          </a:prstGeom>
        </p:spPr>
      </p:pic>
      <p:sp>
        <p:nvSpPr>
          <p:cNvPr id="4" name="TextBox 3">
            <a:extLst>
              <a:ext uri="{FF2B5EF4-FFF2-40B4-BE49-F238E27FC236}">
                <a16:creationId xmlns:a16="http://schemas.microsoft.com/office/drawing/2014/main" id="{D4F5E27C-13D3-42CC-8E3E-C49E0ED0E1F5}"/>
              </a:ext>
            </a:extLst>
          </p:cNvPr>
          <p:cNvSpPr txBox="1"/>
          <p:nvPr/>
        </p:nvSpPr>
        <p:spPr>
          <a:xfrm>
            <a:off x="248920" y="307570"/>
            <a:ext cx="416560" cy="307777"/>
          </a:xfrm>
          <a:prstGeom prst="rect">
            <a:avLst/>
          </a:prstGeom>
          <a:noFill/>
        </p:spPr>
        <p:txBody>
          <a:bodyPr wrap="square" rtlCol="0">
            <a:spAutoFit/>
          </a:bodyPr>
          <a:lstStyle/>
          <a:p>
            <a:r>
              <a:rPr lang="en-US" sz="1400" dirty="0"/>
              <a:t>1</a:t>
            </a:r>
          </a:p>
        </p:txBody>
      </p:sp>
      <p:sp>
        <p:nvSpPr>
          <p:cNvPr id="5" name="TextBox 4">
            <a:extLst>
              <a:ext uri="{FF2B5EF4-FFF2-40B4-BE49-F238E27FC236}">
                <a16:creationId xmlns:a16="http://schemas.microsoft.com/office/drawing/2014/main" id="{3B3F4D72-391F-4860-A1F5-5759CB439928}"/>
              </a:ext>
            </a:extLst>
          </p:cNvPr>
          <p:cNvSpPr txBox="1"/>
          <p:nvPr/>
        </p:nvSpPr>
        <p:spPr>
          <a:xfrm>
            <a:off x="2255520" y="307570"/>
            <a:ext cx="416560" cy="307777"/>
          </a:xfrm>
          <a:prstGeom prst="rect">
            <a:avLst/>
          </a:prstGeom>
          <a:noFill/>
        </p:spPr>
        <p:txBody>
          <a:bodyPr wrap="square" rtlCol="0">
            <a:spAutoFit/>
          </a:bodyPr>
          <a:lstStyle/>
          <a:p>
            <a:r>
              <a:rPr lang="en-US" sz="1400" dirty="0"/>
              <a:t>2</a:t>
            </a:r>
          </a:p>
        </p:txBody>
      </p:sp>
      <p:sp>
        <p:nvSpPr>
          <p:cNvPr id="6" name="TextBox 5">
            <a:extLst>
              <a:ext uri="{FF2B5EF4-FFF2-40B4-BE49-F238E27FC236}">
                <a16:creationId xmlns:a16="http://schemas.microsoft.com/office/drawing/2014/main" id="{89D747EF-F574-4C87-9310-0AFBE3999E84}"/>
              </a:ext>
            </a:extLst>
          </p:cNvPr>
          <p:cNvSpPr txBox="1"/>
          <p:nvPr/>
        </p:nvSpPr>
        <p:spPr>
          <a:xfrm>
            <a:off x="248920" y="3132050"/>
            <a:ext cx="416560" cy="307777"/>
          </a:xfrm>
          <a:prstGeom prst="rect">
            <a:avLst/>
          </a:prstGeom>
          <a:noFill/>
        </p:spPr>
        <p:txBody>
          <a:bodyPr wrap="square" rtlCol="0">
            <a:spAutoFit/>
          </a:bodyPr>
          <a:lstStyle/>
          <a:p>
            <a:r>
              <a:rPr lang="en-US" sz="1400" dirty="0"/>
              <a:t>3</a:t>
            </a:r>
          </a:p>
        </p:txBody>
      </p:sp>
      <p:sp>
        <p:nvSpPr>
          <p:cNvPr id="7" name="TextBox 6">
            <a:extLst>
              <a:ext uri="{FF2B5EF4-FFF2-40B4-BE49-F238E27FC236}">
                <a16:creationId xmlns:a16="http://schemas.microsoft.com/office/drawing/2014/main" id="{DDA356B0-3A3F-4BB4-9286-46F50F68BFF9}"/>
              </a:ext>
            </a:extLst>
          </p:cNvPr>
          <p:cNvSpPr txBox="1"/>
          <p:nvPr/>
        </p:nvSpPr>
        <p:spPr>
          <a:xfrm>
            <a:off x="1762760" y="3132050"/>
            <a:ext cx="416560" cy="307777"/>
          </a:xfrm>
          <a:prstGeom prst="rect">
            <a:avLst/>
          </a:prstGeom>
          <a:noFill/>
        </p:spPr>
        <p:txBody>
          <a:bodyPr wrap="square" rtlCol="0">
            <a:spAutoFit/>
          </a:bodyPr>
          <a:lstStyle/>
          <a:p>
            <a:r>
              <a:rPr lang="en-US" sz="1400" dirty="0"/>
              <a:t>4</a:t>
            </a:r>
          </a:p>
        </p:txBody>
      </p:sp>
      <p:sp>
        <p:nvSpPr>
          <p:cNvPr id="8" name="TextBox 7">
            <a:extLst>
              <a:ext uri="{FF2B5EF4-FFF2-40B4-BE49-F238E27FC236}">
                <a16:creationId xmlns:a16="http://schemas.microsoft.com/office/drawing/2014/main" id="{DC25ED29-4C0F-4C29-BF67-E429718CD2C2}"/>
              </a:ext>
            </a:extLst>
          </p:cNvPr>
          <p:cNvSpPr txBox="1"/>
          <p:nvPr/>
        </p:nvSpPr>
        <p:spPr>
          <a:xfrm>
            <a:off x="2301240" y="3132050"/>
            <a:ext cx="416560" cy="307777"/>
          </a:xfrm>
          <a:prstGeom prst="rect">
            <a:avLst/>
          </a:prstGeom>
          <a:noFill/>
        </p:spPr>
        <p:txBody>
          <a:bodyPr wrap="square" rtlCol="0">
            <a:spAutoFit/>
          </a:bodyPr>
          <a:lstStyle/>
          <a:p>
            <a:r>
              <a:rPr lang="en-US" sz="1400" dirty="0"/>
              <a:t>5</a:t>
            </a:r>
          </a:p>
        </p:txBody>
      </p:sp>
      <p:sp>
        <p:nvSpPr>
          <p:cNvPr id="9" name="TextBox 8">
            <a:extLst>
              <a:ext uri="{FF2B5EF4-FFF2-40B4-BE49-F238E27FC236}">
                <a16:creationId xmlns:a16="http://schemas.microsoft.com/office/drawing/2014/main" id="{268AC6A8-F4DD-494B-B882-5A52A049BA85}"/>
              </a:ext>
            </a:extLst>
          </p:cNvPr>
          <p:cNvSpPr txBox="1"/>
          <p:nvPr/>
        </p:nvSpPr>
        <p:spPr>
          <a:xfrm>
            <a:off x="2682240" y="3132050"/>
            <a:ext cx="416560" cy="307777"/>
          </a:xfrm>
          <a:prstGeom prst="rect">
            <a:avLst/>
          </a:prstGeom>
          <a:noFill/>
        </p:spPr>
        <p:txBody>
          <a:bodyPr wrap="square" rtlCol="0">
            <a:spAutoFit/>
          </a:bodyPr>
          <a:lstStyle/>
          <a:p>
            <a:r>
              <a:rPr lang="en-US" sz="1400" dirty="0"/>
              <a:t>6</a:t>
            </a:r>
          </a:p>
        </p:txBody>
      </p:sp>
      <p:sp>
        <p:nvSpPr>
          <p:cNvPr id="10" name="TextBox 9">
            <a:extLst>
              <a:ext uri="{FF2B5EF4-FFF2-40B4-BE49-F238E27FC236}">
                <a16:creationId xmlns:a16="http://schemas.microsoft.com/office/drawing/2014/main" id="{F0513DAB-8686-47B8-B239-4FCAA40FA3C5}"/>
              </a:ext>
            </a:extLst>
          </p:cNvPr>
          <p:cNvSpPr txBox="1"/>
          <p:nvPr/>
        </p:nvSpPr>
        <p:spPr>
          <a:xfrm>
            <a:off x="3072765" y="3132050"/>
            <a:ext cx="416560" cy="307777"/>
          </a:xfrm>
          <a:prstGeom prst="rect">
            <a:avLst/>
          </a:prstGeom>
          <a:noFill/>
        </p:spPr>
        <p:txBody>
          <a:bodyPr wrap="square" rtlCol="0">
            <a:spAutoFit/>
          </a:bodyPr>
          <a:lstStyle/>
          <a:p>
            <a:r>
              <a:rPr lang="en-US" sz="1400" dirty="0"/>
              <a:t>7</a:t>
            </a:r>
          </a:p>
        </p:txBody>
      </p:sp>
    </p:spTree>
    <p:extLst>
      <p:ext uri="{BB962C8B-B14F-4D97-AF65-F5344CB8AC3E}">
        <p14:creationId xmlns:p14="http://schemas.microsoft.com/office/powerpoint/2010/main" val="184881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817A80-2070-4B35-8B0A-5A1FAB870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77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C309335-E8DF-4E33-8D1E-A25E8855D9A1}"/>
              </a:ext>
            </a:extLst>
          </p:cNvPr>
          <p:cNvSpPr/>
          <p:nvPr/>
        </p:nvSpPr>
        <p:spPr>
          <a:xfrm>
            <a:off x="129540" y="6273860"/>
            <a:ext cx="5956300" cy="523220"/>
          </a:xfrm>
          <a:prstGeom prst="rect">
            <a:avLst/>
          </a:prstGeom>
        </p:spPr>
        <p:txBody>
          <a:bodyPr wrap="square">
            <a:spAutoFit/>
          </a:bodyPr>
          <a:lstStyle/>
          <a:p>
            <a:r>
              <a:rPr lang="en-US" sz="1400" b="1" dirty="0"/>
              <a:t>Figure 2. </a:t>
            </a:r>
            <a:r>
              <a:rPr lang="en-US" sz="1400" dirty="0"/>
              <a:t>Seining at The Brothers (off Falmouth) in Casco Bay (Photo: G. Sherwood).</a:t>
            </a:r>
          </a:p>
        </p:txBody>
      </p:sp>
    </p:spTree>
    <p:extLst>
      <p:ext uri="{BB962C8B-B14F-4D97-AF65-F5344CB8AC3E}">
        <p14:creationId xmlns:p14="http://schemas.microsoft.com/office/powerpoint/2010/main" val="227693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552CDE-6A86-4E35-A8C9-18B4D2182020}"/>
              </a:ext>
            </a:extLst>
          </p:cNvPr>
          <p:cNvPicPr>
            <a:picLocks noChangeAspect="1"/>
          </p:cNvPicPr>
          <p:nvPr/>
        </p:nvPicPr>
        <p:blipFill>
          <a:blip r:embed="rId2"/>
          <a:stretch>
            <a:fillRect/>
          </a:stretch>
        </p:blipFill>
        <p:spPr>
          <a:xfrm>
            <a:off x="0" y="173248"/>
            <a:ext cx="6858000" cy="6078739"/>
          </a:xfrm>
          <a:prstGeom prst="rect">
            <a:avLst/>
          </a:prstGeom>
        </p:spPr>
      </p:pic>
      <p:sp>
        <p:nvSpPr>
          <p:cNvPr id="38" name="TextBox 37">
            <a:extLst>
              <a:ext uri="{FF2B5EF4-FFF2-40B4-BE49-F238E27FC236}">
                <a16:creationId xmlns:a16="http://schemas.microsoft.com/office/drawing/2014/main" id="{8E3C42FB-B592-4EF0-B450-C10B334C2FB3}"/>
              </a:ext>
            </a:extLst>
          </p:cNvPr>
          <p:cNvSpPr txBox="1"/>
          <p:nvPr/>
        </p:nvSpPr>
        <p:spPr>
          <a:xfrm>
            <a:off x="250070" y="6339013"/>
            <a:ext cx="6357859" cy="954107"/>
          </a:xfrm>
          <a:prstGeom prst="rect">
            <a:avLst/>
          </a:prstGeom>
          <a:noFill/>
        </p:spPr>
        <p:txBody>
          <a:bodyPr wrap="square" rtlCol="0">
            <a:spAutoFit/>
          </a:bodyPr>
          <a:lstStyle/>
          <a:p>
            <a:r>
              <a:rPr lang="en-US" sz="1400" b="1" dirty="0"/>
              <a:t>Figure 3. </a:t>
            </a:r>
            <a:r>
              <a:rPr lang="en-US" sz="1400" dirty="0"/>
              <a:t>Map of western Casco Bay showing location of 12 seine sites further classified as Presumpscot River, Inner Bay and Outer Bay sites (separated by dotted lines). Tree maps on left show relative abundance of the top 7 species at these sites (see figure 1 for species’ color legend).</a:t>
            </a:r>
          </a:p>
        </p:txBody>
      </p:sp>
    </p:spTree>
    <p:extLst>
      <p:ext uri="{BB962C8B-B14F-4D97-AF65-F5344CB8AC3E}">
        <p14:creationId xmlns:p14="http://schemas.microsoft.com/office/powerpoint/2010/main" val="269940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99D16F5-28FC-43B0-80F8-6B03B2FD2E9C}"/>
              </a:ext>
            </a:extLst>
          </p:cNvPr>
          <p:cNvPicPr>
            <a:picLocks noChangeAspect="1"/>
          </p:cNvPicPr>
          <p:nvPr/>
        </p:nvPicPr>
        <p:blipFill>
          <a:blip r:embed="rId2"/>
          <a:stretch>
            <a:fillRect/>
          </a:stretch>
        </p:blipFill>
        <p:spPr>
          <a:xfrm>
            <a:off x="0" y="120953"/>
            <a:ext cx="6858000" cy="6877713"/>
          </a:xfrm>
          <a:prstGeom prst="rect">
            <a:avLst/>
          </a:prstGeom>
        </p:spPr>
      </p:pic>
      <p:sp>
        <p:nvSpPr>
          <p:cNvPr id="50" name="TextBox 49">
            <a:extLst>
              <a:ext uri="{FF2B5EF4-FFF2-40B4-BE49-F238E27FC236}">
                <a16:creationId xmlns:a16="http://schemas.microsoft.com/office/drawing/2014/main" id="{8A5E72B4-E226-46D1-A956-971182367D05}"/>
              </a:ext>
            </a:extLst>
          </p:cNvPr>
          <p:cNvSpPr txBox="1"/>
          <p:nvPr/>
        </p:nvSpPr>
        <p:spPr>
          <a:xfrm>
            <a:off x="138310" y="6998666"/>
            <a:ext cx="6357859" cy="523220"/>
          </a:xfrm>
          <a:prstGeom prst="rect">
            <a:avLst/>
          </a:prstGeom>
          <a:noFill/>
        </p:spPr>
        <p:txBody>
          <a:bodyPr wrap="square" rtlCol="0">
            <a:spAutoFit/>
          </a:bodyPr>
          <a:lstStyle/>
          <a:p>
            <a:r>
              <a:rPr lang="en-US" sz="1400" b="1" dirty="0"/>
              <a:t>Figure 4. </a:t>
            </a:r>
            <a:r>
              <a:rPr lang="en-US" sz="1400" dirty="0"/>
              <a:t>Abundance trends for the top 7 species from seine sampling (2014-2018). See inset for how to read this figure.</a:t>
            </a:r>
          </a:p>
        </p:txBody>
      </p:sp>
    </p:spTree>
    <p:extLst>
      <p:ext uri="{BB962C8B-B14F-4D97-AF65-F5344CB8AC3E}">
        <p14:creationId xmlns:p14="http://schemas.microsoft.com/office/powerpoint/2010/main" val="376465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3F48B-F981-4DFA-897C-05940F6F734D}"/>
              </a:ext>
            </a:extLst>
          </p:cNvPr>
          <p:cNvPicPr>
            <a:picLocks noChangeAspect="1"/>
          </p:cNvPicPr>
          <p:nvPr/>
        </p:nvPicPr>
        <p:blipFill>
          <a:blip r:embed="rId2"/>
          <a:stretch>
            <a:fillRect/>
          </a:stretch>
        </p:blipFill>
        <p:spPr>
          <a:xfrm>
            <a:off x="2036063" y="2214621"/>
            <a:ext cx="2238383" cy="1986266"/>
          </a:xfrm>
          <a:prstGeom prst="rect">
            <a:avLst/>
          </a:prstGeom>
          <a:solidFill>
            <a:schemeClr val="tx1"/>
          </a:solidFill>
          <a:ln w="19050">
            <a:solidFill>
              <a:schemeClr val="tx1"/>
            </a:solidFill>
          </a:ln>
        </p:spPr>
      </p:pic>
      <p:sp>
        <p:nvSpPr>
          <p:cNvPr id="5" name="TextBox 4">
            <a:extLst>
              <a:ext uri="{FF2B5EF4-FFF2-40B4-BE49-F238E27FC236}">
                <a16:creationId xmlns:a16="http://schemas.microsoft.com/office/drawing/2014/main" id="{DC0C73D5-8B68-4D74-88BE-4F9A891CBAD2}"/>
              </a:ext>
            </a:extLst>
          </p:cNvPr>
          <p:cNvSpPr txBox="1"/>
          <p:nvPr/>
        </p:nvSpPr>
        <p:spPr>
          <a:xfrm>
            <a:off x="416411" y="601472"/>
            <a:ext cx="6172349" cy="1384995"/>
          </a:xfrm>
          <a:prstGeom prst="rect">
            <a:avLst/>
          </a:prstGeom>
          <a:noFill/>
        </p:spPr>
        <p:txBody>
          <a:bodyPr wrap="square" rtlCol="0">
            <a:spAutoFit/>
          </a:bodyPr>
          <a:lstStyle/>
          <a:p>
            <a:r>
              <a:rPr lang="en-US" sz="1200" b="1" dirty="0"/>
              <a:t>Figure 4 inset: How to read this figure: </a:t>
            </a:r>
            <a:r>
              <a:rPr lang="en-US" sz="1200" dirty="0"/>
              <a:t>This box (a blowup of grey box in full figure) shows results for Atlantic herring in 2016. The top row of points is for outer Casco Bay seine sites (no herring were caught as shown by small black dots), the middle row is for inner Casco Bay seine sites, and the bottom row of points is for Presumpscot River seine sites. The size of the circle represents the relative number of herring caught; more herring were caught at beginning of summer than end of summer. The dotted vertical lines are first day of summer (left) and last day of summer (right).</a:t>
            </a:r>
          </a:p>
        </p:txBody>
      </p:sp>
      <p:cxnSp>
        <p:nvCxnSpPr>
          <p:cNvPr id="10" name="Straight Arrow Connector 9">
            <a:extLst>
              <a:ext uri="{FF2B5EF4-FFF2-40B4-BE49-F238E27FC236}">
                <a16:creationId xmlns:a16="http://schemas.microsoft.com/office/drawing/2014/main" id="{6A96006C-222F-462D-A3BA-699EF0AD93CD}"/>
              </a:ext>
            </a:extLst>
          </p:cNvPr>
          <p:cNvCxnSpPr>
            <a:cxnSpLocks/>
          </p:cNvCxnSpPr>
          <p:nvPr/>
        </p:nvCxnSpPr>
        <p:spPr>
          <a:xfrm>
            <a:off x="1722120" y="2905760"/>
            <a:ext cx="792480" cy="16764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B18C0C-3FCC-42AE-8CD0-5E979703CB3C}"/>
              </a:ext>
            </a:extLst>
          </p:cNvPr>
          <p:cNvSpPr txBox="1"/>
          <p:nvPr/>
        </p:nvSpPr>
        <p:spPr>
          <a:xfrm>
            <a:off x="810769" y="2604859"/>
            <a:ext cx="1160271" cy="769441"/>
          </a:xfrm>
          <a:prstGeom prst="rect">
            <a:avLst/>
          </a:prstGeom>
          <a:noFill/>
        </p:spPr>
        <p:txBody>
          <a:bodyPr wrap="square" rtlCol="0">
            <a:spAutoFit/>
          </a:bodyPr>
          <a:lstStyle/>
          <a:p>
            <a:r>
              <a:rPr lang="en-US" sz="1100" dirty="0"/>
              <a:t>Size of circle represents relative number of fish caught</a:t>
            </a:r>
          </a:p>
        </p:txBody>
      </p:sp>
      <p:cxnSp>
        <p:nvCxnSpPr>
          <p:cNvPr id="15" name="Straight Arrow Connector 14">
            <a:extLst>
              <a:ext uri="{FF2B5EF4-FFF2-40B4-BE49-F238E27FC236}">
                <a16:creationId xmlns:a16="http://schemas.microsoft.com/office/drawing/2014/main" id="{1ECC9B3D-3FBD-4660-B46D-95D3244A73B1}"/>
              </a:ext>
            </a:extLst>
          </p:cNvPr>
          <p:cNvCxnSpPr>
            <a:cxnSpLocks/>
          </p:cNvCxnSpPr>
          <p:nvPr/>
        </p:nvCxnSpPr>
        <p:spPr>
          <a:xfrm flipH="1">
            <a:off x="3881120" y="2625179"/>
            <a:ext cx="5791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2DB37CA-A3BA-4D1F-9269-B665E65049BD}"/>
              </a:ext>
            </a:extLst>
          </p:cNvPr>
          <p:cNvSpPr txBox="1"/>
          <p:nvPr/>
        </p:nvSpPr>
        <p:spPr>
          <a:xfrm>
            <a:off x="4445000" y="2479656"/>
            <a:ext cx="1742440" cy="276999"/>
          </a:xfrm>
          <a:prstGeom prst="rect">
            <a:avLst/>
          </a:prstGeom>
          <a:noFill/>
        </p:spPr>
        <p:txBody>
          <a:bodyPr wrap="square" rtlCol="0">
            <a:spAutoFit/>
          </a:bodyPr>
          <a:lstStyle/>
          <a:p>
            <a:r>
              <a:rPr lang="en-US" sz="1200" dirty="0"/>
              <a:t>Outer Casco Bay</a:t>
            </a:r>
          </a:p>
        </p:txBody>
      </p:sp>
      <p:cxnSp>
        <p:nvCxnSpPr>
          <p:cNvPr id="20" name="Straight Arrow Connector 19">
            <a:extLst>
              <a:ext uri="{FF2B5EF4-FFF2-40B4-BE49-F238E27FC236}">
                <a16:creationId xmlns:a16="http://schemas.microsoft.com/office/drawing/2014/main" id="{94107653-2DEF-4087-ACA5-3EFF0591EF3D}"/>
              </a:ext>
            </a:extLst>
          </p:cNvPr>
          <p:cNvCxnSpPr>
            <a:cxnSpLocks/>
          </p:cNvCxnSpPr>
          <p:nvPr/>
        </p:nvCxnSpPr>
        <p:spPr>
          <a:xfrm flipH="1">
            <a:off x="3881120" y="3138259"/>
            <a:ext cx="5791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D436011-B2A5-483A-BC2F-03705934B2BA}"/>
              </a:ext>
            </a:extLst>
          </p:cNvPr>
          <p:cNvSpPr txBox="1"/>
          <p:nvPr/>
        </p:nvSpPr>
        <p:spPr>
          <a:xfrm>
            <a:off x="4445000" y="2992736"/>
            <a:ext cx="1742440" cy="276999"/>
          </a:xfrm>
          <a:prstGeom prst="rect">
            <a:avLst/>
          </a:prstGeom>
          <a:noFill/>
        </p:spPr>
        <p:txBody>
          <a:bodyPr wrap="square" rtlCol="0">
            <a:spAutoFit/>
          </a:bodyPr>
          <a:lstStyle/>
          <a:p>
            <a:r>
              <a:rPr lang="en-US" sz="1200" dirty="0"/>
              <a:t>Inner Casco Bay</a:t>
            </a:r>
          </a:p>
        </p:txBody>
      </p:sp>
      <p:cxnSp>
        <p:nvCxnSpPr>
          <p:cNvPr id="22" name="Straight Arrow Connector 21">
            <a:extLst>
              <a:ext uri="{FF2B5EF4-FFF2-40B4-BE49-F238E27FC236}">
                <a16:creationId xmlns:a16="http://schemas.microsoft.com/office/drawing/2014/main" id="{AC8A0ABA-23A6-431C-99CC-1029038C7EE4}"/>
              </a:ext>
            </a:extLst>
          </p:cNvPr>
          <p:cNvCxnSpPr>
            <a:cxnSpLocks/>
          </p:cNvCxnSpPr>
          <p:nvPr/>
        </p:nvCxnSpPr>
        <p:spPr>
          <a:xfrm flipH="1">
            <a:off x="3881120" y="3656419"/>
            <a:ext cx="5791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E3D3945-0230-4967-80D9-E4EE4D90D1B4}"/>
              </a:ext>
            </a:extLst>
          </p:cNvPr>
          <p:cNvSpPr txBox="1"/>
          <p:nvPr/>
        </p:nvSpPr>
        <p:spPr>
          <a:xfrm>
            <a:off x="4445000" y="3510896"/>
            <a:ext cx="1905000" cy="276999"/>
          </a:xfrm>
          <a:prstGeom prst="rect">
            <a:avLst/>
          </a:prstGeom>
          <a:noFill/>
        </p:spPr>
        <p:txBody>
          <a:bodyPr wrap="square" rtlCol="0">
            <a:spAutoFit/>
          </a:bodyPr>
          <a:lstStyle/>
          <a:p>
            <a:r>
              <a:rPr lang="en-US" sz="1200" dirty="0"/>
              <a:t>Lower Presumpscot River</a:t>
            </a:r>
          </a:p>
        </p:txBody>
      </p:sp>
      <p:sp>
        <p:nvSpPr>
          <p:cNvPr id="24" name="TextBox 23">
            <a:extLst>
              <a:ext uri="{FF2B5EF4-FFF2-40B4-BE49-F238E27FC236}">
                <a16:creationId xmlns:a16="http://schemas.microsoft.com/office/drawing/2014/main" id="{8CE1BECF-9660-4BE1-9694-FE673083BD0C}"/>
              </a:ext>
            </a:extLst>
          </p:cNvPr>
          <p:cNvSpPr txBox="1"/>
          <p:nvPr/>
        </p:nvSpPr>
        <p:spPr>
          <a:xfrm>
            <a:off x="2468880" y="4200887"/>
            <a:ext cx="960120" cy="276999"/>
          </a:xfrm>
          <a:prstGeom prst="rect">
            <a:avLst/>
          </a:prstGeom>
          <a:noFill/>
        </p:spPr>
        <p:txBody>
          <a:bodyPr wrap="square" rtlCol="0">
            <a:spAutoFit/>
          </a:bodyPr>
          <a:lstStyle/>
          <a:p>
            <a:r>
              <a:rPr lang="en-US" sz="1200" dirty="0"/>
              <a:t>June 21</a:t>
            </a:r>
            <a:r>
              <a:rPr lang="en-US" sz="1200" baseline="30000" dirty="0"/>
              <a:t>st</a:t>
            </a:r>
            <a:r>
              <a:rPr lang="en-US" sz="1200" dirty="0"/>
              <a:t> </a:t>
            </a:r>
          </a:p>
        </p:txBody>
      </p:sp>
      <p:sp>
        <p:nvSpPr>
          <p:cNvPr id="25" name="TextBox 24">
            <a:extLst>
              <a:ext uri="{FF2B5EF4-FFF2-40B4-BE49-F238E27FC236}">
                <a16:creationId xmlns:a16="http://schemas.microsoft.com/office/drawing/2014/main" id="{6CD0F91F-D741-4263-BD8B-7E5CE1251817}"/>
              </a:ext>
            </a:extLst>
          </p:cNvPr>
          <p:cNvSpPr txBox="1"/>
          <p:nvPr/>
        </p:nvSpPr>
        <p:spPr>
          <a:xfrm>
            <a:off x="3484880" y="4207910"/>
            <a:ext cx="960120" cy="276999"/>
          </a:xfrm>
          <a:prstGeom prst="rect">
            <a:avLst/>
          </a:prstGeom>
          <a:noFill/>
        </p:spPr>
        <p:txBody>
          <a:bodyPr wrap="square" rtlCol="0">
            <a:spAutoFit/>
          </a:bodyPr>
          <a:lstStyle/>
          <a:p>
            <a:r>
              <a:rPr lang="en-US" sz="1200" dirty="0"/>
              <a:t>Sept 21</a:t>
            </a:r>
            <a:r>
              <a:rPr lang="en-US" sz="1200" baseline="30000" dirty="0"/>
              <a:t>st</a:t>
            </a:r>
            <a:r>
              <a:rPr lang="en-US" sz="1200" dirty="0"/>
              <a:t> </a:t>
            </a:r>
          </a:p>
        </p:txBody>
      </p:sp>
    </p:spTree>
    <p:extLst>
      <p:ext uri="{BB962C8B-B14F-4D97-AF65-F5344CB8AC3E}">
        <p14:creationId xmlns:p14="http://schemas.microsoft.com/office/powerpoint/2010/main" val="2958709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15373</TotalTime>
  <Words>323</Words>
  <Application>Microsoft Office PowerPoint</Application>
  <PresentationFormat>On-screen Show (4:3)</PresentationFormat>
  <Paragraphs>18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Sherwood</dc:creator>
  <cp:lastModifiedBy>Marti Blair</cp:lastModifiedBy>
  <cp:revision>60</cp:revision>
  <dcterms:created xsi:type="dcterms:W3CDTF">2020-08-29T21:21:47Z</dcterms:created>
  <dcterms:modified xsi:type="dcterms:W3CDTF">2021-04-23T15:39:22Z</dcterms:modified>
</cp:coreProperties>
</file>