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59" r:id="rId1"/>
    <p:sldMasterId id="2147483648" r:id="rId2"/>
  </p:sldMasterIdLst>
  <p:notesMasterIdLst>
    <p:notesMasterId r:id="rId15"/>
  </p:notesMasterIdLst>
  <p:sldIdLst>
    <p:sldId id="256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9" r:id="rId11"/>
    <p:sldId id="325" r:id="rId12"/>
    <p:sldId id="327" r:id="rId13"/>
    <p:sldId id="267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C9C9C9"/>
    <a:srgbClr val="280482"/>
    <a:srgbClr val="FFFF66"/>
    <a:srgbClr val="FFFF99"/>
    <a:srgbClr val="17375E"/>
    <a:srgbClr val="254061"/>
    <a:srgbClr val="5CC47C"/>
    <a:srgbClr val="66FF99"/>
    <a:srgbClr val="4EB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41ABF-0DC0-4DAB-9014-44FA7CFA0F7D}" v="29" dt="2025-11-17T15:26:25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8627" autoAdjust="0"/>
  </p:normalViewPr>
  <p:slideViewPr>
    <p:cSldViewPr>
      <p:cViewPr varScale="1">
        <p:scale>
          <a:sx n="95" d="100"/>
          <a:sy n="95" d="100"/>
        </p:scale>
        <p:origin x="97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m.w2k.state.me.us\data\DEP-DATA\L&amp;W\WATERSHED\Monitoring%20&amp;%20Assessment\Waterbody%20Type\Marine\MEMP%20monitoring\regional%20eelgrass%20change%20tota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m.w2k.state.me.us\data\DEP-DATA\L&amp;W\WATERSHED\Monitoring%20&amp;%20Assessment\Waterbody%20Type\Marine\MEMP%20monitoring\2025-2026\2025\project%20files\Portland%20area%20eelgrass%20mon\Manta,%20LICOR,%20HOBO%20files\HOBO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m.w2k.state.me.us\data\DEP-DATA\L&amp;W\WATERSHED\Monitoring%20&amp;%20Assessment\Waterbody%20Type\Marine\MEMP%20monitoring\2025-2026\2025\project%20files\Portland%20area%20eelgrass%20mon\field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m.w2k.state.me.us\data\DEP-DATA\L&amp;W\WATERSHED\Monitoring%20&amp;%20Assessment\Waterbody%20Type\Marine\MEMP%20monitoring\2025-2026\2025\project%20files\Portland%20area%20eelgrass%20mon\Manta,%20LICOR,%20HOBO%20files\clean%20profile%20data_eelgrass_all_sit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Casco Bay Seagrass Total Acres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1993</c:v>
                </c:pt>
                <c:pt idx="1">
                  <c:v>2001</c:v>
                </c:pt>
                <c:pt idx="2">
                  <c:v>2013</c:v>
                </c:pt>
                <c:pt idx="3">
                  <c:v>2018</c:v>
                </c:pt>
                <c:pt idx="4">
                  <c:v>2022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7051.7</c:v>
                </c:pt>
                <c:pt idx="1">
                  <c:v>8194</c:v>
                </c:pt>
                <c:pt idx="2">
                  <c:v>3650.5</c:v>
                </c:pt>
                <c:pt idx="3">
                  <c:v>5012.1000000000004</c:v>
                </c:pt>
                <c:pt idx="4">
                  <c:v>2286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84-4FE8-ADF1-5E6F71D4534A}"/>
            </c:ext>
          </c:extLst>
        </c:ser>
        <c:ser>
          <c:idx val="1"/>
          <c:order val="1"/>
          <c:tx>
            <c:v>Quadrant 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1993</c:v>
                </c:pt>
                <c:pt idx="1">
                  <c:v>2001</c:v>
                </c:pt>
                <c:pt idx="2">
                  <c:v>2013</c:v>
                </c:pt>
                <c:pt idx="3">
                  <c:v>2018</c:v>
                </c:pt>
                <c:pt idx="4">
                  <c:v>2022</c:v>
                </c:pt>
              </c:numCache>
            </c:numRef>
          </c:xVal>
          <c:yVal>
            <c:numRef>
              <c:f>Sheet1!$E$2:$E$6</c:f>
              <c:numCache>
                <c:formatCode>0.0</c:formatCode>
                <c:ptCount val="5"/>
                <c:pt idx="0">
                  <c:v>4270.6000000000004</c:v>
                </c:pt>
                <c:pt idx="1">
                  <c:v>5198.3</c:v>
                </c:pt>
                <c:pt idx="2">
                  <c:v>645.5</c:v>
                </c:pt>
                <c:pt idx="3">
                  <c:v>2155.1999999999998</c:v>
                </c:pt>
                <c:pt idx="4">
                  <c:v>403.6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B84-4FE8-ADF1-5E6F71D4534A}"/>
            </c:ext>
          </c:extLst>
        </c:ser>
        <c:ser>
          <c:idx val="2"/>
          <c:order val="2"/>
          <c:tx>
            <c:v>Quadrant 2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1993</c:v>
                </c:pt>
                <c:pt idx="1">
                  <c:v>2001</c:v>
                </c:pt>
                <c:pt idx="2">
                  <c:v>2013</c:v>
                </c:pt>
                <c:pt idx="3">
                  <c:v>2018</c:v>
                </c:pt>
                <c:pt idx="4">
                  <c:v>2022</c:v>
                </c:pt>
              </c:numCache>
            </c:numRef>
          </c:xVal>
          <c:yVal>
            <c:numRef>
              <c:f>Sheet1!$D$2:$D$6</c:f>
              <c:numCache>
                <c:formatCode>0.0</c:formatCode>
                <c:ptCount val="5"/>
                <c:pt idx="0">
                  <c:v>1681.5</c:v>
                </c:pt>
                <c:pt idx="1">
                  <c:v>1670.4</c:v>
                </c:pt>
                <c:pt idx="2">
                  <c:v>1873.1</c:v>
                </c:pt>
                <c:pt idx="3">
                  <c:v>1759.9</c:v>
                </c:pt>
                <c:pt idx="4">
                  <c:v>1265.9000000000001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B84-4FE8-ADF1-5E6F71D45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258319"/>
        <c:axId val="1046245359"/>
      </c:scatterChart>
      <c:valAx>
        <c:axId val="1046258319"/>
        <c:scaling>
          <c:orientation val="minMax"/>
          <c:max val="2023"/>
          <c:min val="199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245359"/>
        <c:crosses val="autoZero"/>
        <c:crossBetween val="midCat"/>
      </c:valAx>
      <c:valAx>
        <c:axId val="1046245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Seagrass Area (acres)</a:t>
                </a:r>
              </a:p>
            </c:rich>
          </c:tx>
          <c:layout>
            <c:manualLayout>
              <c:xMode val="edge"/>
              <c:yMode val="edge"/>
              <c:x val="1.418447694038245E-2"/>
              <c:y val="0.267384851676986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62583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047439722208637"/>
          <c:y val="4.170676932948348E-2"/>
          <c:w val="0.82104563016579446"/>
          <c:h val="6.5779229473120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Southern Maine</c:v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47625">
                <a:solidFill>
                  <a:schemeClr val="accent6"/>
                </a:solidFill>
              </a:ln>
              <a:effectLst/>
            </c:spPr>
          </c:marker>
          <c:xVal>
            <c:numRef>
              <c:f>Sheet1!$B$2:$B$4</c:f>
              <c:numCache>
                <c:formatCode>General</c:formatCode>
                <c:ptCount val="3"/>
                <c:pt idx="0">
                  <c:v>1993</c:v>
                </c:pt>
                <c:pt idx="1">
                  <c:v>2010</c:v>
                </c:pt>
                <c:pt idx="2">
                  <c:v>2021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829</c:v>
                </c:pt>
                <c:pt idx="1">
                  <c:v>851</c:v>
                </c:pt>
                <c:pt idx="2">
                  <c:v>873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CF-4D4B-88CF-C35316B18C61}"/>
            </c:ext>
          </c:extLst>
        </c:ser>
        <c:ser>
          <c:idx val="1"/>
          <c:order val="1"/>
          <c:tx>
            <c:v>Casco Bay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xVal>
            <c:numRef>
              <c:f>Sheet1!$B$5:$B$9</c:f>
              <c:numCache>
                <c:formatCode>General</c:formatCode>
                <c:ptCount val="5"/>
                <c:pt idx="0">
                  <c:v>1993</c:v>
                </c:pt>
                <c:pt idx="1">
                  <c:v>2001</c:v>
                </c:pt>
                <c:pt idx="2">
                  <c:v>2013</c:v>
                </c:pt>
                <c:pt idx="3">
                  <c:v>2018</c:v>
                </c:pt>
                <c:pt idx="4">
                  <c:v>2022</c:v>
                </c:pt>
              </c:numCache>
            </c:numRef>
          </c:xVal>
          <c:yVal>
            <c:numRef>
              <c:f>Sheet1!$C$5:$C$9</c:f>
              <c:numCache>
                <c:formatCode>General</c:formatCode>
                <c:ptCount val="5"/>
                <c:pt idx="0">
                  <c:v>7052</c:v>
                </c:pt>
                <c:pt idx="1">
                  <c:v>8194</c:v>
                </c:pt>
                <c:pt idx="2">
                  <c:v>3651</c:v>
                </c:pt>
                <c:pt idx="3">
                  <c:v>5012</c:v>
                </c:pt>
                <c:pt idx="4">
                  <c:v>2286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CF-4D4B-88CF-C35316B18C61}"/>
            </c:ext>
          </c:extLst>
        </c:ser>
        <c:ser>
          <c:idx val="2"/>
          <c:order val="2"/>
          <c:tx>
            <c:v>Midcoast</c:v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47625">
                <a:solidFill>
                  <a:srgbClr val="C00000"/>
                </a:solidFill>
              </a:ln>
              <a:effectLst/>
            </c:spPr>
          </c:marker>
          <c:xVal>
            <c:numRef>
              <c:f>Sheet1!$B$10:$B$12</c:f>
              <c:numCache>
                <c:formatCode>General</c:formatCode>
                <c:ptCount val="3"/>
                <c:pt idx="0">
                  <c:v>1994</c:v>
                </c:pt>
                <c:pt idx="1">
                  <c:v>2004</c:v>
                </c:pt>
                <c:pt idx="2">
                  <c:v>2023</c:v>
                </c:pt>
              </c:numCache>
            </c:numRef>
          </c:xVal>
          <c:yVal>
            <c:numRef>
              <c:f>Sheet1!$C$10:$C$12</c:f>
              <c:numCache>
                <c:formatCode>General</c:formatCode>
                <c:ptCount val="3"/>
                <c:pt idx="0">
                  <c:v>3154</c:v>
                </c:pt>
                <c:pt idx="1">
                  <c:v>2554</c:v>
                </c:pt>
                <c:pt idx="2">
                  <c:v>1023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CF-4D4B-88CF-C35316B18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712143"/>
        <c:axId val="1428712623"/>
      </c:scatterChart>
      <c:valAx>
        <c:axId val="1428712143"/>
        <c:scaling>
          <c:orientation val="minMax"/>
          <c:max val="2025"/>
          <c:min val="199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Survey</a:t>
                </a:r>
                <a:r>
                  <a:rPr lang="en-US" sz="1800" b="1" baseline="0"/>
                  <a:t> </a:t>
                </a:r>
                <a:r>
                  <a:rPr lang="en-US" sz="1800" b="1"/>
                  <a:t>Year</a:t>
                </a:r>
              </a:p>
            </c:rich>
          </c:tx>
          <c:layout>
            <c:manualLayout>
              <c:xMode val="edge"/>
              <c:yMode val="edge"/>
              <c:x val="0.43663116262137869"/>
              <c:y val="0.909150462127620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712623"/>
        <c:crosses val="autoZero"/>
        <c:crossBetween val="midCat"/>
      </c:valAx>
      <c:valAx>
        <c:axId val="142871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Total Mapped Seagrass Area (acres)</a:t>
                </a:r>
              </a:p>
            </c:rich>
          </c:tx>
          <c:layout>
            <c:manualLayout>
              <c:xMode val="edge"/>
              <c:yMode val="edge"/>
              <c:x val="4.9797122629508641E-3"/>
              <c:y val="0.13216317532059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712143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592314849532697"/>
          <c:y val="3.5026269702276708E-2"/>
          <c:w val="0.6301920593259176"/>
          <c:h val="7.3962657032144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6150296428444"/>
          <c:y val="3.2631614058568334E-2"/>
          <c:w val="0.82099333410053088"/>
          <c:h val="0.88453494094488194"/>
        </c:manualLayout>
      </c:layout>
      <c:lineChart>
        <c:grouping val="standard"/>
        <c:varyColors val="0"/>
        <c:ser>
          <c:idx val="2"/>
          <c:order val="0"/>
          <c:tx>
            <c:v>EAST END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'SITE TEMP SUMMARY'!$A$79:$A$169</c:f>
              <c:numCache>
                <c:formatCode>m/d/yyyy</c:formatCode>
                <c:ptCount val="91"/>
                <c:pt idx="0">
                  <c:v>45812</c:v>
                </c:pt>
                <c:pt idx="1">
                  <c:v>45813</c:v>
                </c:pt>
                <c:pt idx="2">
                  <c:v>45814</c:v>
                </c:pt>
                <c:pt idx="3">
                  <c:v>45815</c:v>
                </c:pt>
                <c:pt idx="4">
                  <c:v>45816</c:v>
                </c:pt>
                <c:pt idx="5">
                  <c:v>45817</c:v>
                </c:pt>
                <c:pt idx="6">
                  <c:v>45818</c:v>
                </c:pt>
                <c:pt idx="7">
                  <c:v>45819</c:v>
                </c:pt>
                <c:pt idx="8">
                  <c:v>45820</c:v>
                </c:pt>
                <c:pt idx="9">
                  <c:v>45821</c:v>
                </c:pt>
                <c:pt idx="10">
                  <c:v>45822</c:v>
                </c:pt>
                <c:pt idx="11">
                  <c:v>45823</c:v>
                </c:pt>
                <c:pt idx="12">
                  <c:v>45824</c:v>
                </c:pt>
                <c:pt idx="13">
                  <c:v>45825</c:v>
                </c:pt>
                <c:pt idx="14">
                  <c:v>45826</c:v>
                </c:pt>
                <c:pt idx="15">
                  <c:v>45827</c:v>
                </c:pt>
                <c:pt idx="16">
                  <c:v>45828</c:v>
                </c:pt>
                <c:pt idx="17">
                  <c:v>45829</c:v>
                </c:pt>
                <c:pt idx="18">
                  <c:v>45830</c:v>
                </c:pt>
                <c:pt idx="19">
                  <c:v>45831</c:v>
                </c:pt>
                <c:pt idx="20">
                  <c:v>45832</c:v>
                </c:pt>
                <c:pt idx="21">
                  <c:v>45833</c:v>
                </c:pt>
                <c:pt idx="22">
                  <c:v>45834</c:v>
                </c:pt>
                <c:pt idx="23">
                  <c:v>45835</c:v>
                </c:pt>
                <c:pt idx="24">
                  <c:v>45836</c:v>
                </c:pt>
                <c:pt idx="25">
                  <c:v>45837</c:v>
                </c:pt>
                <c:pt idx="26">
                  <c:v>45838</c:v>
                </c:pt>
                <c:pt idx="27">
                  <c:v>45839</c:v>
                </c:pt>
                <c:pt idx="28">
                  <c:v>45840</c:v>
                </c:pt>
                <c:pt idx="29">
                  <c:v>45841</c:v>
                </c:pt>
                <c:pt idx="30">
                  <c:v>45842</c:v>
                </c:pt>
                <c:pt idx="31">
                  <c:v>45843</c:v>
                </c:pt>
                <c:pt idx="32">
                  <c:v>45844</c:v>
                </c:pt>
                <c:pt idx="33">
                  <c:v>45845</c:v>
                </c:pt>
                <c:pt idx="34">
                  <c:v>45846</c:v>
                </c:pt>
                <c:pt idx="35">
                  <c:v>45847</c:v>
                </c:pt>
                <c:pt idx="36">
                  <c:v>45848</c:v>
                </c:pt>
                <c:pt idx="37">
                  <c:v>45849</c:v>
                </c:pt>
                <c:pt idx="38">
                  <c:v>45850</c:v>
                </c:pt>
                <c:pt idx="39">
                  <c:v>45851</c:v>
                </c:pt>
                <c:pt idx="40">
                  <c:v>45852</c:v>
                </c:pt>
                <c:pt idx="41">
                  <c:v>45853</c:v>
                </c:pt>
                <c:pt idx="42">
                  <c:v>45854</c:v>
                </c:pt>
                <c:pt idx="43">
                  <c:v>45855</c:v>
                </c:pt>
                <c:pt idx="44">
                  <c:v>45856</c:v>
                </c:pt>
                <c:pt idx="45">
                  <c:v>45857</c:v>
                </c:pt>
                <c:pt idx="46">
                  <c:v>45858</c:v>
                </c:pt>
                <c:pt idx="47">
                  <c:v>45859</c:v>
                </c:pt>
                <c:pt idx="48">
                  <c:v>45860</c:v>
                </c:pt>
                <c:pt idx="49">
                  <c:v>45861</c:v>
                </c:pt>
                <c:pt idx="50">
                  <c:v>45862</c:v>
                </c:pt>
                <c:pt idx="51">
                  <c:v>45863</c:v>
                </c:pt>
                <c:pt idx="52">
                  <c:v>45864</c:v>
                </c:pt>
                <c:pt idx="53">
                  <c:v>45865</c:v>
                </c:pt>
                <c:pt idx="54">
                  <c:v>45866</c:v>
                </c:pt>
                <c:pt idx="55">
                  <c:v>45867</c:v>
                </c:pt>
                <c:pt idx="56">
                  <c:v>45868</c:v>
                </c:pt>
                <c:pt idx="57">
                  <c:v>45869</c:v>
                </c:pt>
                <c:pt idx="58">
                  <c:v>45870</c:v>
                </c:pt>
                <c:pt idx="59">
                  <c:v>45871</c:v>
                </c:pt>
                <c:pt idx="60">
                  <c:v>45872</c:v>
                </c:pt>
                <c:pt idx="61">
                  <c:v>45873</c:v>
                </c:pt>
                <c:pt idx="62">
                  <c:v>45874</c:v>
                </c:pt>
                <c:pt idx="63">
                  <c:v>45875</c:v>
                </c:pt>
                <c:pt idx="64">
                  <c:v>45876</c:v>
                </c:pt>
                <c:pt idx="65">
                  <c:v>45877</c:v>
                </c:pt>
                <c:pt idx="66">
                  <c:v>45878</c:v>
                </c:pt>
                <c:pt idx="67">
                  <c:v>45879</c:v>
                </c:pt>
                <c:pt idx="68">
                  <c:v>45880</c:v>
                </c:pt>
                <c:pt idx="69">
                  <c:v>45881</c:v>
                </c:pt>
                <c:pt idx="70">
                  <c:v>45882</c:v>
                </c:pt>
                <c:pt idx="71">
                  <c:v>45883</c:v>
                </c:pt>
                <c:pt idx="72">
                  <c:v>45884</c:v>
                </c:pt>
                <c:pt idx="73">
                  <c:v>45885</c:v>
                </c:pt>
                <c:pt idx="74">
                  <c:v>45886</c:v>
                </c:pt>
                <c:pt idx="75">
                  <c:v>45887</c:v>
                </c:pt>
                <c:pt idx="76">
                  <c:v>45888</c:v>
                </c:pt>
                <c:pt idx="77">
                  <c:v>45889</c:v>
                </c:pt>
                <c:pt idx="78">
                  <c:v>45890</c:v>
                </c:pt>
                <c:pt idx="79">
                  <c:v>45891</c:v>
                </c:pt>
                <c:pt idx="80">
                  <c:v>45892</c:v>
                </c:pt>
                <c:pt idx="81">
                  <c:v>45893</c:v>
                </c:pt>
                <c:pt idx="82">
                  <c:v>45894</c:v>
                </c:pt>
                <c:pt idx="83">
                  <c:v>45895</c:v>
                </c:pt>
                <c:pt idx="84">
                  <c:v>45896</c:v>
                </c:pt>
                <c:pt idx="85">
                  <c:v>45897</c:v>
                </c:pt>
                <c:pt idx="86">
                  <c:v>45898</c:v>
                </c:pt>
                <c:pt idx="87">
                  <c:v>45899</c:v>
                </c:pt>
                <c:pt idx="88">
                  <c:v>45900</c:v>
                </c:pt>
                <c:pt idx="89">
                  <c:v>45901</c:v>
                </c:pt>
                <c:pt idx="90">
                  <c:v>45902</c:v>
                </c:pt>
              </c:numCache>
            </c:numRef>
          </c:cat>
          <c:val>
            <c:numRef>
              <c:f>'SITE TEMP SUMMARY'!$I$79:$I$169</c:f>
              <c:numCache>
                <c:formatCode>0.00</c:formatCode>
                <c:ptCount val="91"/>
                <c:pt idx="1">
                  <c:v>14.45</c:v>
                </c:pt>
                <c:pt idx="2">
                  <c:v>15.31</c:v>
                </c:pt>
                <c:pt idx="3">
                  <c:v>14.37</c:v>
                </c:pt>
                <c:pt idx="4">
                  <c:v>14.84</c:v>
                </c:pt>
                <c:pt idx="5">
                  <c:v>15.87</c:v>
                </c:pt>
                <c:pt idx="6">
                  <c:v>14.71</c:v>
                </c:pt>
                <c:pt idx="7">
                  <c:v>14.67</c:v>
                </c:pt>
                <c:pt idx="8">
                  <c:v>15.1</c:v>
                </c:pt>
                <c:pt idx="9">
                  <c:v>15.06</c:v>
                </c:pt>
                <c:pt idx="10">
                  <c:v>14.45</c:v>
                </c:pt>
                <c:pt idx="11">
                  <c:v>14.75</c:v>
                </c:pt>
                <c:pt idx="12">
                  <c:v>15.44</c:v>
                </c:pt>
                <c:pt idx="13">
                  <c:v>14.75</c:v>
                </c:pt>
                <c:pt idx="14">
                  <c:v>14.54</c:v>
                </c:pt>
                <c:pt idx="15">
                  <c:v>15.36</c:v>
                </c:pt>
                <c:pt idx="16">
                  <c:v>14.97</c:v>
                </c:pt>
                <c:pt idx="17">
                  <c:v>16.73</c:v>
                </c:pt>
                <c:pt idx="18">
                  <c:v>16</c:v>
                </c:pt>
                <c:pt idx="19">
                  <c:v>18.14</c:v>
                </c:pt>
                <c:pt idx="20">
                  <c:v>18.57</c:v>
                </c:pt>
                <c:pt idx="21">
                  <c:v>18.32</c:v>
                </c:pt>
                <c:pt idx="22">
                  <c:v>17.07</c:v>
                </c:pt>
                <c:pt idx="23">
                  <c:v>16.04</c:v>
                </c:pt>
                <c:pt idx="24">
                  <c:v>15.53</c:v>
                </c:pt>
                <c:pt idx="25">
                  <c:v>15.87</c:v>
                </c:pt>
                <c:pt idx="26">
                  <c:v>16.73</c:v>
                </c:pt>
                <c:pt idx="27">
                  <c:v>17.29</c:v>
                </c:pt>
                <c:pt idx="28">
                  <c:v>17.46</c:v>
                </c:pt>
                <c:pt idx="29">
                  <c:v>18.190000000000001</c:v>
                </c:pt>
                <c:pt idx="30">
                  <c:v>17.59</c:v>
                </c:pt>
                <c:pt idx="31">
                  <c:v>16.73</c:v>
                </c:pt>
                <c:pt idx="32">
                  <c:v>17.2</c:v>
                </c:pt>
                <c:pt idx="33">
                  <c:v>16.079999999999998</c:v>
                </c:pt>
                <c:pt idx="34">
                  <c:v>18.23</c:v>
                </c:pt>
                <c:pt idx="35">
                  <c:v>18.920000000000002</c:v>
                </c:pt>
                <c:pt idx="36">
                  <c:v>17.54</c:v>
                </c:pt>
                <c:pt idx="37">
                  <c:v>17.84</c:v>
                </c:pt>
                <c:pt idx="38">
                  <c:v>17.29</c:v>
                </c:pt>
                <c:pt idx="39">
                  <c:v>16.940000000000001</c:v>
                </c:pt>
                <c:pt idx="40">
                  <c:v>16.899999999999999</c:v>
                </c:pt>
                <c:pt idx="41">
                  <c:v>18.62</c:v>
                </c:pt>
                <c:pt idx="42">
                  <c:v>18.830498046875</c:v>
                </c:pt>
                <c:pt idx="43">
                  <c:v>19.002099609375001</c:v>
                </c:pt>
                <c:pt idx="44">
                  <c:v>18.959199218749994</c:v>
                </c:pt>
                <c:pt idx="45">
                  <c:v>19.044999999999995</c:v>
                </c:pt>
                <c:pt idx="46">
                  <c:v>18.315693359374997</c:v>
                </c:pt>
                <c:pt idx="47">
                  <c:v>18.444394531250005</c:v>
                </c:pt>
                <c:pt idx="48">
                  <c:v>18.229892578124996</c:v>
                </c:pt>
                <c:pt idx="49">
                  <c:v>17.843789062500001</c:v>
                </c:pt>
                <c:pt idx="50">
                  <c:v>16.899980468750002</c:v>
                </c:pt>
                <c:pt idx="51">
                  <c:v>17.286083984375004</c:v>
                </c:pt>
                <c:pt idx="52">
                  <c:v>16.513876953124999</c:v>
                </c:pt>
                <c:pt idx="53">
                  <c:v>16.385175781249998</c:v>
                </c:pt>
                <c:pt idx="54">
                  <c:v>16.642578125</c:v>
                </c:pt>
                <c:pt idx="55">
                  <c:v>17.800888671874993</c:v>
                </c:pt>
                <c:pt idx="56">
                  <c:v>18.444394531250005</c:v>
                </c:pt>
                <c:pt idx="57">
                  <c:v>17.75798828125</c:v>
                </c:pt>
                <c:pt idx="58">
                  <c:v>17.929589843750001</c:v>
                </c:pt>
                <c:pt idx="59">
                  <c:v>18.615996093749992</c:v>
                </c:pt>
                <c:pt idx="60">
                  <c:v>17.457685546874991</c:v>
                </c:pt>
                <c:pt idx="61">
                  <c:v>18.015390625000002</c:v>
                </c:pt>
                <c:pt idx="62">
                  <c:v>18.615996093749992</c:v>
                </c:pt>
                <c:pt idx="63">
                  <c:v>19.9030078125</c:v>
                </c:pt>
                <c:pt idx="64">
                  <c:v>18.530195312499991</c:v>
                </c:pt>
                <c:pt idx="65">
                  <c:v>17.371884765625005</c:v>
                </c:pt>
                <c:pt idx="66">
                  <c:v>17.929589843750001</c:v>
                </c:pt>
                <c:pt idx="67">
                  <c:v>18.658896484374999</c:v>
                </c:pt>
                <c:pt idx="68">
                  <c:v>19.173701171875003</c:v>
                </c:pt>
                <c:pt idx="69">
                  <c:v>18.658896484374999</c:v>
                </c:pt>
                <c:pt idx="70">
                  <c:v>19.002099609375001</c:v>
                </c:pt>
                <c:pt idx="71">
                  <c:v>19.259501953125003</c:v>
                </c:pt>
                <c:pt idx="72">
                  <c:v>19.302402343749996</c:v>
                </c:pt>
                <c:pt idx="73">
                  <c:v>19.388203124999997</c:v>
                </c:pt>
                <c:pt idx="74">
                  <c:v>19.388203124999997</c:v>
                </c:pt>
                <c:pt idx="75">
                  <c:v>19.431103515625004</c:v>
                </c:pt>
                <c:pt idx="76">
                  <c:v>19.087900390625002</c:v>
                </c:pt>
                <c:pt idx="77">
                  <c:v>18.272792968750004</c:v>
                </c:pt>
                <c:pt idx="78">
                  <c:v>18.873398437499993</c:v>
                </c:pt>
                <c:pt idx="79">
                  <c:v>18.658896484374999</c:v>
                </c:pt>
                <c:pt idx="80">
                  <c:v>18.058291015624995</c:v>
                </c:pt>
                <c:pt idx="81">
                  <c:v>17.543486328124992</c:v>
                </c:pt>
                <c:pt idx="82">
                  <c:v>18.229892578124996</c:v>
                </c:pt>
                <c:pt idx="83">
                  <c:v>17.586386718749999</c:v>
                </c:pt>
                <c:pt idx="84">
                  <c:v>17.586386718749999</c:v>
                </c:pt>
                <c:pt idx="85">
                  <c:v>17.071582031249996</c:v>
                </c:pt>
                <c:pt idx="86">
                  <c:v>17.114482421874996</c:v>
                </c:pt>
                <c:pt idx="87">
                  <c:v>17.071582031249996</c:v>
                </c:pt>
                <c:pt idx="88">
                  <c:v>18.144091796874996</c:v>
                </c:pt>
                <c:pt idx="89">
                  <c:v>18.229892578124996</c:v>
                </c:pt>
                <c:pt idx="90">
                  <c:v>17.886689453124994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1E-4586-8A99-ED024B37F18A}"/>
            </c:ext>
          </c:extLst>
        </c:ser>
        <c:ser>
          <c:idx val="0"/>
          <c:order val="1"/>
          <c:tx>
            <c:v>FORT GORGES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'SITE TEMP SUMMARY'!$A$79:$A$169</c:f>
              <c:numCache>
                <c:formatCode>m/d/yyyy</c:formatCode>
                <c:ptCount val="91"/>
                <c:pt idx="0">
                  <c:v>45812</c:v>
                </c:pt>
                <c:pt idx="1">
                  <c:v>45813</c:v>
                </c:pt>
                <c:pt idx="2">
                  <c:v>45814</c:v>
                </c:pt>
                <c:pt idx="3">
                  <c:v>45815</c:v>
                </c:pt>
                <c:pt idx="4">
                  <c:v>45816</c:v>
                </c:pt>
                <c:pt idx="5">
                  <c:v>45817</c:v>
                </c:pt>
                <c:pt idx="6">
                  <c:v>45818</c:v>
                </c:pt>
                <c:pt idx="7">
                  <c:v>45819</c:v>
                </c:pt>
                <c:pt idx="8">
                  <c:v>45820</c:v>
                </c:pt>
                <c:pt idx="9">
                  <c:v>45821</c:v>
                </c:pt>
                <c:pt idx="10">
                  <c:v>45822</c:v>
                </c:pt>
                <c:pt idx="11">
                  <c:v>45823</c:v>
                </c:pt>
                <c:pt idx="12">
                  <c:v>45824</c:v>
                </c:pt>
                <c:pt idx="13">
                  <c:v>45825</c:v>
                </c:pt>
                <c:pt idx="14">
                  <c:v>45826</c:v>
                </c:pt>
                <c:pt idx="15">
                  <c:v>45827</c:v>
                </c:pt>
                <c:pt idx="16">
                  <c:v>45828</c:v>
                </c:pt>
                <c:pt idx="17">
                  <c:v>45829</c:v>
                </c:pt>
                <c:pt idx="18">
                  <c:v>45830</c:v>
                </c:pt>
                <c:pt idx="19">
                  <c:v>45831</c:v>
                </c:pt>
                <c:pt idx="20">
                  <c:v>45832</c:v>
                </c:pt>
                <c:pt idx="21">
                  <c:v>45833</c:v>
                </c:pt>
                <c:pt idx="22">
                  <c:v>45834</c:v>
                </c:pt>
                <c:pt idx="23">
                  <c:v>45835</c:v>
                </c:pt>
                <c:pt idx="24">
                  <c:v>45836</c:v>
                </c:pt>
                <c:pt idx="25">
                  <c:v>45837</c:v>
                </c:pt>
                <c:pt idx="26">
                  <c:v>45838</c:v>
                </c:pt>
                <c:pt idx="27">
                  <c:v>45839</c:v>
                </c:pt>
                <c:pt idx="28">
                  <c:v>45840</c:v>
                </c:pt>
                <c:pt idx="29">
                  <c:v>45841</c:v>
                </c:pt>
                <c:pt idx="30">
                  <c:v>45842</c:v>
                </c:pt>
                <c:pt idx="31">
                  <c:v>45843</c:v>
                </c:pt>
                <c:pt idx="32">
                  <c:v>45844</c:v>
                </c:pt>
                <c:pt idx="33">
                  <c:v>45845</c:v>
                </c:pt>
                <c:pt idx="34">
                  <c:v>45846</c:v>
                </c:pt>
                <c:pt idx="35">
                  <c:v>45847</c:v>
                </c:pt>
                <c:pt idx="36">
                  <c:v>45848</c:v>
                </c:pt>
                <c:pt idx="37">
                  <c:v>45849</c:v>
                </c:pt>
                <c:pt idx="38">
                  <c:v>45850</c:v>
                </c:pt>
                <c:pt idx="39">
                  <c:v>45851</c:v>
                </c:pt>
                <c:pt idx="40">
                  <c:v>45852</c:v>
                </c:pt>
                <c:pt idx="41">
                  <c:v>45853</c:v>
                </c:pt>
                <c:pt idx="42">
                  <c:v>45854</c:v>
                </c:pt>
                <c:pt idx="43">
                  <c:v>45855</c:v>
                </c:pt>
                <c:pt idx="44">
                  <c:v>45856</c:v>
                </c:pt>
                <c:pt idx="45">
                  <c:v>45857</c:v>
                </c:pt>
                <c:pt idx="46">
                  <c:v>45858</c:v>
                </c:pt>
                <c:pt idx="47">
                  <c:v>45859</c:v>
                </c:pt>
                <c:pt idx="48">
                  <c:v>45860</c:v>
                </c:pt>
                <c:pt idx="49">
                  <c:v>45861</c:v>
                </c:pt>
                <c:pt idx="50">
                  <c:v>45862</c:v>
                </c:pt>
                <c:pt idx="51">
                  <c:v>45863</c:v>
                </c:pt>
                <c:pt idx="52">
                  <c:v>45864</c:v>
                </c:pt>
                <c:pt idx="53">
                  <c:v>45865</c:v>
                </c:pt>
                <c:pt idx="54">
                  <c:v>45866</c:v>
                </c:pt>
                <c:pt idx="55">
                  <c:v>45867</c:v>
                </c:pt>
                <c:pt idx="56">
                  <c:v>45868</c:v>
                </c:pt>
                <c:pt idx="57">
                  <c:v>45869</c:v>
                </c:pt>
                <c:pt idx="58">
                  <c:v>45870</c:v>
                </c:pt>
                <c:pt idx="59">
                  <c:v>45871</c:v>
                </c:pt>
                <c:pt idx="60">
                  <c:v>45872</c:v>
                </c:pt>
                <c:pt idx="61">
                  <c:v>45873</c:v>
                </c:pt>
                <c:pt idx="62">
                  <c:v>45874</c:v>
                </c:pt>
                <c:pt idx="63">
                  <c:v>45875</c:v>
                </c:pt>
                <c:pt idx="64">
                  <c:v>45876</c:v>
                </c:pt>
                <c:pt idx="65">
                  <c:v>45877</c:v>
                </c:pt>
                <c:pt idx="66">
                  <c:v>45878</c:v>
                </c:pt>
                <c:pt idx="67">
                  <c:v>45879</c:v>
                </c:pt>
                <c:pt idx="68">
                  <c:v>45880</c:v>
                </c:pt>
                <c:pt idx="69">
                  <c:v>45881</c:v>
                </c:pt>
                <c:pt idx="70">
                  <c:v>45882</c:v>
                </c:pt>
                <c:pt idx="71">
                  <c:v>45883</c:v>
                </c:pt>
                <c:pt idx="72">
                  <c:v>45884</c:v>
                </c:pt>
                <c:pt idx="73">
                  <c:v>45885</c:v>
                </c:pt>
                <c:pt idx="74">
                  <c:v>45886</c:v>
                </c:pt>
                <c:pt idx="75">
                  <c:v>45887</c:v>
                </c:pt>
                <c:pt idx="76">
                  <c:v>45888</c:v>
                </c:pt>
                <c:pt idx="77">
                  <c:v>45889</c:v>
                </c:pt>
                <c:pt idx="78">
                  <c:v>45890</c:v>
                </c:pt>
                <c:pt idx="79">
                  <c:v>45891</c:v>
                </c:pt>
                <c:pt idx="80">
                  <c:v>45892</c:v>
                </c:pt>
                <c:pt idx="81">
                  <c:v>45893</c:v>
                </c:pt>
                <c:pt idx="82">
                  <c:v>45894</c:v>
                </c:pt>
                <c:pt idx="83">
                  <c:v>45895</c:v>
                </c:pt>
                <c:pt idx="84">
                  <c:v>45896</c:v>
                </c:pt>
                <c:pt idx="85">
                  <c:v>45897</c:v>
                </c:pt>
                <c:pt idx="86">
                  <c:v>45898</c:v>
                </c:pt>
                <c:pt idx="87">
                  <c:v>45899</c:v>
                </c:pt>
                <c:pt idx="88">
                  <c:v>45900</c:v>
                </c:pt>
                <c:pt idx="89">
                  <c:v>45901</c:v>
                </c:pt>
                <c:pt idx="90">
                  <c:v>45902</c:v>
                </c:pt>
              </c:numCache>
            </c:numRef>
          </c:cat>
          <c:val>
            <c:numRef>
              <c:f>'SITE TEMP SUMMARY'!$K$79:$K$169</c:f>
              <c:numCache>
                <c:formatCode>0.00</c:formatCode>
                <c:ptCount val="91"/>
                <c:pt idx="0">
                  <c:v>14.325957031249999</c:v>
                </c:pt>
                <c:pt idx="1">
                  <c:v>15.355566406249999</c:v>
                </c:pt>
                <c:pt idx="2">
                  <c:v>15.784570312500001</c:v>
                </c:pt>
                <c:pt idx="3">
                  <c:v>14.883662109374995</c:v>
                </c:pt>
                <c:pt idx="4">
                  <c:v>15.61296875</c:v>
                </c:pt>
                <c:pt idx="5">
                  <c:v>15.226865234374998</c:v>
                </c:pt>
                <c:pt idx="6">
                  <c:v>14.926562499999996</c:v>
                </c:pt>
                <c:pt idx="7">
                  <c:v>15.698769531250001</c:v>
                </c:pt>
                <c:pt idx="8">
                  <c:v>16.084873046874996</c:v>
                </c:pt>
                <c:pt idx="9">
                  <c:v>15.698769531250001</c:v>
                </c:pt>
                <c:pt idx="10">
                  <c:v>14.926562499999996</c:v>
                </c:pt>
                <c:pt idx="11">
                  <c:v>14.840761718749995</c:v>
                </c:pt>
                <c:pt idx="12">
                  <c:v>14.797861328124995</c:v>
                </c:pt>
                <c:pt idx="13">
                  <c:v>14.411757812499999</c:v>
                </c:pt>
                <c:pt idx="14">
                  <c:v>15.141064453124997</c:v>
                </c:pt>
                <c:pt idx="15">
                  <c:v>16.685478515625</c:v>
                </c:pt>
                <c:pt idx="16">
                  <c:v>16.127773437499997</c:v>
                </c:pt>
                <c:pt idx="17">
                  <c:v>17.243183593749997</c:v>
                </c:pt>
                <c:pt idx="18">
                  <c:v>16.728378906250001</c:v>
                </c:pt>
                <c:pt idx="19">
                  <c:v>17.286083984375004</c:v>
                </c:pt>
                <c:pt idx="20">
                  <c:v>19.130800781249995</c:v>
                </c:pt>
                <c:pt idx="21">
                  <c:v>18.830498046875</c:v>
                </c:pt>
                <c:pt idx="22">
                  <c:v>17.500585937499999</c:v>
                </c:pt>
                <c:pt idx="23">
                  <c:v>16.642578125</c:v>
                </c:pt>
                <c:pt idx="24">
                  <c:v>15.055263671874997</c:v>
                </c:pt>
                <c:pt idx="25">
                  <c:v>16.213574218749997</c:v>
                </c:pt>
                <c:pt idx="26">
                  <c:v>17.200283203125004</c:v>
                </c:pt>
                <c:pt idx="27">
                  <c:v>17.929589843750001</c:v>
                </c:pt>
                <c:pt idx="28">
                  <c:v>19.087900390625002</c:v>
                </c:pt>
                <c:pt idx="29">
                  <c:v>18.573095703124999</c:v>
                </c:pt>
                <c:pt idx="30">
                  <c:v>18.830498046875</c:v>
                </c:pt>
                <c:pt idx="31">
                  <c:v>17.543486328124992</c:v>
                </c:pt>
                <c:pt idx="32">
                  <c:v>19.645605468749999</c:v>
                </c:pt>
                <c:pt idx="33">
                  <c:v>17.243183593749997</c:v>
                </c:pt>
                <c:pt idx="34">
                  <c:v>18.272792968750004</c:v>
                </c:pt>
                <c:pt idx="35">
                  <c:v>19.302402343749996</c:v>
                </c:pt>
                <c:pt idx="36">
                  <c:v>18.744697265625</c:v>
                </c:pt>
                <c:pt idx="37">
                  <c:v>18.787597656249993</c:v>
                </c:pt>
                <c:pt idx="38">
                  <c:v>17.243183593749997</c:v>
                </c:pt>
                <c:pt idx="39">
                  <c:v>16.599677734375</c:v>
                </c:pt>
                <c:pt idx="40">
                  <c:v>16.985781249999995</c:v>
                </c:pt>
                <c:pt idx="41">
                  <c:v>18.787597656249993</c:v>
                </c:pt>
                <c:pt idx="42">
                  <c:v>19.130800781249995</c:v>
                </c:pt>
                <c:pt idx="43">
                  <c:v>20.374912109374996</c:v>
                </c:pt>
                <c:pt idx="44">
                  <c:v>18.787597656249993</c:v>
                </c:pt>
                <c:pt idx="45">
                  <c:v>19.173701171875003</c:v>
                </c:pt>
                <c:pt idx="46">
                  <c:v>18.701796874999992</c:v>
                </c:pt>
                <c:pt idx="47">
                  <c:v>18.701796874999992</c:v>
                </c:pt>
                <c:pt idx="48">
                  <c:v>18.487294921874998</c:v>
                </c:pt>
                <c:pt idx="49">
                  <c:v>17.843789062500001</c:v>
                </c:pt>
                <c:pt idx="50">
                  <c:v>17.114482421874996</c:v>
                </c:pt>
                <c:pt idx="51">
                  <c:v>17.414785156249998</c:v>
                </c:pt>
                <c:pt idx="52">
                  <c:v>17.286083984375004</c:v>
                </c:pt>
                <c:pt idx="53">
                  <c:v>16.814179687500001</c:v>
                </c:pt>
                <c:pt idx="54">
                  <c:v>17.457685546874991</c:v>
                </c:pt>
                <c:pt idx="55">
                  <c:v>19.044999999999995</c:v>
                </c:pt>
                <c:pt idx="56">
                  <c:v>18.830498046875</c:v>
                </c:pt>
                <c:pt idx="57">
                  <c:v>19.688505859374992</c:v>
                </c:pt>
                <c:pt idx="58">
                  <c:v>19.345302734375004</c:v>
                </c:pt>
                <c:pt idx="59">
                  <c:v>18.358593750000004</c:v>
                </c:pt>
                <c:pt idx="60">
                  <c:v>17.972490234374995</c:v>
                </c:pt>
                <c:pt idx="61">
                  <c:v>18.272792968750004</c:v>
                </c:pt>
                <c:pt idx="62">
                  <c:v>19.431103515625004</c:v>
                </c:pt>
                <c:pt idx="63">
                  <c:v>18.959199218749994</c:v>
                </c:pt>
                <c:pt idx="64">
                  <c:v>18.916298828125001</c:v>
                </c:pt>
                <c:pt idx="65">
                  <c:v>17.6721875</c:v>
                </c:pt>
                <c:pt idx="66">
                  <c:v>17.6721875</c:v>
                </c:pt>
                <c:pt idx="67">
                  <c:v>18.358593750000004</c:v>
                </c:pt>
                <c:pt idx="68">
                  <c:v>19.173701171875003</c:v>
                </c:pt>
                <c:pt idx="69">
                  <c:v>19.259501953125003</c:v>
                </c:pt>
                <c:pt idx="70">
                  <c:v>19.216601562499996</c:v>
                </c:pt>
                <c:pt idx="71">
                  <c:v>19.774306640624992</c:v>
                </c:pt>
                <c:pt idx="72">
                  <c:v>20.374912109374996</c:v>
                </c:pt>
                <c:pt idx="73">
                  <c:v>19.474003906249997</c:v>
                </c:pt>
                <c:pt idx="74">
                  <c:v>19.602705078124991</c:v>
                </c:pt>
                <c:pt idx="75">
                  <c:v>19.602705078124991</c:v>
                </c:pt>
                <c:pt idx="76">
                  <c:v>19.474003906249997</c:v>
                </c:pt>
                <c:pt idx="77">
                  <c:v>18.358593750000004</c:v>
                </c:pt>
                <c:pt idx="78">
                  <c:v>18.487294921874998</c:v>
                </c:pt>
                <c:pt idx="79">
                  <c:v>19.302402343749996</c:v>
                </c:pt>
                <c:pt idx="80">
                  <c:v>18.530195312499991</c:v>
                </c:pt>
                <c:pt idx="81">
                  <c:v>18.101191406250003</c:v>
                </c:pt>
                <c:pt idx="82">
                  <c:v>18.272792968750004</c:v>
                </c:pt>
                <c:pt idx="83">
                  <c:v>18.744697265625</c:v>
                </c:pt>
                <c:pt idx="84">
                  <c:v>18.058291015624995</c:v>
                </c:pt>
                <c:pt idx="85">
                  <c:v>17.843789062500001</c:v>
                </c:pt>
                <c:pt idx="86">
                  <c:v>17.543486328124992</c:v>
                </c:pt>
                <c:pt idx="87">
                  <c:v>17.886689453124994</c:v>
                </c:pt>
                <c:pt idx="88">
                  <c:v>18.101191406250003</c:v>
                </c:pt>
                <c:pt idx="89">
                  <c:v>18.916298828125001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1E-4586-8A99-ED024B37F18A}"/>
            </c:ext>
          </c:extLst>
        </c:ser>
        <c:ser>
          <c:idx val="1"/>
          <c:order val="2"/>
          <c:tx>
            <c:v>THE BROTHERS</c:v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'SITE TEMP SUMMARY'!$A$79:$A$169</c:f>
              <c:numCache>
                <c:formatCode>m/d/yyyy</c:formatCode>
                <c:ptCount val="91"/>
                <c:pt idx="0">
                  <c:v>45812</c:v>
                </c:pt>
                <c:pt idx="1">
                  <c:v>45813</c:v>
                </c:pt>
                <c:pt idx="2">
                  <c:v>45814</c:v>
                </c:pt>
                <c:pt idx="3">
                  <c:v>45815</c:v>
                </c:pt>
                <c:pt idx="4">
                  <c:v>45816</c:v>
                </c:pt>
                <c:pt idx="5">
                  <c:v>45817</c:v>
                </c:pt>
                <c:pt idx="6">
                  <c:v>45818</c:v>
                </c:pt>
                <c:pt idx="7">
                  <c:v>45819</c:v>
                </c:pt>
                <c:pt idx="8">
                  <c:v>45820</c:v>
                </c:pt>
                <c:pt idx="9">
                  <c:v>45821</c:v>
                </c:pt>
                <c:pt idx="10">
                  <c:v>45822</c:v>
                </c:pt>
                <c:pt idx="11">
                  <c:v>45823</c:v>
                </c:pt>
                <c:pt idx="12">
                  <c:v>45824</c:v>
                </c:pt>
                <c:pt idx="13">
                  <c:v>45825</c:v>
                </c:pt>
                <c:pt idx="14">
                  <c:v>45826</c:v>
                </c:pt>
                <c:pt idx="15">
                  <c:v>45827</c:v>
                </c:pt>
                <c:pt idx="16">
                  <c:v>45828</c:v>
                </c:pt>
                <c:pt idx="17">
                  <c:v>45829</c:v>
                </c:pt>
                <c:pt idx="18">
                  <c:v>45830</c:v>
                </c:pt>
                <c:pt idx="19">
                  <c:v>45831</c:v>
                </c:pt>
                <c:pt idx="20">
                  <c:v>45832</c:v>
                </c:pt>
                <c:pt idx="21">
                  <c:v>45833</c:v>
                </c:pt>
                <c:pt idx="22">
                  <c:v>45834</c:v>
                </c:pt>
                <c:pt idx="23">
                  <c:v>45835</c:v>
                </c:pt>
                <c:pt idx="24">
                  <c:v>45836</c:v>
                </c:pt>
                <c:pt idx="25">
                  <c:v>45837</c:v>
                </c:pt>
                <c:pt idx="26">
                  <c:v>45838</c:v>
                </c:pt>
                <c:pt idx="27">
                  <c:v>45839</c:v>
                </c:pt>
                <c:pt idx="28">
                  <c:v>45840</c:v>
                </c:pt>
                <c:pt idx="29">
                  <c:v>45841</c:v>
                </c:pt>
                <c:pt idx="30">
                  <c:v>45842</c:v>
                </c:pt>
                <c:pt idx="31">
                  <c:v>45843</c:v>
                </c:pt>
                <c:pt idx="32">
                  <c:v>45844</c:v>
                </c:pt>
                <c:pt idx="33">
                  <c:v>45845</c:v>
                </c:pt>
                <c:pt idx="34">
                  <c:v>45846</c:v>
                </c:pt>
                <c:pt idx="35">
                  <c:v>45847</c:v>
                </c:pt>
                <c:pt idx="36">
                  <c:v>45848</c:v>
                </c:pt>
                <c:pt idx="37">
                  <c:v>45849</c:v>
                </c:pt>
                <c:pt idx="38">
                  <c:v>45850</c:v>
                </c:pt>
                <c:pt idx="39">
                  <c:v>45851</c:v>
                </c:pt>
                <c:pt idx="40">
                  <c:v>45852</c:v>
                </c:pt>
                <c:pt idx="41">
                  <c:v>45853</c:v>
                </c:pt>
                <c:pt idx="42">
                  <c:v>45854</c:v>
                </c:pt>
                <c:pt idx="43">
                  <c:v>45855</c:v>
                </c:pt>
                <c:pt idx="44">
                  <c:v>45856</c:v>
                </c:pt>
                <c:pt idx="45">
                  <c:v>45857</c:v>
                </c:pt>
                <c:pt idx="46">
                  <c:v>45858</c:v>
                </c:pt>
                <c:pt idx="47">
                  <c:v>45859</c:v>
                </c:pt>
                <c:pt idx="48">
                  <c:v>45860</c:v>
                </c:pt>
                <c:pt idx="49">
                  <c:v>45861</c:v>
                </c:pt>
                <c:pt idx="50">
                  <c:v>45862</c:v>
                </c:pt>
                <c:pt idx="51">
                  <c:v>45863</c:v>
                </c:pt>
                <c:pt idx="52">
                  <c:v>45864</c:v>
                </c:pt>
                <c:pt idx="53">
                  <c:v>45865</c:v>
                </c:pt>
                <c:pt idx="54">
                  <c:v>45866</c:v>
                </c:pt>
                <c:pt idx="55">
                  <c:v>45867</c:v>
                </c:pt>
                <c:pt idx="56">
                  <c:v>45868</c:v>
                </c:pt>
                <c:pt idx="57">
                  <c:v>45869</c:v>
                </c:pt>
                <c:pt idx="58">
                  <c:v>45870</c:v>
                </c:pt>
                <c:pt idx="59">
                  <c:v>45871</c:v>
                </c:pt>
                <c:pt idx="60">
                  <c:v>45872</c:v>
                </c:pt>
                <c:pt idx="61">
                  <c:v>45873</c:v>
                </c:pt>
                <c:pt idx="62">
                  <c:v>45874</c:v>
                </c:pt>
                <c:pt idx="63">
                  <c:v>45875</c:v>
                </c:pt>
                <c:pt idx="64">
                  <c:v>45876</c:v>
                </c:pt>
                <c:pt idx="65">
                  <c:v>45877</c:v>
                </c:pt>
                <c:pt idx="66">
                  <c:v>45878</c:v>
                </c:pt>
                <c:pt idx="67">
                  <c:v>45879</c:v>
                </c:pt>
                <c:pt idx="68">
                  <c:v>45880</c:v>
                </c:pt>
                <c:pt idx="69">
                  <c:v>45881</c:v>
                </c:pt>
                <c:pt idx="70">
                  <c:v>45882</c:v>
                </c:pt>
                <c:pt idx="71">
                  <c:v>45883</c:v>
                </c:pt>
                <c:pt idx="72">
                  <c:v>45884</c:v>
                </c:pt>
                <c:pt idx="73">
                  <c:v>45885</c:v>
                </c:pt>
                <c:pt idx="74">
                  <c:v>45886</c:v>
                </c:pt>
                <c:pt idx="75">
                  <c:v>45887</c:v>
                </c:pt>
                <c:pt idx="76">
                  <c:v>45888</c:v>
                </c:pt>
                <c:pt idx="77">
                  <c:v>45889</c:v>
                </c:pt>
                <c:pt idx="78">
                  <c:v>45890</c:v>
                </c:pt>
                <c:pt idx="79">
                  <c:v>45891</c:v>
                </c:pt>
                <c:pt idx="80">
                  <c:v>45892</c:v>
                </c:pt>
                <c:pt idx="81">
                  <c:v>45893</c:v>
                </c:pt>
                <c:pt idx="82">
                  <c:v>45894</c:v>
                </c:pt>
                <c:pt idx="83">
                  <c:v>45895</c:v>
                </c:pt>
                <c:pt idx="84">
                  <c:v>45896</c:v>
                </c:pt>
                <c:pt idx="85">
                  <c:v>45897</c:v>
                </c:pt>
                <c:pt idx="86">
                  <c:v>45898</c:v>
                </c:pt>
                <c:pt idx="87">
                  <c:v>45899</c:v>
                </c:pt>
                <c:pt idx="88">
                  <c:v>45900</c:v>
                </c:pt>
                <c:pt idx="89">
                  <c:v>45901</c:v>
                </c:pt>
                <c:pt idx="90">
                  <c:v>45902</c:v>
                </c:pt>
              </c:numCache>
            </c:numRef>
          </c:cat>
          <c:val>
            <c:numRef>
              <c:f>'SITE TEMP SUMMARY'!$M$79:$M$169</c:f>
              <c:numCache>
                <c:formatCode>0.00</c:formatCode>
                <c:ptCount val="91"/>
                <c:pt idx="0">
                  <c:v>15.18</c:v>
                </c:pt>
                <c:pt idx="1">
                  <c:v>18.53</c:v>
                </c:pt>
                <c:pt idx="2">
                  <c:v>16.940000000000001</c:v>
                </c:pt>
                <c:pt idx="3">
                  <c:v>16.21</c:v>
                </c:pt>
                <c:pt idx="4">
                  <c:v>19.559999999999999</c:v>
                </c:pt>
                <c:pt idx="5">
                  <c:v>16.899999999999999</c:v>
                </c:pt>
                <c:pt idx="6">
                  <c:v>15.74</c:v>
                </c:pt>
                <c:pt idx="7">
                  <c:v>17.84</c:v>
                </c:pt>
                <c:pt idx="8">
                  <c:v>16.13</c:v>
                </c:pt>
                <c:pt idx="9">
                  <c:v>16.64</c:v>
                </c:pt>
                <c:pt idx="10">
                  <c:v>15.53</c:v>
                </c:pt>
                <c:pt idx="11">
                  <c:v>16.43</c:v>
                </c:pt>
                <c:pt idx="12">
                  <c:v>16.809999999999999</c:v>
                </c:pt>
                <c:pt idx="13">
                  <c:v>16.3</c:v>
                </c:pt>
                <c:pt idx="14">
                  <c:v>15.66</c:v>
                </c:pt>
                <c:pt idx="15">
                  <c:v>17.63</c:v>
                </c:pt>
                <c:pt idx="16">
                  <c:v>17.46</c:v>
                </c:pt>
                <c:pt idx="17">
                  <c:v>17.84</c:v>
                </c:pt>
                <c:pt idx="18">
                  <c:v>18.7</c:v>
                </c:pt>
                <c:pt idx="19">
                  <c:v>20.89</c:v>
                </c:pt>
                <c:pt idx="20">
                  <c:v>19.77</c:v>
                </c:pt>
                <c:pt idx="21">
                  <c:v>23.38</c:v>
                </c:pt>
                <c:pt idx="22">
                  <c:v>21.49</c:v>
                </c:pt>
                <c:pt idx="23">
                  <c:v>23.51</c:v>
                </c:pt>
                <c:pt idx="24">
                  <c:v>15.7</c:v>
                </c:pt>
                <c:pt idx="25">
                  <c:v>16.510000000000002</c:v>
                </c:pt>
                <c:pt idx="26">
                  <c:v>18.57</c:v>
                </c:pt>
                <c:pt idx="27">
                  <c:v>17.37</c:v>
                </c:pt>
                <c:pt idx="28">
                  <c:v>19.649999999999999</c:v>
                </c:pt>
                <c:pt idx="29">
                  <c:v>21.58</c:v>
                </c:pt>
                <c:pt idx="30">
                  <c:v>20.03</c:v>
                </c:pt>
                <c:pt idx="31">
                  <c:v>19.649999999999999</c:v>
                </c:pt>
                <c:pt idx="32">
                  <c:v>19.3</c:v>
                </c:pt>
                <c:pt idx="33">
                  <c:v>20.420000000000002</c:v>
                </c:pt>
                <c:pt idx="34">
                  <c:v>20.85</c:v>
                </c:pt>
                <c:pt idx="35">
                  <c:v>22.31</c:v>
                </c:pt>
                <c:pt idx="36">
                  <c:v>20.59</c:v>
                </c:pt>
                <c:pt idx="37">
                  <c:v>21.02</c:v>
                </c:pt>
                <c:pt idx="38">
                  <c:v>19.95</c:v>
                </c:pt>
                <c:pt idx="39">
                  <c:v>17.93</c:v>
                </c:pt>
                <c:pt idx="40">
                  <c:v>18.7</c:v>
                </c:pt>
                <c:pt idx="41">
                  <c:v>21.19</c:v>
                </c:pt>
                <c:pt idx="42">
                  <c:v>22.305429687500002</c:v>
                </c:pt>
                <c:pt idx="43">
                  <c:v>21.876425781249999</c:v>
                </c:pt>
                <c:pt idx="44">
                  <c:v>20.246210937500003</c:v>
                </c:pt>
                <c:pt idx="45">
                  <c:v>21.9622265625</c:v>
                </c:pt>
                <c:pt idx="46">
                  <c:v>21.404521484375003</c:v>
                </c:pt>
                <c:pt idx="47">
                  <c:v>20.117509765624995</c:v>
                </c:pt>
                <c:pt idx="48">
                  <c:v>21.104218749999994</c:v>
                </c:pt>
                <c:pt idx="49">
                  <c:v>20.803916015624999</c:v>
                </c:pt>
                <c:pt idx="50">
                  <c:v>20.117509765624995</c:v>
                </c:pt>
                <c:pt idx="51">
                  <c:v>21.876425781249999</c:v>
                </c:pt>
                <c:pt idx="52">
                  <c:v>22.605732421874997</c:v>
                </c:pt>
                <c:pt idx="53">
                  <c:v>18.101191406250003</c:v>
                </c:pt>
                <c:pt idx="54">
                  <c:v>18.959199218749994</c:v>
                </c:pt>
                <c:pt idx="55">
                  <c:v>21.018417968749993</c:v>
                </c:pt>
                <c:pt idx="56">
                  <c:v>20.846816406249992</c:v>
                </c:pt>
                <c:pt idx="57">
                  <c:v>20.632314453124998</c:v>
                </c:pt>
                <c:pt idx="58">
                  <c:v>20.546513671874997</c:v>
                </c:pt>
                <c:pt idx="59">
                  <c:v>20.460712890624997</c:v>
                </c:pt>
                <c:pt idx="60">
                  <c:v>20.374912109374996</c:v>
                </c:pt>
                <c:pt idx="61">
                  <c:v>19.9030078125</c:v>
                </c:pt>
                <c:pt idx="62">
                  <c:v>20.589414062500005</c:v>
                </c:pt>
                <c:pt idx="63">
                  <c:v>21.919326171874992</c:v>
                </c:pt>
                <c:pt idx="64">
                  <c:v>21.318720703125003</c:v>
                </c:pt>
                <c:pt idx="65">
                  <c:v>21.576123046875004</c:v>
                </c:pt>
                <c:pt idx="66">
                  <c:v>20.846816406249992</c:v>
                </c:pt>
                <c:pt idx="67">
                  <c:v>21.404521484375003</c:v>
                </c:pt>
                <c:pt idx="68">
                  <c:v>22.777333984374998</c:v>
                </c:pt>
                <c:pt idx="69">
                  <c:v>27.196074218749992</c:v>
                </c:pt>
                <c:pt idx="70">
                  <c:v>21.576123046875004</c:v>
                </c:pt>
                <c:pt idx="71">
                  <c:v>22.305429687500002</c:v>
                </c:pt>
                <c:pt idx="72">
                  <c:v>21.061318359375001</c:v>
                </c:pt>
                <c:pt idx="73">
                  <c:v>21.576123046875004</c:v>
                </c:pt>
                <c:pt idx="74">
                  <c:v>21.919326171874992</c:v>
                </c:pt>
                <c:pt idx="75">
                  <c:v>20.117509765624995</c:v>
                </c:pt>
                <c:pt idx="76">
                  <c:v>21.190019531249995</c:v>
                </c:pt>
                <c:pt idx="77">
                  <c:v>19.559804687499998</c:v>
                </c:pt>
                <c:pt idx="78">
                  <c:v>20.289111328124996</c:v>
                </c:pt>
                <c:pt idx="79">
                  <c:v>20.332011718750003</c:v>
                </c:pt>
                <c:pt idx="80">
                  <c:v>21.318720703125003</c:v>
                </c:pt>
                <c:pt idx="81">
                  <c:v>19.645605468749999</c:v>
                </c:pt>
                <c:pt idx="82">
                  <c:v>19.774306640624992</c:v>
                </c:pt>
                <c:pt idx="83">
                  <c:v>18.744697265625</c:v>
                </c:pt>
                <c:pt idx="84">
                  <c:v>18.530195312499991</c:v>
                </c:pt>
                <c:pt idx="85">
                  <c:v>20.203310546874995</c:v>
                </c:pt>
                <c:pt idx="86">
                  <c:v>17.715087890624993</c:v>
                </c:pt>
                <c:pt idx="87">
                  <c:v>18.015390625000002</c:v>
                </c:pt>
                <c:pt idx="88">
                  <c:v>19.559804687499998</c:v>
                </c:pt>
                <c:pt idx="89">
                  <c:v>19.731406249999999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1E-4586-8A99-ED024B37F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623695"/>
        <c:axId val="355624655"/>
      </c:lineChart>
      <c:dateAx>
        <c:axId val="355623695"/>
        <c:scaling>
          <c:orientation val="minMax"/>
          <c:min val="45809"/>
        </c:scaling>
        <c:delete val="0"/>
        <c:axPos val="b"/>
        <c:numFmt formatCode="m/d/yyyy" sourceLinked="1"/>
        <c:majorTickMark val="out"/>
        <c:minorTickMark val="out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624655"/>
        <c:crosses val="autoZero"/>
        <c:auto val="1"/>
        <c:lblOffset val="100"/>
        <c:baseTimeUnit val="days"/>
        <c:majorUnit val="1"/>
        <c:majorTimeUnit val="months"/>
      </c:dateAx>
      <c:valAx>
        <c:axId val="355624655"/>
        <c:scaling>
          <c:orientation val="minMax"/>
          <c:max val="28"/>
          <c:min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Daily Max Temp (°C)</a:t>
                </a:r>
              </a:p>
            </c:rich>
          </c:tx>
          <c:layout>
            <c:manualLayout>
              <c:xMode val="edge"/>
              <c:yMode val="edge"/>
              <c:x val="0"/>
              <c:y val="0.22179133858267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62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01540955961426"/>
          <c:y val="4.3424650043744531E-2"/>
          <c:w val="0.57929492933031668"/>
          <c:h val="0.14394466316710411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61555142420938"/>
          <c:y val="4.3236641697203003E-2"/>
          <c:w val="0.81968477416240793"/>
          <c:h val="0.80671433343395516"/>
        </c:manualLayout>
      </c:layout>
      <c:barChart>
        <c:barDir val="col"/>
        <c:grouping val="clustered"/>
        <c:varyColors val="0"/>
        <c:ser>
          <c:idx val="0"/>
          <c:order val="0"/>
          <c:tx>
            <c:v>East End (2018- 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1"/>
            <c:plus>
              <c:numRef>
                <c:f>('T2 summary'!$P$2,'T2 summary'!$P$4,'T2 summary'!$P$6,'T2 summary'!$P$8,'T2 summary'!$P$10,'T2 summary'!$P$12)</c:f>
                <c:numCache>
                  <c:formatCode>General</c:formatCode>
                  <c:ptCount val="6"/>
                  <c:pt idx="0">
                    <c:v>6.8910882671405238</c:v>
                  </c:pt>
                  <c:pt idx="1">
                    <c:v>6.2981981888174348</c:v>
                  </c:pt>
                  <c:pt idx="2">
                    <c:v>4.5175200843357288</c:v>
                  </c:pt>
                  <c:pt idx="3">
                    <c:v>2.0268325953780515</c:v>
                  </c:pt>
                  <c:pt idx="4">
                    <c:v>0</c:v>
                  </c:pt>
                  <c:pt idx="5">
                    <c:v>0.25000000000000006</c:v>
                  </c:pt>
                </c:numCache>
              </c:numRef>
            </c:plus>
            <c:minus>
              <c:numRef>
                <c:f>('T2 summary'!$P$2,'T2 summary'!$P$4,'T2 summary'!$P$6,'T2 summary'!$P$8,'T2 summary'!$P$10,'T2 summary'!$P$12)</c:f>
                <c:numCache>
                  <c:formatCode>General</c:formatCode>
                  <c:ptCount val="6"/>
                  <c:pt idx="0">
                    <c:v>6.8910882671405238</c:v>
                  </c:pt>
                  <c:pt idx="1">
                    <c:v>6.2981981888174348</c:v>
                  </c:pt>
                  <c:pt idx="2">
                    <c:v>4.5175200843357288</c:v>
                  </c:pt>
                  <c:pt idx="3">
                    <c:v>2.0268325953780515</c:v>
                  </c:pt>
                  <c:pt idx="4">
                    <c:v>0</c:v>
                  </c:pt>
                  <c:pt idx="5">
                    <c:v>0.25000000000000006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('T2 summary'!$E$2,'T2 summary'!$E$4,'T2 summary'!$E$6,'T2 summary'!$E$8,'T2 summary'!$E$10,'T2 summary'!$E$12)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('T2 summary'!$M$2,'T2 summary'!$M$4,'T2 summary'!$M$6,'T2 summary'!$M$8,'T2 summary'!$M$10,'T2 summary'!$M$12)</c:f>
              <c:numCache>
                <c:formatCode>0.00</c:formatCode>
                <c:ptCount val="6"/>
                <c:pt idx="0">
                  <c:v>68.125</c:v>
                </c:pt>
                <c:pt idx="1">
                  <c:v>49.583333333333336</c:v>
                </c:pt>
                <c:pt idx="2">
                  <c:v>20.083333333333336</c:v>
                </c:pt>
                <c:pt idx="3">
                  <c:v>7.875</c:v>
                </c:pt>
                <c:pt idx="4">
                  <c:v>0</c:v>
                </c:pt>
                <c:pt idx="5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5-4947-A0A9-94F7DA5C8BF4}"/>
            </c:ext>
          </c:extLst>
        </c:ser>
        <c:ser>
          <c:idx val="1"/>
          <c:order val="1"/>
          <c:tx>
            <c:v>Fort Gorges (2018- 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1"/>
            <c:plus>
              <c:numRef>
                <c:f>('T2 summary'!$P$14,'T2 summary'!$P$16,'T2 summary'!$P$18,'T2 summary'!$P$20,'T2 summary'!$P$22,'T2 summary'!$P$24)</c:f>
                <c:numCache>
                  <c:formatCode>General</c:formatCode>
                  <c:ptCount val="6"/>
                  <c:pt idx="0">
                    <c:v>5.8492714517219824</c:v>
                  </c:pt>
                  <c:pt idx="1">
                    <c:v>4.8268990308239861</c:v>
                  </c:pt>
                  <c:pt idx="2">
                    <c:v>3.286425704638047</c:v>
                  </c:pt>
                  <c:pt idx="3">
                    <c:v>0.25000000000000006</c:v>
                  </c:pt>
                  <c:pt idx="4">
                    <c:v>0</c:v>
                  </c:pt>
                  <c:pt idx="5">
                    <c:v>1.666666666666667</c:v>
                  </c:pt>
                </c:numCache>
              </c:numRef>
            </c:plus>
            <c:minus>
              <c:numRef>
                <c:f>('T2 summary'!$P$14,'T2 summary'!$P$16,'T2 summary'!$P$18,'T2 summary'!$P$20,'T2 summary'!$P$22,'T2 summary'!$P$24)</c:f>
                <c:numCache>
                  <c:formatCode>General</c:formatCode>
                  <c:ptCount val="6"/>
                  <c:pt idx="0">
                    <c:v>5.8492714517219824</c:v>
                  </c:pt>
                  <c:pt idx="1">
                    <c:v>4.8268990308239861</c:v>
                  </c:pt>
                  <c:pt idx="2">
                    <c:v>3.286425704638047</c:v>
                  </c:pt>
                  <c:pt idx="3">
                    <c:v>0.25000000000000006</c:v>
                  </c:pt>
                  <c:pt idx="4">
                    <c:v>0</c:v>
                  </c:pt>
                  <c:pt idx="5">
                    <c:v>1.666666666666667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('T2 summary'!$E$2,'T2 summary'!$E$4,'T2 summary'!$E$6,'T2 summary'!$E$8,'T2 summary'!$E$10,'T2 summary'!$E$12)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('T2 summary'!$M$14,'T2 summary'!$M$16,'T2 summary'!$M$18,'T2 summary'!$M$20,'T2 summary'!$M$22,'T2 summary'!$M$24)</c:f>
              <c:numCache>
                <c:formatCode>0.00</c:formatCode>
                <c:ptCount val="6"/>
                <c:pt idx="0">
                  <c:v>86.041666666666671</c:v>
                </c:pt>
                <c:pt idx="1">
                  <c:v>43.75</c:v>
                </c:pt>
                <c:pt idx="2">
                  <c:v>6.25</c:v>
                </c:pt>
                <c:pt idx="3">
                  <c:v>0.33333333333333337</c:v>
                </c:pt>
                <c:pt idx="4">
                  <c:v>0</c:v>
                </c:pt>
                <c:pt idx="5">
                  <c:v>1.6666666666666667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5-4947-A0A9-94F7DA5C8BF4}"/>
            </c:ext>
          </c:extLst>
        </c:ser>
        <c:ser>
          <c:idx val="2"/>
          <c:order val="2"/>
          <c:tx>
            <c:v>Clapboard Island (2018-2019)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1"/>
            <c:plus>
              <c:numRef>
                <c:f>('T2 summary'!$P$26,'T2 summary'!$P$28,'T2 summary'!$P$30,'T2 summary'!$P$31,'T2 summary'!$P$32)</c:f>
                <c:numCache>
                  <c:formatCode>General</c:formatCode>
                  <c:ptCount val="5"/>
                  <c:pt idx="0">
                    <c:v>5.8046758347109764</c:v>
                  </c:pt>
                  <c:pt idx="1">
                    <c:v>3.3353571891803817</c:v>
                  </c:pt>
                </c:numCache>
              </c:numRef>
            </c:plus>
            <c:minus>
              <c:numRef>
                <c:f>('T2 summary'!$P$26,'T2 summary'!$P$28,'T2 summary'!$P$30,'T2 summary'!$P$31,'T2 summary'!$P$32)</c:f>
                <c:numCache>
                  <c:formatCode>General</c:formatCode>
                  <c:ptCount val="5"/>
                  <c:pt idx="0">
                    <c:v>5.8046758347109764</c:v>
                  </c:pt>
                  <c:pt idx="1">
                    <c:v>3.3353571891803817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('T2 summary'!$E$2,'T2 summary'!$E$4,'T2 summary'!$E$6,'T2 summary'!$E$8,'T2 summary'!$E$10,'T2 summary'!$E$12)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('T2 summary'!$M$26,'T2 summary'!$M$28,'T2 summary'!$M$30,'T2 summary'!$M$31,'T2 summary'!$M$32,'T2 summary'!$M$33)</c:f>
              <c:numCache>
                <c:formatCode>0.00</c:formatCode>
                <c:ptCount val="6"/>
                <c:pt idx="0">
                  <c:v>60.416666666666664</c:v>
                </c:pt>
                <c:pt idx="1">
                  <c:v>32.916666666666664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F5-4947-A0A9-94F7DA5C8BF4}"/>
            </c:ext>
          </c:extLst>
        </c:ser>
        <c:ser>
          <c:idx val="3"/>
          <c:order val="3"/>
          <c:tx>
            <c:v>The Brothers (2022- )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1"/>
            <c:plus>
              <c:numRef>
                <c:f>('T2 summary'!$P$34,'T2 summary'!$P$35,'T2 summary'!$P$36,'T2 summary'!$P$38,'T2 summary'!$P$40)</c:f>
                <c:numCache>
                  <c:formatCode>General</c:formatCode>
                  <c:ptCount val="5"/>
                  <c:pt idx="2">
                    <c:v>0.59984159936859771</c:v>
                  </c:pt>
                  <c:pt idx="3">
                    <c:v>8.3333333333333329E-2</c:v>
                  </c:pt>
                  <c:pt idx="4">
                    <c:v>0</c:v>
                  </c:pt>
                </c:numCache>
              </c:numRef>
            </c:plus>
            <c:minus>
              <c:numRef>
                <c:f>('T2 summary'!$P$34,'T2 summary'!$P$35,'T2 summary'!$P$36,'T2 summary'!$P$38,'T2 summary'!$P$40)</c:f>
                <c:numCache>
                  <c:formatCode>General</c:formatCode>
                  <c:ptCount val="5"/>
                  <c:pt idx="2">
                    <c:v>0.59984159936859771</c:v>
                  </c:pt>
                  <c:pt idx="3">
                    <c:v>8.3333333333333329E-2</c:v>
                  </c:pt>
                  <c:pt idx="4">
                    <c:v>0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('T2 summary'!$E$2,'T2 summary'!$E$4,'T2 summary'!$E$6,'T2 summary'!$E$8,'T2 summary'!$E$10,'T2 summary'!$E$12)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('T2 summary'!$M$34,'T2 summary'!$M$35,'T2 summary'!$M$36,'T2 summary'!$M$38,'T2 summary'!$M$40,'T2 summary'!$M$42)</c:f>
              <c:numCache>
                <c:formatCode>General</c:formatCode>
                <c:ptCount val="6"/>
                <c:pt idx="2" formatCode="0.00">
                  <c:v>2.2916666666666665</c:v>
                </c:pt>
                <c:pt idx="3" formatCode="0.00">
                  <c:v>8.3333333333333329E-2</c:v>
                </c:pt>
                <c:pt idx="4" formatCode="0.00">
                  <c:v>0</c:v>
                </c:pt>
                <c:pt idx="5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F5-4947-A0A9-94F7DA5C8B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axId val="708331536"/>
        <c:axId val="708325632"/>
      </c:barChart>
      <c:catAx>
        <c:axId val="708331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latin typeface="+mn-lt"/>
                  </a:rPr>
                  <a:t>Survey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325632"/>
        <c:crosses val="autoZero"/>
        <c:auto val="1"/>
        <c:lblAlgn val="ctr"/>
        <c:lblOffset val="100"/>
        <c:noMultiLvlLbl val="0"/>
      </c:catAx>
      <c:valAx>
        <c:axId val="70832563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Seasonal % Cover +/- SE</a:t>
                </a:r>
              </a:p>
            </c:rich>
          </c:tx>
          <c:layout>
            <c:manualLayout>
              <c:xMode val="edge"/>
              <c:yMode val="edge"/>
              <c:x val="2.3933931465033694E-2"/>
              <c:y val="0.167062325802111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33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6808110757795568"/>
          <c:y val="0.18089711614130924"/>
          <c:w val="0.46904699391525206"/>
          <c:h val="0.24262421413801313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53626152603476"/>
          <c:y val="6.8770678474351005E-2"/>
          <c:w val="0.8337876347696177"/>
          <c:h val="0.82397879876665903"/>
        </c:manualLayout>
      </c:layout>
      <c:scatterChart>
        <c:scatterStyle val="lineMarker"/>
        <c:varyColors val="0"/>
        <c:ser>
          <c:idx val="0"/>
          <c:order val="0"/>
          <c:tx>
            <c:v>East End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'Kd calc'!$R$2:$R$8</c:f>
                <c:numCache>
                  <c:formatCode>General</c:formatCode>
                  <c:ptCount val="7"/>
                  <c:pt idx="0">
                    <c:v>5.9680332846348591E-2</c:v>
                  </c:pt>
                  <c:pt idx="1">
                    <c:v>4.5697175945854797E-2</c:v>
                  </c:pt>
                  <c:pt idx="2">
                    <c:v>2.2481309383987957E-2</c:v>
                  </c:pt>
                  <c:pt idx="3">
                    <c:v>5.0675855310414714E-2</c:v>
                  </c:pt>
                  <c:pt idx="4">
                    <c:v>2.479007031149277E-2</c:v>
                  </c:pt>
                  <c:pt idx="5">
                    <c:v>3.2013962829526239E-2</c:v>
                  </c:pt>
                  <c:pt idx="6">
                    <c:v>5.5975781714414204E-2</c:v>
                  </c:pt>
                </c:numCache>
              </c:numRef>
            </c:plus>
            <c:minus>
              <c:numRef>
                <c:f>'Kd calc'!$R$2:$R$8</c:f>
                <c:numCache>
                  <c:formatCode>General</c:formatCode>
                  <c:ptCount val="7"/>
                  <c:pt idx="0">
                    <c:v>5.9680332846348591E-2</c:v>
                  </c:pt>
                  <c:pt idx="1">
                    <c:v>4.5697175945854797E-2</c:v>
                  </c:pt>
                  <c:pt idx="2">
                    <c:v>2.2481309383987957E-2</c:v>
                  </c:pt>
                  <c:pt idx="3">
                    <c:v>5.0675855310414714E-2</c:v>
                  </c:pt>
                  <c:pt idx="4">
                    <c:v>2.479007031149277E-2</c:v>
                  </c:pt>
                  <c:pt idx="5">
                    <c:v>3.2013962829526239E-2</c:v>
                  </c:pt>
                  <c:pt idx="6">
                    <c:v>5.5975781714414204E-2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'Kd calc'!$O$2:$O$8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xVal>
          <c:yVal>
            <c:numRef>
              <c:f>'Kd calc'!$P$2:$P$8</c:f>
              <c:numCache>
                <c:formatCode>0.00</c:formatCode>
                <c:ptCount val="7"/>
                <c:pt idx="0">
                  <c:v>0.53770769602480617</c:v>
                </c:pt>
                <c:pt idx="1">
                  <c:v>0.55899598946134543</c:v>
                </c:pt>
                <c:pt idx="2">
                  <c:v>0.48479869132887232</c:v>
                </c:pt>
                <c:pt idx="3">
                  <c:v>0.49076515071424798</c:v>
                </c:pt>
                <c:pt idx="4">
                  <c:v>0.64596998007735751</c:v>
                </c:pt>
                <c:pt idx="5">
                  <c:v>0.6172480654542849</c:v>
                </c:pt>
                <c:pt idx="6">
                  <c:v>0.57105512688662374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0A-4975-9813-A33D2DABAAE0}"/>
            </c:ext>
          </c:extLst>
        </c:ser>
        <c:ser>
          <c:idx val="1"/>
          <c:order val="1"/>
          <c:tx>
            <c:v>Fort Gorges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22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'Kd calc'!$R$9:$R$15</c:f>
                <c:numCache>
                  <c:formatCode>General</c:formatCode>
                  <c:ptCount val="7"/>
                  <c:pt idx="0">
                    <c:v>4.3375323079525949E-2</c:v>
                  </c:pt>
                  <c:pt idx="1">
                    <c:v>2.234240238481203E-2</c:v>
                  </c:pt>
                  <c:pt idx="2">
                    <c:v>6.4497250921229446E-2</c:v>
                  </c:pt>
                  <c:pt idx="3">
                    <c:v>6.9561915522773757E-2</c:v>
                  </c:pt>
                  <c:pt idx="4">
                    <c:v>8.2022517623500171E-2</c:v>
                  </c:pt>
                  <c:pt idx="5">
                    <c:v>3.1542658653563468E-2</c:v>
                  </c:pt>
                  <c:pt idx="6">
                    <c:v>7.3314313597210412E-2</c:v>
                  </c:pt>
                </c:numCache>
              </c:numRef>
            </c:plus>
            <c:minus>
              <c:numRef>
                <c:f>'Kd calc'!$R$9:$R$15</c:f>
                <c:numCache>
                  <c:formatCode>General</c:formatCode>
                  <c:ptCount val="7"/>
                  <c:pt idx="0">
                    <c:v>4.3375323079525949E-2</c:v>
                  </c:pt>
                  <c:pt idx="1">
                    <c:v>2.234240238481203E-2</c:v>
                  </c:pt>
                  <c:pt idx="2">
                    <c:v>6.4497250921229446E-2</c:v>
                  </c:pt>
                  <c:pt idx="3">
                    <c:v>6.9561915522773757E-2</c:v>
                  </c:pt>
                  <c:pt idx="4">
                    <c:v>8.2022517623500171E-2</c:v>
                  </c:pt>
                  <c:pt idx="5">
                    <c:v>3.1542658653563468E-2</c:v>
                  </c:pt>
                  <c:pt idx="6">
                    <c:v>7.3314313597210412E-2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xVal>
            <c:numRef>
              <c:f>'Kd calc'!$O$9:$O$15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xVal>
          <c:yVal>
            <c:numRef>
              <c:f>'Kd calc'!$P$9:$P$15</c:f>
              <c:numCache>
                <c:formatCode>0.00</c:formatCode>
                <c:ptCount val="7"/>
                <c:pt idx="0">
                  <c:v>0.53096075785477237</c:v>
                </c:pt>
                <c:pt idx="1">
                  <c:v>0.53719465399761523</c:v>
                </c:pt>
                <c:pt idx="2">
                  <c:v>0.57808884519016746</c:v>
                </c:pt>
                <c:pt idx="3">
                  <c:v>0.5031351963886298</c:v>
                </c:pt>
                <c:pt idx="4">
                  <c:v>0.57810492202600938</c:v>
                </c:pt>
                <c:pt idx="5">
                  <c:v>0.55680437360789303</c:v>
                </c:pt>
                <c:pt idx="6">
                  <c:v>0.46739137292554284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0A-4975-9813-A33D2DABAAE0}"/>
            </c:ext>
          </c:extLst>
        </c:ser>
        <c:ser>
          <c:idx val="3"/>
          <c:order val="2"/>
          <c:tx>
            <c:v>The Brothers</c:v>
          </c:tx>
          <c:spPr>
            <a:ln w="317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222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'Kd calc'!$R$16:$R$19</c:f>
                <c:numCache>
                  <c:formatCode>General</c:formatCode>
                  <c:ptCount val="4"/>
                  <c:pt idx="0">
                    <c:v>1.6448389706539349E-2</c:v>
                  </c:pt>
                  <c:pt idx="1">
                    <c:v>6.3377343973378603E-2</c:v>
                  </c:pt>
                  <c:pt idx="2">
                    <c:v>2.6496742464495803E-2</c:v>
                  </c:pt>
                  <c:pt idx="3">
                    <c:v>2.7050419766989645E-2</c:v>
                  </c:pt>
                </c:numCache>
              </c:numRef>
            </c:plus>
            <c:minus>
              <c:numRef>
                <c:f>'Kd calc'!$R$16:$R$19</c:f>
                <c:numCache>
                  <c:formatCode>General</c:formatCode>
                  <c:ptCount val="4"/>
                  <c:pt idx="0">
                    <c:v>1.6448389706539349E-2</c:v>
                  </c:pt>
                  <c:pt idx="1">
                    <c:v>6.3377343973378603E-2</c:v>
                  </c:pt>
                  <c:pt idx="2">
                    <c:v>2.6496742464495803E-2</c:v>
                  </c:pt>
                  <c:pt idx="3">
                    <c:v>2.7050419766989645E-2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'Kd calc'!$O$16:$O$19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xVal>
          <c:yVal>
            <c:numRef>
              <c:f>'Kd calc'!$P$16:$P$19</c:f>
              <c:numCache>
                <c:formatCode>0.00</c:formatCode>
                <c:ptCount val="4"/>
                <c:pt idx="0">
                  <c:v>0.57540181950994862</c:v>
                </c:pt>
                <c:pt idx="1">
                  <c:v>0.40100155485136524</c:v>
                </c:pt>
                <c:pt idx="2">
                  <c:v>0.48145027482120062</c:v>
                </c:pt>
                <c:pt idx="3">
                  <c:v>0.44421312881161018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70A-4975-9813-A33D2DABAAE0}"/>
            </c:ext>
          </c:extLst>
        </c:ser>
        <c:ser>
          <c:idx val="2"/>
          <c:order val="3"/>
          <c:tx>
            <c:v>2.5 m restoration depth (NHDES 2009)</c:v>
          </c:tx>
          <c:spPr>
            <a:ln w="3175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'Kd calc'!$Q$26:$Q$27</c:f>
              <c:numCache>
                <c:formatCode>General</c:formatCode>
                <c:ptCount val="2"/>
                <c:pt idx="0">
                  <c:v>2017</c:v>
                </c:pt>
                <c:pt idx="1">
                  <c:v>2025</c:v>
                </c:pt>
              </c:numCache>
            </c:numRef>
          </c:xVal>
          <c:yVal>
            <c:numRef>
              <c:f>'Kd calc'!$R$26:$R$27</c:f>
              <c:numCache>
                <c:formatCode>General</c:formatCode>
                <c:ptCount val="2"/>
                <c:pt idx="0">
                  <c:v>0.6</c:v>
                </c:pt>
                <c:pt idx="1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70A-4975-9813-A33D2DABA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219807"/>
        <c:axId val="1782040479"/>
      </c:scatterChart>
      <c:valAx>
        <c:axId val="273219807"/>
        <c:scaling>
          <c:orientation val="minMax"/>
          <c:max val="2025.5"/>
          <c:min val="201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2040479"/>
        <c:crosses val="autoZero"/>
        <c:crossBetween val="midCat"/>
        <c:majorUnit val="1"/>
      </c:valAx>
      <c:valAx>
        <c:axId val="1782040479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Seasonal</a:t>
                </a:r>
                <a:r>
                  <a:rPr lang="en-US" sz="1600" b="1" baseline="0"/>
                  <a:t> </a:t>
                </a:r>
                <a:r>
                  <a:rPr lang="en-US" sz="1600" b="1"/>
                  <a:t>Median Kd (%Iair)</a:t>
                </a:r>
              </a:p>
            </c:rich>
          </c:tx>
          <c:layout>
            <c:manualLayout>
              <c:xMode val="edge"/>
              <c:yMode val="edge"/>
              <c:x val="2.2673413408642658E-2"/>
              <c:y val="0.22233157457697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21980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848469561073057"/>
          <c:y val="0.58890464912649154"/>
          <c:w val="0.39460150787655085"/>
          <c:h val="0.2694673219191877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6EA87-491A-4ADF-9E42-4E887E9A6D6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86B44-9F3C-4703-8A16-77A99447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13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8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4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32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4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6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86B44-9F3C-4703-8A16-77A994477D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886200"/>
            <a:ext cx="6552153" cy="16764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</a:t>
            </a:r>
          </a:p>
          <a:p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01752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8EE0F-E09C-45B3-A43B-C8D2603F97CF}"/>
              </a:ext>
            </a:extLst>
          </p:cNvPr>
          <p:cNvSpPr txBox="1"/>
          <p:nvPr userDrawn="1"/>
        </p:nvSpPr>
        <p:spPr>
          <a:xfrm>
            <a:off x="8351" y="6019800"/>
            <a:ext cx="12175298" cy="877163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cap="sm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Department of Environmental Protection</a:t>
            </a:r>
          </a:p>
          <a:p>
            <a:pPr algn="ctr">
              <a:spcAft>
                <a:spcPts val="600"/>
              </a:spcAft>
            </a:pPr>
            <a:r>
              <a:rPr lang="en-US" sz="1800" i="1" spc="100" baseline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 Maine’s Air, Land, and Water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4CBC5-CA42-489D-B382-AF9E80FCB85A}"/>
              </a:ext>
            </a:extLst>
          </p:cNvPr>
          <p:cNvCxnSpPr>
            <a:cxnSpLocks/>
          </p:cNvCxnSpPr>
          <p:nvPr userDrawn="1"/>
        </p:nvCxnSpPr>
        <p:spPr>
          <a:xfrm>
            <a:off x="1828800" y="6528816"/>
            <a:ext cx="853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67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2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F11C-BAAC-4DCA-8595-6B743811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0E8C0-AC8E-4332-90BC-BF7EE2B0D6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3733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746CC-398A-4B2A-8787-A32DFF6DB0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600200"/>
            <a:ext cx="7010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6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76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3CE6-1776-4EB9-B20A-30BD6AE7D1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3459162"/>
            <a:ext cx="10972800" cy="2408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50345-226E-46C9-8471-1A91988C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40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62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0" t="-1201" r="-455" b="-698"/>
          <a:stretch/>
        </p:blipFill>
        <p:spPr bwMode="auto">
          <a:xfrm>
            <a:off x="4743100" y="631749"/>
            <a:ext cx="2705799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3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98684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5119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82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886200"/>
            <a:ext cx="6552153" cy="16764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</a:t>
            </a:r>
          </a:p>
          <a:p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01752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8EE0F-E09C-45B3-A43B-C8D2603F97CF}"/>
              </a:ext>
            </a:extLst>
          </p:cNvPr>
          <p:cNvSpPr txBox="1"/>
          <p:nvPr userDrawn="1"/>
        </p:nvSpPr>
        <p:spPr>
          <a:xfrm>
            <a:off x="8351" y="6019800"/>
            <a:ext cx="12175298" cy="877163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cap="sm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Department of Environmental Protection</a:t>
            </a:r>
          </a:p>
          <a:p>
            <a:pPr algn="ctr">
              <a:spcAft>
                <a:spcPts val="600"/>
              </a:spcAft>
            </a:pPr>
            <a:r>
              <a:rPr lang="en-US" sz="1800" i="1" spc="100" baseline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 Maine’s Air, Land, and Water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4CBC5-CA42-489D-B382-AF9E80FCB85A}"/>
              </a:ext>
            </a:extLst>
          </p:cNvPr>
          <p:cNvCxnSpPr>
            <a:cxnSpLocks/>
          </p:cNvCxnSpPr>
          <p:nvPr userDrawn="1"/>
        </p:nvCxnSpPr>
        <p:spPr>
          <a:xfrm>
            <a:off x="1828800" y="6528816"/>
            <a:ext cx="853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499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1669F-82F0-4D9A-981A-F44BC536DE64}"/>
              </a:ext>
            </a:extLst>
          </p:cNvPr>
          <p:cNvSpPr txBox="1"/>
          <p:nvPr userDrawn="1"/>
        </p:nvSpPr>
        <p:spPr>
          <a:xfrm>
            <a:off x="0" y="6273480"/>
            <a:ext cx="12168851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cap="all" baseline="0" dirty="0">
                <a:solidFill>
                  <a:schemeClr val="bg1"/>
                </a:solidFill>
              </a:rPr>
              <a:t>	      Maine Department of Environmental Protection	                                                   </a:t>
            </a:r>
            <a:r>
              <a:rPr lang="en-US" cap="none" baseline="0" dirty="0">
                <a:solidFill>
                  <a:schemeClr val="bg1"/>
                </a:solidFill>
              </a:rPr>
              <a:t>www.maine.gov/dep</a:t>
            </a:r>
            <a:endParaRPr lang="en-US" cap="all" baseline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E07EF-8D92-4DCE-AF53-258B776B47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4513"/>
            <a:ext cx="822960" cy="822960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8" r:id="rId4"/>
    <p:sldLayoutId id="2147483657" r:id="rId5"/>
    <p:sldLayoutId id="2147483661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d.brewer@maine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cheyenne.adams@maine.gov" TargetMode="External"/><Relationship Id="rId5" Type="http://schemas.openxmlformats.org/officeDocument/2006/relationships/hyperlink" Target="mailto:angela.d.brewer@maine.gov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CCB13-968F-473F-BF39-D498BF65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1" y="968375"/>
            <a:ext cx="6553199" cy="1927225"/>
          </a:xfrm>
        </p:spPr>
        <p:txBody>
          <a:bodyPr>
            <a:noAutofit/>
          </a:bodyPr>
          <a:lstStyle/>
          <a:p>
            <a:r>
              <a:rPr lang="en-US" sz="4400" dirty="0">
                <a:effectLst/>
              </a:rPr>
              <a:t>Maine Seagrass Summit, Fall 2025: Seagrass Status Update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794EF0-C90C-4951-AF89-9D3562F25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5446" y="3810000"/>
            <a:ext cx="6552153" cy="1676400"/>
          </a:xfrm>
        </p:spPr>
        <p:txBody>
          <a:bodyPr/>
          <a:lstStyle/>
          <a:p>
            <a:r>
              <a:rPr lang="en-US" dirty="0"/>
              <a:t>Angela Brewer</a:t>
            </a:r>
          </a:p>
          <a:p>
            <a:r>
              <a:rPr lang="en-US" dirty="0"/>
              <a:t>Section Leader, Marine Unit</a:t>
            </a:r>
          </a:p>
          <a:p>
            <a:r>
              <a:rPr lang="en-US" dirty="0"/>
              <a:t>Division of Environmental Assessment</a:t>
            </a:r>
          </a:p>
          <a:p>
            <a:r>
              <a:rPr lang="en-US" dirty="0"/>
              <a:t>Bureau of Water Quality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EA3DC02-35E6-C694-4D83-37843B12F72E}"/>
              </a:ext>
            </a:extLst>
          </p:cNvPr>
          <p:cNvGrpSpPr/>
          <p:nvPr/>
        </p:nvGrpSpPr>
        <p:grpSpPr>
          <a:xfrm>
            <a:off x="0" y="158115"/>
            <a:ext cx="11887200" cy="5871210"/>
            <a:chOff x="0" y="158115"/>
            <a:chExt cx="11887200" cy="58712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20CBD6-E09B-9202-19D7-9DFF2F5AFE6F}"/>
                </a:ext>
              </a:extLst>
            </p:cNvPr>
            <p:cNvSpPr/>
            <p:nvPr/>
          </p:nvSpPr>
          <p:spPr>
            <a:xfrm>
              <a:off x="0" y="4935977"/>
              <a:ext cx="8821882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  <a:cs typeface="Arial" panose="020B0604020202020204" pitchFamily="34" charset="0"/>
                </a:rPr>
                <a:t>Major eelgrass losses by 2022 not explained by irradiance data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  <a:cs typeface="Arial" panose="020B0604020202020204" pitchFamily="34" charset="0"/>
                </a:rPr>
                <a:t>2025: warmest site has greatest light availability &amp; vice versa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73C437-A71B-CE2F-E40A-F0254AC3F48A}"/>
                </a:ext>
              </a:extLst>
            </p:cNvPr>
            <p:cNvGrpSpPr/>
            <p:nvPr/>
          </p:nvGrpSpPr>
          <p:grpSpPr>
            <a:xfrm>
              <a:off x="8623088" y="228600"/>
              <a:ext cx="3264112" cy="3007714"/>
              <a:chOff x="8623088" y="228600"/>
              <a:chExt cx="3264112" cy="3007714"/>
            </a:xfrm>
          </p:grpSpPr>
          <p:pic>
            <p:nvPicPr>
              <p:cNvPr id="3" name="Picture 2" descr="A close-up of a leaf&#10;&#10;AI-generated content may be incorrect.">
                <a:extLst>
                  <a:ext uri="{FF2B5EF4-FFF2-40B4-BE49-F238E27FC236}">
                    <a16:creationId xmlns:a16="http://schemas.microsoft.com/office/drawing/2014/main" id="{35156AB4-C9B1-6F56-A325-DB85B0BB1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3088" y="228600"/>
                <a:ext cx="3264112" cy="300771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44DA1E-F979-EBC8-1558-F965C8C7110E}"/>
                  </a:ext>
                </a:extLst>
              </p:cNvPr>
              <p:cNvSpPr txBox="1"/>
              <p:nvPr/>
            </p:nvSpPr>
            <p:spPr>
              <a:xfrm>
                <a:off x="8623088" y="2836204"/>
                <a:ext cx="25146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Fort Gorges, 9/2025</a:t>
                </a:r>
              </a:p>
            </p:txBody>
          </p:sp>
        </p:grpSp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4C70942F-97F2-6290-5509-BC6AE61E205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5193325"/>
                </p:ext>
              </p:extLst>
            </p:nvPr>
          </p:nvGraphicFramePr>
          <p:xfrm>
            <a:off x="264160" y="158115"/>
            <a:ext cx="8117840" cy="46424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16" name="Picture 15" descr="A person fishing in a boat&#10;&#10;AI-generated content may be incorrect.">
              <a:extLst>
                <a:ext uri="{FF2B5EF4-FFF2-40B4-BE49-F238E27FC236}">
                  <a16:creationId xmlns:a16="http://schemas.microsoft.com/office/drawing/2014/main" id="{B91818F1-7CE6-9C60-056E-BE287757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 t="2027" r="11270"/>
            <a:stretch>
              <a:fillRect/>
            </a:stretch>
          </p:blipFill>
          <p:spPr>
            <a:xfrm>
              <a:off x="8974282" y="3420358"/>
              <a:ext cx="2912918" cy="260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08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5BB0F-4098-17FE-719E-F7ED996B3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9B3B9D-BC9C-D86C-556C-D0B6EA446AB4}"/>
              </a:ext>
            </a:extLst>
          </p:cNvPr>
          <p:cNvSpPr/>
          <p:nvPr/>
        </p:nvSpPr>
        <p:spPr>
          <a:xfrm>
            <a:off x="28074" y="1375350"/>
            <a:ext cx="11887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Consistent loss in eelgrass area in the Casco Bay and </a:t>
            </a:r>
            <a:r>
              <a:rPr lang="en-US" sz="2400" dirty="0" err="1">
                <a:solidFill>
                  <a:schemeClr val="tx2"/>
                </a:solidFill>
                <a:cs typeface="Arial" panose="020B0604020202020204" pitchFamily="34" charset="0"/>
              </a:rPr>
              <a:t>Midcoast</a:t>
            </a: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 regions since 1990s—more to come on Penobscot Bay and Acadia in March 2026 report</a:t>
            </a:r>
          </a:p>
          <a:p>
            <a:pPr marL="803275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In Portland area, losses seem correlated to temperature more so than irradiance, but many confounding factors  </a:t>
            </a:r>
          </a:p>
          <a:p>
            <a:pPr marL="803275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Restoration potential needs to carefully consider multitude of stressors</a:t>
            </a:r>
          </a:p>
          <a:p>
            <a:pPr marL="517525" lvl="2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803275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cs typeface="Arial" panose="020B0604020202020204" pitchFamily="34" charset="0"/>
              </a:rPr>
              <a:t>ME Climate Action Plan + Marine Vegetation Mapping Program + ME Seagrass Consortium + grant opportunities + amazing partners = vast increase in ME seagrass knowledge &amp; ability to leverage funding for monitoring, research &amp; restoration, where feasible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E8C5-E0E3-F04F-E1F2-183220B4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>
                <a:latin typeface="+mn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27131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00BF3-4A31-4AB7-9BED-FCFE39179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0" y="4114800"/>
            <a:ext cx="56896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Angela Brewer, 207-592-2352 </a:t>
            </a:r>
            <a:r>
              <a:rPr lang="en-US" dirty="0">
                <a:hlinkClick r:id="rId3"/>
              </a:rPr>
              <a:t>angela.d.brewer@maine.gov</a:t>
            </a:r>
            <a:r>
              <a:rPr lang="en-US" dirty="0"/>
              <a:t> </a:t>
            </a:r>
          </a:p>
        </p:txBody>
      </p:sp>
      <p:pic>
        <p:nvPicPr>
          <p:cNvPr id="3" name="Picture 2" descr="Qr code&#10;&#10;AI-generated content may be incorrect.">
            <a:extLst>
              <a:ext uri="{FF2B5EF4-FFF2-40B4-BE49-F238E27FC236}">
                <a16:creationId xmlns:a16="http://schemas.microsoft.com/office/drawing/2014/main" id="{51830D48-6877-6E98-4A3D-3C58F86F3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869440"/>
            <a:ext cx="1524000" cy="152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F5B65-8E32-9A5F-DA66-9D1578B1F30C}"/>
              </a:ext>
            </a:extLst>
          </p:cNvPr>
          <p:cNvSpPr txBox="1"/>
          <p:nvPr/>
        </p:nvSpPr>
        <p:spPr>
          <a:xfrm>
            <a:off x="8382000" y="3393440"/>
            <a:ext cx="4191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DEP Marine Unit webpage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8FB4A5A-D10C-09A6-DF71-85F7D18C6BE5}"/>
              </a:ext>
            </a:extLst>
          </p:cNvPr>
          <p:cNvGrpSpPr/>
          <p:nvPr/>
        </p:nvGrpSpPr>
        <p:grpSpPr>
          <a:xfrm>
            <a:off x="304800" y="228600"/>
            <a:ext cx="11811000" cy="5821101"/>
            <a:chOff x="304800" y="228600"/>
            <a:chExt cx="11811000" cy="5821101"/>
          </a:xfrm>
        </p:grpSpPr>
        <p:pic>
          <p:nvPicPr>
            <p:cNvPr id="3" name="Picture 2" descr="A couple of men on a boat&#10;&#10;Description automatically generated with low confidence">
              <a:extLst>
                <a:ext uri="{FF2B5EF4-FFF2-40B4-BE49-F238E27FC236}">
                  <a16:creationId xmlns:a16="http://schemas.microsoft.com/office/drawing/2014/main" id="{76000399-9183-88F2-1257-739E2950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7"/>
            <a:stretch/>
          </p:blipFill>
          <p:spPr>
            <a:xfrm>
              <a:off x="9175603" y="2807707"/>
              <a:ext cx="2559197" cy="31216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84012E-F69C-E3B8-C635-99E1DE55C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255" y="3276601"/>
              <a:ext cx="4573545" cy="2773100"/>
            </a:xfrm>
            <a:prstGeom prst="rect">
              <a:avLst/>
            </a:prstGeom>
          </p:spPr>
        </p:pic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A7D15349-57E1-A8EB-CAF3-B0B1D1851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28600"/>
              <a:ext cx="573713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eaLnBrk="1" hangingPunct="1">
                <a:defRPr/>
              </a:pPr>
              <a:r>
                <a:rPr lang="en-US" altLang="en-US" sz="2400" b="1" i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Marine Environmental Monitoring Program </a:t>
              </a:r>
            </a:p>
            <a:p>
              <a:pPr marL="0" lvl="1" eaLnBrk="1" hangingPunct="1">
                <a:spcAft>
                  <a:spcPts val="600"/>
                </a:spcAft>
                <a:defRPr/>
              </a:pP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Lead: Angela Brewer (</a:t>
              </a: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  <a:hlinkClick r:id="rId5"/>
                </a:rPr>
                <a:t>angela.d.brewer@maine.gov</a:t>
              </a: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) 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state funded as of 2023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regional rotation with anthropogenic gradient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3 estuaries/embayments, 3-6 sites each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May-Oct. water quality, sediment sampling, every three weeks on alternating ebb and flood tides</a:t>
              </a:r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BADB14E1-6A3E-5A6C-5065-8D7CC593D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665" y="228600"/>
              <a:ext cx="573713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eaLnBrk="1" hangingPunct="1">
                <a:defRPr/>
              </a:pPr>
              <a:r>
                <a:rPr lang="en-US" altLang="en-US" sz="2400" b="1" i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Marine Vegetation Mapping Program </a:t>
              </a:r>
            </a:p>
            <a:p>
              <a:pPr marL="0" lvl="1" eaLnBrk="1" hangingPunct="1">
                <a:spcAft>
                  <a:spcPts val="600"/>
                </a:spcAft>
                <a:defRPr/>
              </a:pP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Lead: Cheyenne Adams (</a:t>
              </a:r>
              <a:r>
                <a:rPr lang="en-US" altLang="en-US" sz="1600" b="1" dirty="0">
                  <a:solidFill>
                    <a:srgbClr val="280482"/>
                  </a:solidFill>
                  <a:cs typeface="Arial" panose="020B0604020202020204" pitchFamily="34" charset="0"/>
                  <a:hlinkClick r:id="rId6"/>
                </a:rPr>
                <a:t>cheyenne.adams</a:t>
              </a: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  <a:hlinkClick r:id="rId6"/>
                </a:rPr>
                <a:t>@maine.gov</a:t>
              </a:r>
              <a:r>
                <a:rPr lang="en-US" altLang="en-US" sz="1600" b="1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) 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state funded as of 2023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regional rotation of supratidal to shallow subtidal zone, from Head of Tide to 3 nm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r>
                <a:rPr lang="en-US" altLang="en-US" sz="22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June-Aug. low tide imagery followed by field verification</a:t>
              </a:r>
            </a:p>
            <a:p>
              <a:pPr marL="457200" lvl="2" eaLnBrk="1" hangingPunct="1">
                <a:defRPr/>
              </a:pPr>
              <a:endParaRPr lang="en-US" altLang="en-US" sz="2200" baseline="-25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Men in life jackets on a boat&#10;&#10;AI-generated content may be incorrect.">
              <a:extLst>
                <a:ext uri="{FF2B5EF4-FFF2-40B4-BE49-F238E27FC236}">
                  <a16:creationId xmlns:a16="http://schemas.microsoft.com/office/drawing/2014/main" id="{9376D644-A7E1-3A48-6FE6-D0AE1BB5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86" y="3428999"/>
              <a:ext cx="3250097" cy="243757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2CF8FA9-4346-A962-4DA6-B42078177983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304800"/>
              <a:ext cx="0" cy="27432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628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4CC3D-7A81-8FB2-62C7-006502EBF2C7}"/>
              </a:ext>
            </a:extLst>
          </p:cNvPr>
          <p:cNvGrpSpPr/>
          <p:nvPr/>
        </p:nvGrpSpPr>
        <p:grpSpPr>
          <a:xfrm>
            <a:off x="228600" y="228600"/>
            <a:ext cx="11658600" cy="5812765"/>
            <a:chOff x="228600" y="228600"/>
            <a:chExt cx="11658600" cy="581276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DD5B3B-12BC-073A-B50B-118A5B7DA873}"/>
                </a:ext>
              </a:extLst>
            </p:cNvPr>
            <p:cNvGrpSpPr/>
            <p:nvPr/>
          </p:nvGrpSpPr>
          <p:grpSpPr>
            <a:xfrm>
              <a:off x="228600" y="228600"/>
              <a:ext cx="11658600" cy="5812765"/>
              <a:chOff x="228600" y="228600"/>
              <a:chExt cx="11658600" cy="581276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EAE67A-4BEA-4A78-2197-CCA25247C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1874" y="457200"/>
                <a:ext cx="7645326" cy="558416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3B2F5F-03F8-72C5-E8FD-3BA49BC80594}"/>
                  </a:ext>
                </a:extLst>
              </p:cNvPr>
              <p:cNvSpPr txBox="1"/>
              <p:nvPr/>
            </p:nvSpPr>
            <p:spPr>
              <a:xfrm>
                <a:off x="11125200" y="4874568"/>
                <a:ext cx="484632" cy="210312"/>
              </a:xfrm>
              <a:prstGeom prst="rect">
                <a:avLst/>
              </a:prstGeom>
              <a:solidFill>
                <a:srgbClr val="CFCFC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(2027)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26BA11A-83A4-B621-1480-047ED49DE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3507" t="31111" r="12396" b="3333"/>
              <a:stretch>
                <a:fillRect/>
              </a:stretch>
            </p:blipFill>
            <p:spPr>
              <a:xfrm>
                <a:off x="228600" y="228600"/>
                <a:ext cx="4953000" cy="3563744"/>
              </a:xfrm>
              <a:prstGeom prst="rect">
                <a:avLst/>
              </a:prstGeom>
            </p:spPr>
          </p:pic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923E1F5E-E80C-B590-7DEA-828FA93CFD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4267200"/>
                <a:ext cx="39624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33363" lvl="1" indent="-233363" eaLnBrk="1" hangingPunct="1"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2400" dirty="0">
                    <a:solidFill>
                      <a:schemeClr val="accent1">
                        <a:lumMod val="50000"/>
                      </a:schemeClr>
                    </a:solidFill>
                    <a:cs typeface="Arial" panose="020B0604020202020204" pitchFamily="34" charset="0"/>
                  </a:rPr>
                  <a:t>Marine Veg. Mapping Program biennial reports, annual imagery &amp; GIS layers published on ME </a:t>
                </a:r>
                <a:r>
                  <a:rPr lang="en-US" altLang="en-US" sz="2400" dirty="0" err="1">
                    <a:solidFill>
                      <a:schemeClr val="accent1">
                        <a:lumMod val="50000"/>
                      </a:schemeClr>
                    </a:solidFill>
                    <a:cs typeface="Arial" panose="020B0604020202020204" pitchFamily="34" charset="0"/>
                  </a:rPr>
                  <a:t>Geolibrary</a:t>
                </a:r>
                <a:endParaRPr lang="en-US" altLang="en-US" sz="24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endParaRPr>
              </a:p>
              <a:p>
                <a:pPr marL="342900" lvl="1" indent="-342900" eaLnBrk="1" hangingPunct="1">
                  <a:buFont typeface="Arial" panose="020B0604020202020204" pitchFamily="34" charset="0"/>
                  <a:buChar char="•"/>
                  <a:defRPr/>
                </a:pPr>
                <a:endParaRPr lang="en-US" altLang="en-US" sz="24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16" descr="Qr code&#10;&#10;AI-generated content may be incorrect.">
                <a:extLst>
                  <a:ext uri="{FF2B5EF4-FFF2-40B4-BE49-F238E27FC236}">
                    <a16:creationId xmlns:a16="http://schemas.microsoft.com/office/drawing/2014/main" id="{24F50419-3201-1549-C0EF-86E48CB27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4200" y="2514600"/>
                <a:ext cx="1524000" cy="1524000"/>
              </a:xfrm>
              <a:prstGeom prst="rect">
                <a:avLst/>
              </a:prstGeom>
            </p:spPr>
          </p:pic>
        </p:grp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C89B8FD3-FD5F-9C85-BD5E-34044DDCD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28600"/>
              <a:ext cx="2670928" cy="424992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eaLnBrk="1" hangingPunct="1">
                <a:defRPr/>
              </a:pPr>
              <a:r>
                <a:rPr lang="en-US" altLang="en-US" sz="2000" dirty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2025 water quality sites</a:t>
              </a:r>
            </a:p>
            <a:p>
              <a:pPr marL="342900" lvl="1" indent="-342900" eaLnBrk="1" hangingPunct="1">
                <a:buFont typeface="Arial" panose="020B0604020202020204" pitchFamily="34" charset="0"/>
                <a:buChar char="•"/>
                <a:defRPr/>
              </a:pPr>
              <a:endParaRPr lang="en-US" alt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17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6D2B-8D2F-A714-718D-11858A8B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4038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eelgrass?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0B0A3D-A388-0337-F3D8-B0297BB1697C}"/>
              </a:ext>
            </a:extLst>
          </p:cNvPr>
          <p:cNvGrpSpPr/>
          <p:nvPr/>
        </p:nvGrpSpPr>
        <p:grpSpPr>
          <a:xfrm>
            <a:off x="2819400" y="1879599"/>
            <a:ext cx="6610150" cy="2717801"/>
            <a:chOff x="3276600" y="1879599"/>
            <a:chExt cx="6610150" cy="2717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E18470-1EFA-CAB9-F0A5-3E95C63C92CE}"/>
                </a:ext>
              </a:extLst>
            </p:cNvPr>
            <p:cNvGrpSpPr/>
            <p:nvPr/>
          </p:nvGrpSpPr>
          <p:grpSpPr>
            <a:xfrm>
              <a:off x="3276600" y="1879599"/>
              <a:ext cx="3261361" cy="2717801"/>
              <a:chOff x="8458200" y="304800"/>
              <a:chExt cx="3261361" cy="271780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55BA76A-38CB-F7C1-33AD-063D2CFCB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2500" t="9638" r="28750" b="15404"/>
              <a:stretch/>
            </p:blipFill>
            <p:spPr>
              <a:xfrm>
                <a:off x="8458200" y="304800"/>
                <a:ext cx="3261361" cy="2717801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8D62CD-1BD7-E22D-A272-8422747AA843}"/>
                  </a:ext>
                </a:extLst>
              </p:cNvPr>
              <p:cNvSpPr txBox="1"/>
              <p:nvPr/>
            </p:nvSpPr>
            <p:spPr>
              <a:xfrm>
                <a:off x="8458200" y="304800"/>
                <a:ext cx="2514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Sept. 2022: quad. S7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63E901-EAF2-BC23-7221-8844D68EB365}"/>
                </a:ext>
              </a:extLst>
            </p:cNvPr>
            <p:cNvGrpSpPr/>
            <p:nvPr/>
          </p:nvGrpSpPr>
          <p:grpSpPr>
            <a:xfrm>
              <a:off x="6629399" y="1884465"/>
              <a:ext cx="3257351" cy="2712935"/>
              <a:chOff x="8458200" y="3129263"/>
              <a:chExt cx="3485366" cy="287527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A801443-9707-CC4A-ABF9-B1007EEF8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2" t="3154" r="7336" b="5366"/>
              <a:stretch/>
            </p:blipFill>
            <p:spPr>
              <a:xfrm>
                <a:off x="8458201" y="3129263"/>
                <a:ext cx="3485365" cy="287527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517516-CC3C-C5C9-BE31-A03B982F9A53}"/>
                  </a:ext>
                </a:extLst>
              </p:cNvPr>
              <p:cNvSpPr txBox="1"/>
              <p:nvPr/>
            </p:nvSpPr>
            <p:spPr>
              <a:xfrm>
                <a:off x="8458200" y="3135868"/>
                <a:ext cx="2690623" cy="42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ea typeface="Calibri" panose="020F0502020204030204" pitchFamily="34" charset="0"/>
                    <a:cs typeface="Calibri" panose="020F0502020204030204" pitchFamily="34" charset="0"/>
                  </a:rPr>
                  <a:t>Sept. 2023: quad. S7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905975-577F-ED01-404A-2340C65DA701}"/>
              </a:ext>
            </a:extLst>
          </p:cNvPr>
          <p:cNvSpPr txBox="1"/>
          <p:nvPr/>
        </p:nvSpPr>
        <p:spPr>
          <a:xfrm>
            <a:off x="5772147" y="5132991"/>
            <a:ext cx="2667002" cy="461665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Light attenuation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18572B-8EDC-C0C9-4C48-90FAE9F8E2EF}"/>
              </a:ext>
            </a:extLst>
          </p:cNvPr>
          <p:cNvCxnSpPr/>
          <p:nvPr/>
        </p:nvCxnSpPr>
        <p:spPr>
          <a:xfrm>
            <a:off x="5334000" y="3048000"/>
            <a:ext cx="1600200" cy="0"/>
          </a:xfrm>
          <a:prstGeom prst="straightConnector1">
            <a:avLst/>
          </a:prstGeom>
          <a:ln w="1111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25209CC-E5ED-22C3-B474-0530B1592A02}"/>
              </a:ext>
            </a:extLst>
          </p:cNvPr>
          <p:cNvSpPr txBox="1"/>
          <p:nvPr/>
        </p:nvSpPr>
        <p:spPr>
          <a:xfrm>
            <a:off x="9067798" y="4948327"/>
            <a:ext cx="2667002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Warming temperature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F376B-B5CF-22ED-04AD-60B4F28BCCFF}"/>
              </a:ext>
            </a:extLst>
          </p:cNvPr>
          <p:cNvSpPr txBox="1"/>
          <p:nvPr/>
        </p:nvSpPr>
        <p:spPr>
          <a:xfrm>
            <a:off x="628851" y="2032181"/>
            <a:ext cx="1619049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Invasive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CD05D3-6CD4-17D3-71E2-18115C325FFD}"/>
              </a:ext>
            </a:extLst>
          </p:cNvPr>
          <p:cNvSpPr txBox="1"/>
          <p:nvPr/>
        </p:nvSpPr>
        <p:spPr>
          <a:xfrm>
            <a:off x="5158739" y="381000"/>
            <a:ext cx="1600201" cy="1200329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Docks, piers, bulkheads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55F22-7FE3-3254-7D90-7926EF64278A}"/>
              </a:ext>
            </a:extLst>
          </p:cNvPr>
          <p:cNvSpPr txBox="1"/>
          <p:nvPr/>
        </p:nvSpPr>
        <p:spPr>
          <a:xfrm>
            <a:off x="7543800" y="381000"/>
            <a:ext cx="1523998" cy="1200329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Boat props, moorings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975AB-F4C9-9D72-E03A-8F478299DF6E}"/>
              </a:ext>
            </a:extLst>
          </p:cNvPr>
          <p:cNvSpPr txBox="1"/>
          <p:nvPr/>
        </p:nvSpPr>
        <p:spPr>
          <a:xfrm>
            <a:off x="609600" y="3576935"/>
            <a:ext cx="1619049" cy="461665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9CC6B-49FE-54EB-5D54-1896FF987AFB}"/>
              </a:ext>
            </a:extLst>
          </p:cNvPr>
          <p:cNvSpPr txBox="1"/>
          <p:nvPr/>
        </p:nvSpPr>
        <p:spPr>
          <a:xfrm>
            <a:off x="3390899" y="4948326"/>
            <a:ext cx="1752600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Lowering salinity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19EC44-BF9A-0602-4AA9-E4DBAE3FD8A1}"/>
              </a:ext>
            </a:extLst>
          </p:cNvPr>
          <p:cNvSpPr txBox="1"/>
          <p:nvPr/>
        </p:nvSpPr>
        <p:spPr>
          <a:xfrm>
            <a:off x="9753600" y="616803"/>
            <a:ext cx="1981200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Wild harvest, aquaculture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BBB4D3-DDD2-B95A-D515-F06538FEDE54}"/>
              </a:ext>
            </a:extLst>
          </p:cNvPr>
          <p:cNvSpPr txBox="1"/>
          <p:nvPr/>
        </p:nvSpPr>
        <p:spPr>
          <a:xfrm>
            <a:off x="9966960" y="3649173"/>
            <a:ext cx="1600200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Sea level rise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CA4BE-594F-EFB3-FA63-68570DFA3C2F}"/>
              </a:ext>
            </a:extLst>
          </p:cNvPr>
          <p:cNvSpPr txBox="1"/>
          <p:nvPr/>
        </p:nvSpPr>
        <p:spPr>
          <a:xfrm>
            <a:off x="457200" y="4948326"/>
            <a:ext cx="2209800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High nitrogen levels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6E3C6-9018-87AC-0F3B-395B71525D1F}"/>
              </a:ext>
            </a:extLst>
          </p:cNvPr>
          <p:cNvSpPr txBox="1"/>
          <p:nvPr/>
        </p:nvSpPr>
        <p:spPr>
          <a:xfrm>
            <a:off x="9753600" y="2246653"/>
            <a:ext cx="1981200" cy="830997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Erosion (ice, swell)</a:t>
            </a:r>
          </a:p>
        </p:txBody>
      </p:sp>
    </p:spTree>
    <p:extLst>
      <p:ext uri="{BB962C8B-B14F-4D97-AF65-F5344CB8AC3E}">
        <p14:creationId xmlns:p14="http://schemas.microsoft.com/office/powerpoint/2010/main" val="93238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0023-E82F-5951-7A79-0A546B82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4495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Southern Maine </a:t>
            </a:r>
            <a:r>
              <a:rPr lang="en-US" sz="2400" dirty="0">
                <a:latin typeface="+mn-lt"/>
              </a:rPr>
              <a:t>(1993/95, 2010, 2021)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34452E-E1A5-8C3C-6797-BDCE1594714A}"/>
              </a:ext>
            </a:extLst>
          </p:cNvPr>
          <p:cNvGrpSpPr/>
          <p:nvPr/>
        </p:nvGrpSpPr>
        <p:grpSpPr>
          <a:xfrm>
            <a:off x="8915400" y="304800"/>
            <a:ext cx="2971800" cy="2209800"/>
            <a:chOff x="8915400" y="304800"/>
            <a:chExt cx="2971800" cy="2209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883B0A-31F1-3231-0390-A9AA18222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400" y="304800"/>
              <a:ext cx="2971800" cy="22098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E60346-2D24-F0FB-5854-9C4553B2AF06}"/>
                </a:ext>
              </a:extLst>
            </p:cNvPr>
            <p:cNvSpPr/>
            <p:nvPr/>
          </p:nvSpPr>
          <p:spPr>
            <a:xfrm rot="18600379">
              <a:off x="8908800" y="1997528"/>
              <a:ext cx="680328" cy="3100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0EC6BFBC-6D6F-971C-95C1-35C52EFAF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828800"/>
            <a:ext cx="432131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Adds data richness to Great Bay estuary eelgrass mapping</a:t>
            </a:r>
          </a:p>
          <a:p>
            <a:pPr marL="0" lvl="1" eaLnBrk="1" hangingPunct="1">
              <a:defRPr/>
            </a:pP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Region without substantial suitable habitat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785C94-DB88-E034-4584-FDBF4BB6ECB7}"/>
              </a:ext>
            </a:extLst>
          </p:cNvPr>
          <p:cNvGrpSpPr/>
          <p:nvPr/>
        </p:nvGrpSpPr>
        <p:grpSpPr>
          <a:xfrm>
            <a:off x="6096000" y="3962400"/>
            <a:ext cx="5943600" cy="2209800"/>
            <a:chOff x="6096000" y="3962400"/>
            <a:chExt cx="5943600" cy="2209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B02169-0F30-5F6E-CBA2-571034AD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827" t="43333" r="10416" b="23333"/>
            <a:stretch>
              <a:fillRect/>
            </a:stretch>
          </p:blipFill>
          <p:spPr>
            <a:xfrm>
              <a:off x="6096000" y="3962400"/>
              <a:ext cx="5943600" cy="2209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254044-86BF-C143-5578-B215D9CF9E97}"/>
                </a:ext>
              </a:extLst>
            </p:cNvPr>
            <p:cNvSpPr/>
            <p:nvPr/>
          </p:nvSpPr>
          <p:spPr>
            <a:xfrm>
              <a:off x="11084868" y="4780863"/>
              <a:ext cx="697450" cy="5728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485A47-F3B3-B36A-5EFB-9575479E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315" t="20001" r="15035" b="3333"/>
          <a:stretch>
            <a:fillRect/>
          </a:stretch>
        </p:blipFill>
        <p:spPr>
          <a:xfrm>
            <a:off x="4800600" y="228600"/>
            <a:ext cx="3886200" cy="3636227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CA2178-CD56-9F2A-0A19-1A70C1DEC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82" y="3810000"/>
            <a:ext cx="592111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Largest increases: Portsmouth Harbor, S of Vaughan Island (Kennebunkport), N of Biddeford Pool, NW of Richmond Island (Cape Elizabeth)</a:t>
            </a:r>
          </a:p>
          <a:p>
            <a:pPr marL="0" lvl="1" eaLnBrk="1" hangingPunct="1">
              <a:defRPr/>
            </a:pP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Largest decrease: NE of Richmond Island</a:t>
            </a:r>
          </a:p>
        </p:txBody>
      </p:sp>
    </p:spTree>
    <p:extLst>
      <p:ext uri="{BB962C8B-B14F-4D97-AF65-F5344CB8AC3E}">
        <p14:creationId xmlns:p14="http://schemas.microsoft.com/office/powerpoint/2010/main" val="417817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83A6D-EA84-8DAA-C3D7-58FB06D04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38" t="32524" r="32517" b="11554"/>
          <a:stretch/>
        </p:blipFill>
        <p:spPr>
          <a:xfrm>
            <a:off x="304800" y="228600"/>
            <a:ext cx="4968658" cy="5334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BBA0681-F4C3-3A3C-A076-049FCAF508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864718"/>
              </p:ext>
            </p:extLst>
          </p:nvPr>
        </p:nvGraphicFramePr>
        <p:xfrm>
          <a:off x="5820027" y="196146"/>
          <a:ext cx="6257673" cy="407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143527E-1CA9-027D-37FF-06D7989C2D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25" t="60345" r="26250" b="18544"/>
          <a:stretch/>
        </p:blipFill>
        <p:spPr>
          <a:xfrm>
            <a:off x="5715000" y="4343399"/>
            <a:ext cx="6480320" cy="17526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B031FF-92B3-9BD1-7BA6-F24D2904058A}"/>
              </a:ext>
            </a:extLst>
          </p:cNvPr>
          <p:cNvGrpSpPr/>
          <p:nvPr/>
        </p:nvGrpSpPr>
        <p:grpSpPr>
          <a:xfrm>
            <a:off x="1518192" y="2524780"/>
            <a:ext cx="2802189" cy="1656040"/>
            <a:chOff x="2203992" y="2524780"/>
            <a:chExt cx="2802189" cy="165604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E19962-C703-898C-4C86-958AA249AEE4}"/>
                </a:ext>
              </a:extLst>
            </p:cNvPr>
            <p:cNvSpPr txBox="1"/>
            <p:nvPr/>
          </p:nvSpPr>
          <p:spPr>
            <a:xfrm>
              <a:off x="3048000" y="3657600"/>
              <a:ext cx="510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1A8AC-E6C9-B2CC-E38C-656987A34C27}"/>
                </a:ext>
              </a:extLst>
            </p:cNvPr>
            <p:cNvSpPr txBox="1"/>
            <p:nvPr/>
          </p:nvSpPr>
          <p:spPr>
            <a:xfrm>
              <a:off x="4495800" y="2748290"/>
              <a:ext cx="510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1A8904-24AE-DA3C-456C-975AF62210AE}"/>
                </a:ext>
              </a:extLst>
            </p:cNvPr>
            <p:cNvSpPr txBox="1"/>
            <p:nvPr/>
          </p:nvSpPr>
          <p:spPr>
            <a:xfrm>
              <a:off x="3303190" y="2524780"/>
              <a:ext cx="510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343C30-7815-09B2-3DCC-4562DA18588B}"/>
                </a:ext>
              </a:extLst>
            </p:cNvPr>
            <p:cNvSpPr txBox="1"/>
            <p:nvPr/>
          </p:nvSpPr>
          <p:spPr>
            <a:xfrm>
              <a:off x="2203992" y="3395990"/>
              <a:ext cx="510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66"/>
                  </a:solidFill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CA2A40-9CB8-880C-C6B1-80CCCA1B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5181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n-lt"/>
              </a:rPr>
              <a:t>Casco Bay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(1993/94, 2001/02, 2013, 2018, 2022)</a:t>
            </a:r>
          </a:p>
        </p:txBody>
      </p:sp>
      <p:pic>
        <p:nvPicPr>
          <p:cNvPr id="14" name="Picture 13" descr="A group of people in the water&#10;&#10;AI-generated content may be incorrect.">
            <a:extLst>
              <a:ext uri="{FF2B5EF4-FFF2-40B4-BE49-F238E27FC236}">
                <a16:creationId xmlns:a16="http://schemas.microsoft.com/office/drawing/2014/main" id="{746030DF-8AE6-91A1-3D99-64FFBE366D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69" y="4038601"/>
            <a:ext cx="27432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2D51-5659-36D6-5F73-D8799325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76200"/>
            <a:ext cx="5980670" cy="9906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Midcoast</a:t>
            </a:r>
            <a:r>
              <a:rPr lang="en-US" dirty="0">
                <a:latin typeface="+mn-lt"/>
              </a:rPr>
              <a:t> </a:t>
            </a:r>
            <a:r>
              <a:rPr lang="en-US" sz="2700" dirty="0">
                <a:latin typeface="+mn-lt"/>
              </a:rPr>
              <a:t>(1994/95, 2004/05, 2023)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FE5B8A-C4B9-129F-A222-4CEDA98708C0}"/>
              </a:ext>
            </a:extLst>
          </p:cNvPr>
          <p:cNvGrpSpPr/>
          <p:nvPr/>
        </p:nvGrpSpPr>
        <p:grpSpPr>
          <a:xfrm>
            <a:off x="8686800" y="304800"/>
            <a:ext cx="3200400" cy="2362200"/>
            <a:chOff x="8915400" y="304800"/>
            <a:chExt cx="2971800" cy="2209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DCF5D6-C7EF-8607-12F6-7CDFDD12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5400" y="304800"/>
              <a:ext cx="2971800" cy="22098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7CCE5E-3243-5478-56C9-6F17C0C7E9C6}"/>
                </a:ext>
              </a:extLst>
            </p:cNvPr>
            <p:cNvSpPr/>
            <p:nvPr/>
          </p:nvSpPr>
          <p:spPr>
            <a:xfrm rot="20536181">
              <a:off x="9662011" y="1375103"/>
              <a:ext cx="588101" cy="4146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4E95AC-5BC4-CEBB-366B-C29C465701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781" r="458" b="13924"/>
          <a:stretch>
            <a:fillRect/>
          </a:stretch>
        </p:blipFill>
        <p:spPr>
          <a:xfrm>
            <a:off x="304800" y="1041512"/>
            <a:ext cx="7258762" cy="477497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2BB5AC6-38F0-20FE-352F-2B0ABBD2A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555" y="2819400"/>
            <a:ext cx="463684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Many small, patchy beds</a:t>
            </a:r>
          </a:p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60% decline from 2005-2023</a:t>
            </a:r>
          </a:p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Most declines of large beds in upper estuaries: Great Salt Bay (Damariscotta, etc.), 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Medomak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River (Waldoboro), W of Westport Isl. </a:t>
            </a:r>
          </a:p>
          <a:p>
            <a:pPr marL="233363" lvl="1" indent="-2333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Eelgrass mapped in Monhegan!</a:t>
            </a:r>
          </a:p>
        </p:txBody>
      </p:sp>
    </p:spTree>
    <p:extLst>
      <p:ext uri="{BB962C8B-B14F-4D97-AF65-F5344CB8AC3E}">
        <p14:creationId xmlns:p14="http://schemas.microsoft.com/office/powerpoint/2010/main" val="395644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DC90-6700-3F80-5F64-9FEB939D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0510"/>
            <a:ext cx="10972800" cy="720090"/>
          </a:xfrm>
        </p:spPr>
        <p:txBody>
          <a:bodyPr/>
          <a:lstStyle/>
          <a:p>
            <a:r>
              <a:rPr lang="en-US" dirty="0">
                <a:latin typeface="+mn-lt"/>
              </a:rPr>
              <a:t>Regional mapping summary since 1990s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648F4A-0787-6D8D-36E0-6E45EEC55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2167890"/>
            <a:ext cx="2438400" cy="202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eaLnBrk="1" hangingPunct="1">
              <a:defRPr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So. Maine:     5%</a:t>
            </a:r>
          </a:p>
          <a:p>
            <a:pPr marL="0" lvl="1" eaLnBrk="1" hangingPunct="1">
              <a:defRPr/>
            </a:pPr>
            <a:endParaRPr lang="en-US" altLang="en-US" sz="2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1" eaLnBrk="1" hangingPunct="1">
              <a:defRPr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Casco Bay:     67%</a:t>
            </a:r>
          </a:p>
          <a:p>
            <a:pPr marL="0" lvl="1" eaLnBrk="1" hangingPunct="1">
              <a:defRPr/>
            </a:pPr>
            <a:endParaRPr lang="en-US" altLang="en-US" sz="2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1" eaLnBrk="1" hangingPunct="1">
              <a:defRPr/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Midcoast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     67%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B960DF-563D-FE19-A771-5ED238E2DCA4}"/>
              </a:ext>
            </a:extLst>
          </p:cNvPr>
          <p:cNvCxnSpPr>
            <a:cxnSpLocks/>
          </p:cNvCxnSpPr>
          <p:nvPr/>
        </p:nvCxnSpPr>
        <p:spPr>
          <a:xfrm flipV="1">
            <a:off x="11201400" y="2133600"/>
            <a:ext cx="0" cy="57150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F745D4-20D6-98A9-B534-D1D14C9C735E}"/>
              </a:ext>
            </a:extLst>
          </p:cNvPr>
          <p:cNvCxnSpPr>
            <a:cxnSpLocks/>
          </p:cNvCxnSpPr>
          <p:nvPr/>
        </p:nvCxnSpPr>
        <p:spPr>
          <a:xfrm>
            <a:off x="11201400" y="3048000"/>
            <a:ext cx="0" cy="53340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21C27A-DFF5-A575-4B54-F37C3FC3D91A}"/>
              </a:ext>
            </a:extLst>
          </p:cNvPr>
          <p:cNvCxnSpPr>
            <a:cxnSpLocks/>
          </p:cNvCxnSpPr>
          <p:nvPr/>
        </p:nvCxnSpPr>
        <p:spPr>
          <a:xfrm>
            <a:off x="11125200" y="3886200"/>
            <a:ext cx="0" cy="53340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F034983-72E0-5E57-5D84-F0C2A2047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723004"/>
              </p:ext>
            </p:extLst>
          </p:nvPr>
        </p:nvGraphicFramePr>
        <p:xfrm>
          <a:off x="533405" y="1024890"/>
          <a:ext cx="9067793" cy="50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840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58DE53-B228-8AF5-835C-BE113480CEE4}"/>
              </a:ext>
            </a:extLst>
          </p:cNvPr>
          <p:cNvSpPr txBox="1"/>
          <p:nvPr/>
        </p:nvSpPr>
        <p:spPr>
          <a:xfrm>
            <a:off x="-1" y="5220325"/>
            <a:ext cx="1184887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% cover declined before density – many observations of seedlings not reaching maturity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2025 temperature cooler overall than 2024, reappearance of patchy eelgrass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AC67D-82BD-BA10-5192-3B8EA9D1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50607"/>
          </a:xfrm>
        </p:spPr>
        <p:txBody>
          <a:bodyPr/>
          <a:lstStyle/>
          <a:p>
            <a:r>
              <a:rPr lang="en-US" dirty="0">
                <a:latin typeface="+mn-lt"/>
              </a:rPr>
              <a:t>Portland area focus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BC8226E-40DA-4D3C-8573-9C535F23F4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981"/>
              </p:ext>
            </p:extLst>
          </p:nvPr>
        </p:nvGraphicFramePr>
        <p:xfrm>
          <a:off x="6000749" y="1219200"/>
          <a:ext cx="5848123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6213F55-FFB7-4B80-8A62-8906DA4E3B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295256"/>
              </p:ext>
            </p:extLst>
          </p:nvPr>
        </p:nvGraphicFramePr>
        <p:xfrm>
          <a:off x="322808" y="1184269"/>
          <a:ext cx="5655945" cy="397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41994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52&quot;&gt;&lt;object type=&quot;3&quot; unique_id=&quot;10053&quot;&gt;&lt;property id=&quot;20148&quot; value=&quot;5&quot;/&gt;&lt;property id=&quot;20300&quot; value=&quot;Slide 1&quot;/&gt;&lt;property id=&quot;20307&quot; value=&quot;256&quot;/&gt;&lt;/object&gt;&lt;object type=&quot;3&quot; unique_id=&quot;10054&quot;&gt;&lt;property id=&quot;20148&quot; value=&quot;5&quot;/&gt;&lt;property id=&quot;20300&quot; value=&quot;Slide 2&quot;/&gt;&lt;property id=&quot;20307&quot; value=&quot;264&quot;/&gt;&lt;/object&gt;&lt;object type=&quot;3&quot; unique_id=&quot;10058&quot;&gt;&lt;property id=&quot;20148&quot; value=&quot;5&quot;/&gt;&lt;property id=&quot;20300&quot; value=&quot;Slide 3&quot;/&gt;&lt;property id=&quot;20307&quot; value=&quot;267&quot;/&gt;&lt;/object&gt;&lt;/object&gt;&lt;object type=&quot;8&quot; unique_id=&quot;100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BB70B6D5-A2A2-4E06-9EA5-EAD0FB2AB8EB}" vid="{9F49DF60-C094-4F3B-9ADF-22000FCF66B5}"/>
    </a:ext>
  </a:extLst>
</a:theme>
</file>

<file path=ppt/theme/theme2.xml><?xml version="1.0" encoding="utf-8"?>
<a:theme xmlns:a="http://schemas.openxmlformats.org/drawingml/2006/main" name="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BB70B6D5-A2A2-4E06-9EA5-EAD0FB2AB8EB}" vid="{21F828A7-F07A-4671-A4F1-D05D6909BFE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DEP-PPTtemplate-widescreen 2020</Template>
  <TotalTime>51741</TotalTime>
  <Words>553</Words>
  <Application>Microsoft Office PowerPoint</Application>
  <PresentationFormat>Widescreen</PresentationFormat>
  <Paragraphs>89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1_ME DEP PPP-white background Style (2)</vt:lpstr>
      <vt:lpstr>ME DEP PPP-white background Style (2)</vt:lpstr>
      <vt:lpstr>Maine Seagrass Summit, Fall 2025: Seagrass Status Update</vt:lpstr>
      <vt:lpstr>PowerPoint Presentation</vt:lpstr>
      <vt:lpstr>PowerPoint Presentation</vt:lpstr>
      <vt:lpstr>Why eelgrass?</vt:lpstr>
      <vt:lpstr>Southern Maine (1993/95, 2010, 2021)</vt:lpstr>
      <vt:lpstr>Casco Bay (1993/94, 2001/02, 2013, 2018, 2022)</vt:lpstr>
      <vt:lpstr>Midcoast (1994/95, 2004/05, 2023)</vt:lpstr>
      <vt:lpstr>Regional mapping summary since 1990s</vt:lpstr>
      <vt:lpstr>Portland area focus</vt:lpstr>
      <vt:lpstr>PowerPoint Presentation</vt:lpstr>
      <vt:lpstr>Summary</vt:lpstr>
      <vt:lpstr>PowerPoint Presentation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Brewer, Angela D</dc:creator>
  <cp:lastModifiedBy>Victoria C Boundy</cp:lastModifiedBy>
  <cp:revision>74</cp:revision>
  <dcterms:created xsi:type="dcterms:W3CDTF">2021-11-22T16:41:57Z</dcterms:created>
  <dcterms:modified xsi:type="dcterms:W3CDTF">2025-11-24T15:57:32Z</dcterms:modified>
</cp:coreProperties>
</file>